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2"/>
    <p:sldId id="431" r:id="rId3"/>
    <p:sldId id="316" r:id="rId4"/>
    <p:sldId id="343" r:id="rId5"/>
    <p:sldId id="259" r:id="rId6"/>
    <p:sldId id="260" r:id="rId7"/>
    <p:sldId id="261" r:id="rId8"/>
    <p:sldId id="262" r:id="rId9"/>
    <p:sldId id="263" r:id="rId10"/>
    <p:sldId id="264" r:id="rId11"/>
    <p:sldId id="365" r:id="rId12"/>
    <p:sldId id="500" r:id="rId13"/>
    <p:sldId id="265" r:id="rId14"/>
    <p:sldId id="266" r:id="rId15"/>
    <p:sldId id="276" r:id="rId16"/>
    <p:sldId id="472" r:id="rId17"/>
    <p:sldId id="400" r:id="rId18"/>
    <p:sldId id="406" r:id="rId19"/>
    <p:sldId id="407" r:id="rId20"/>
    <p:sldId id="257" r:id="rId21"/>
    <p:sldId id="275" r:id="rId22"/>
    <p:sldId id="411" r:id="rId23"/>
    <p:sldId id="273" r:id="rId24"/>
    <p:sldId id="428" r:id="rId25"/>
    <p:sldId id="429" r:id="rId26"/>
    <p:sldId id="432" r:id="rId27"/>
    <p:sldId id="421" r:id="rId28"/>
    <p:sldId id="422" r:id="rId29"/>
    <p:sldId id="423" r:id="rId30"/>
    <p:sldId id="424" r:id="rId31"/>
    <p:sldId id="464" r:id="rId32"/>
    <p:sldId id="466" r:id="rId33"/>
    <p:sldId id="468" r:id="rId34"/>
    <p:sldId id="469" r:id="rId35"/>
    <p:sldId id="47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7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E1E10D99-1EF7-4541-8A78-0EA91B61F636}" type="datetimeFigureOut">
              <a:rPr lang="ru-RU" smtClean="0"/>
              <a:t>22.03.2021</a:t>
            </a:fld>
            <a:endParaRPr lang="ru-RU" dirty="0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1DC8B04B-DFC9-4970-8811-F531105619A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  <a:sym typeface="+mn-ea"/>
              </a:rPr>
              <a:t>Влияние и противостояние </a:t>
            </a:r>
            <a:r>
              <a:rPr lang="ru-RU" altLang="en-US" b="1" dirty="0" smtClean="0">
                <a:solidFill>
                  <a:srgbClr val="FF0000"/>
                </a:solidFill>
                <a:sym typeface="+mn-ea"/>
              </a:rPr>
              <a:t>влиянию</a:t>
            </a:r>
            <a:endParaRPr lang="ru-RU" altLang="en-US" b="1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altLang="en-US" sz="440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altLang="en-US" sz="4400">
              <a:solidFill>
                <a:srgbClr val="FF0000"/>
              </a:solidFill>
            </a:endParaRPr>
          </a:p>
        </p:txBody>
      </p:sp>
      <p:pic>
        <p:nvPicPr>
          <p:cNvPr id="2" name="Замещающее содержимое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36700" y="1946275"/>
            <a:ext cx="6142355" cy="41459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Отличительные черты манипуляции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Осознанность манипулятором своих целей и средств</a:t>
            </a:r>
          </a:p>
          <a:p>
            <a:r>
              <a:rPr lang="ru-RU" dirty="0"/>
              <a:t>Скрытость целей манипулятора</a:t>
            </a:r>
          </a:p>
          <a:p>
            <a:r>
              <a:rPr lang="ru-RU" dirty="0"/>
              <a:t>Скрытость средств манипулятора</a:t>
            </a:r>
          </a:p>
          <a:p>
            <a:r>
              <a:rPr lang="ru-RU" dirty="0"/>
              <a:t>Принятие адресатом на себя ответственности за </a:t>
            </a:r>
            <a:r>
              <a:rPr lang="ru-RU" dirty="0" smtClean="0"/>
              <a:t>происходящее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821690"/>
          </a:xfrm>
        </p:spPr>
        <p:txBody>
          <a:bodyPr/>
          <a:lstStyle/>
          <a:p>
            <a:r>
              <a:rPr lang="ru-RU" altLang="en-US" sz="4000" b="1">
                <a:solidFill>
                  <a:schemeClr val="accent1">
                    <a:lumMod val="50000"/>
                  </a:schemeClr>
                </a:solidFill>
              </a:rPr>
              <a:t>Метафора арфы и балалайки</a:t>
            </a:r>
          </a:p>
        </p:txBody>
      </p:sp>
      <p:pic>
        <p:nvPicPr>
          <p:cNvPr id="4" name="Замещающее 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4870" y="1175385"/>
            <a:ext cx="4012565" cy="228790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 flipH="1">
            <a:off x="1252220" y="3960495"/>
            <a:ext cx="69469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/>
              <a:t>Манипуляция </a:t>
            </a:r>
            <a:r>
              <a:rPr lang="ru-RU" altLang="en-US" dirty="0"/>
              <a:t>— </a:t>
            </a:r>
            <a:r>
              <a:rPr lang="ru-RU" altLang="en-US" dirty="0"/>
              <a:t>игра на струнах души.</a:t>
            </a:r>
          </a:p>
          <a:p>
            <a:endParaRPr lang="ru-RU" altLang="en-US" dirty="0"/>
          </a:p>
          <a:p>
            <a:r>
              <a:rPr lang="ru-RU" altLang="en-US" dirty="0"/>
              <a:t>Щипок снизу: «Тебя так легко расстроить (обмануть, задеть)»</a:t>
            </a:r>
          </a:p>
          <a:p>
            <a:endParaRPr lang="ru-RU" altLang="en-US" dirty="0"/>
          </a:p>
          <a:p>
            <a:r>
              <a:rPr lang="ru-RU" altLang="en-US" dirty="0"/>
              <a:t>Щипок сверху: «Тебя не так легко расстроить (обмануть, задеть)»</a:t>
            </a:r>
          </a:p>
          <a:p>
            <a:endParaRPr lang="ru-RU" altLang="en-US" dirty="0"/>
          </a:p>
          <a:p>
            <a:r>
              <a:rPr lang="ru-RU" altLang="en-US" dirty="0"/>
              <a:t>Универсальный щипок: «Я уважаю, что ты не клюешь на эти новомодные веяния...»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76672"/>
            <a:ext cx="7935595" cy="5696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Гедонистическая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манипуляция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Цель – наслаждение изменением состояния  адресата.</a:t>
            </a:r>
          </a:p>
          <a:p>
            <a:r>
              <a:rPr lang="ru-RU" dirty="0"/>
              <a:t>Щипок</a:t>
            </a:r>
          </a:p>
          <a:p>
            <a:r>
              <a:rPr lang="ru-RU" dirty="0"/>
              <a:t>Наслаждение реакцией адресата</a:t>
            </a:r>
          </a:p>
          <a:p>
            <a:r>
              <a:rPr lang="ru-RU" dirty="0"/>
              <a:t>Получение дополнительной информации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Прагматическая манипуляция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/>
              <a:t>Цель – добиться выигрыша.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Настройка.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Щипок или этюд.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Регуляция реакции адресата.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Получение выигрыша.</a:t>
            </a:r>
          </a:p>
          <a:p>
            <a:pPr marL="914400" lvl="1" indent="-514350"/>
            <a:r>
              <a:rPr lang="ru-RU" sz="2400" dirty="0"/>
              <a:t>Заставить адресата что-либо принять</a:t>
            </a:r>
          </a:p>
          <a:p>
            <a:pPr marL="914400" lvl="1" indent="-514350"/>
            <a:r>
              <a:rPr lang="ru-RU" sz="2400" dirty="0"/>
              <a:t>От чего-то отказаться</a:t>
            </a:r>
          </a:p>
          <a:p>
            <a:pPr marL="914400" lvl="1" indent="-514350"/>
            <a:r>
              <a:rPr lang="ru-RU" sz="2400" dirty="0"/>
              <a:t>Дать информацию</a:t>
            </a:r>
          </a:p>
          <a:p>
            <a:pPr marL="914400" lvl="1" indent="-514350"/>
            <a:r>
              <a:rPr lang="ru-RU" sz="2400" dirty="0"/>
              <a:t>Получить лишнюю информацию</a:t>
            </a:r>
          </a:p>
          <a:p>
            <a:pPr marL="914400" lvl="1" indent="-514350"/>
            <a:r>
              <a:rPr lang="ru-RU" sz="2400" dirty="0"/>
              <a:t>Попросить совета</a:t>
            </a:r>
          </a:p>
          <a:p>
            <a:pPr marL="914400" lvl="1" indent="-514350"/>
            <a:r>
              <a:rPr lang="ru-RU" sz="2400" dirty="0"/>
              <a:t>Сделать что-то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Мониторинг эмоций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Дисбаланс</a:t>
            </a:r>
          </a:p>
          <a:p>
            <a:r>
              <a:rPr lang="ru-RU" dirty="0"/>
              <a:t>«Странность» эмоций</a:t>
            </a:r>
          </a:p>
          <a:p>
            <a:r>
              <a:rPr lang="ru-RU" dirty="0"/>
              <a:t>Повторяемость эмоций</a:t>
            </a:r>
          </a:p>
          <a:p>
            <a:r>
              <a:rPr lang="ru-RU" dirty="0"/>
              <a:t>Резкий всплеск эмоций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dirty="0">
                <a:solidFill>
                  <a:srgbClr val="FF0000"/>
                </a:solidFill>
              </a:rPr>
              <a:t>Правила </a:t>
            </a:r>
            <a:r>
              <a:rPr lang="ru-RU" altLang="en-US" sz="4000" dirty="0" smtClean="0">
                <a:solidFill>
                  <a:srgbClr val="FF0000"/>
                </a:solidFill>
              </a:rPr>
              <a:t>влияния</a:t>
            </a:r>
            <a:endParaRPr lang="ru-RU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ym typeface="+mn-ea"/>
              </a:rPr>
              <a:t>Правило социального доказательства</a:t>
            </a:r>
            <a:endParaRPr lang="ru-RU" dirty="0"/>
          </a:p>
          <a:p>
            <a:r>
              <a:rPr lang="ru-RU" dirty="0">
                <a:sym typeface="+mn-ea"/>
              </a:rPr>
              <a:t>Правило последовательности</a:t>
            </a:r>
            <a:endParaRPr lang="ru-RU" dirty="0"/>
          </a:p>
          <a:p>
            <a:r>
              <a:rPr lang="ru-RU" dirty="0">
                <a:sym typeface="+mn-ea"/>
              </a:rPr>
              <a:t>Правило взаимного обмена - «</a:t>
            </a:r>
            <a:r>
              <a:rPr lang="ru-RU" dirty="0" err="1">
                <a:sym typeface="+mn-ea"/>
              </a:rPr>
              <a:t>дай-бери</a:t>
            </a:r>
            <a:r>
              <a:rPr lang="ru-RU" dirty="0">
                <a:sym typeface="+mn-ea"/>
              </a:rPr>
              <a:t>»</a:t>
            </a:r>
          </a:p>
          <a:p>
            <a:r>
              <a:rPr lang="ru-RU" dirty="0">
                <a:sym typeface="+mn-ea"/>
              </a:rPr>
              <a:t>Правило </a:t>
            </a:r>
            <a:r>
              <a:rPr lang="ru-RU" dirty="0" smtClean="0">
                <a:sym typeface="+mn-ea"/>
              </a:rPr>
              <a:t>авторитета</a:t>
            </a:r>
            <a:endParaRPr lang="ru-RU" dirty="0"/>
          </a:p>
          <a:p>
            <a:r>
              <a:rPr lang="ru-RU" dirty="0">
                <a:sym typeface="+mn-ea"/>
              </a:rPr>
              <a:t>Правило </a:t>
            </a:r>
            <a:r>
              <a:rPr lang="ru-RU" dirty="0" smtClean="0">
                <a:sym typeface="+mn-ea"/>
              </a:rPr>
              <a:t>благорасположения</a:t>
            </a:r>
            <a:endParaRPr lang="ru-RU" dirty="0"/>
          </a:p>
          <a:p>
            <a:r>
              <a:rPr lang="ru-RU" dirty="0">
                <a:sym typeface="+mn-ea"/>
              </a:rPr>
              <a:t>Правило дефицита</a:t>
            </a:r>
            <a:endParaRPr lang="ru-RU" dirty="0"/>
          </a:p>
          <a:p>
            <a:endParaRPr lang="ru-RU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sym typeface="+mn-ea"/>
              </a:rPr>
              <a:t>Спорные виды влияния</a:t>
            </a:r>
            <a:r>
              <a:rPr lang="ru-RU" dirty="0">
                <a:solidFill>
                  <a:srgbClr val="C00000"/>
                </a:solidFill>
                <a:sym typeface="+mn-ea"/>
              </a:rPr>
              <a:t/>
            </a:r>
            <a:br>
              <a:rPr lang="ru-RU" dirty="0">
                <a:solidFill>
                  <a:srgbClr val="C00000"/>
                </a:solidFill>
                <a:sym typeface="+mn-ea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>Внушение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altLang="en-US" dirty="0"/>
          </a:p>
        </p:txBody>
      </p:sp>
      <p:sp>
        <p:nvSpPr>
          <p:cNvPr id="12" name="Замещающий текст 11"/>
          <p:cNvSpPr>
            <a:spLocks noGrp="1"/>
          </p:cNvSpPr>
          <p:nvPr>
            <p:ph type="body" idx="1"/>
          </p:nvPr>
        </p:nvSpPr>
        <p:spPr>
          <a:xfrm>
            <a:off x="629920" y="1383030"/>
            <a:ext cx="3868420" cy="1122045"/>
          </a:xfrm>
        </p:spPr>
        <p:txBody>
          <a:bodyPr/>
          <a:lstStyle/>
          <a:p>
            <a:r>
              <a:rPr lang="ru-RU" sz="2000" dirty="0">
                <a:sym typeface="+mn-ea"/>
              </a:rPr>
              <a:t>Определение</a:t>
            </a:r>
            <a:endParaRPr lang="ru-RU" sz="2000" dirty="0"/>
          </a:p>
          <a:p>
            <a:endParaRPr lang="ru-RU" altLang="en-US" sz="2000"/>
          </a:p>
        </p:txBody>
      </p:sp>
      <p:sp>
        <p:nvSpPr>
          <p:cNvPr id="13" name="Замещающее содержимое 12"/>
          <p:cNvSpPr>
            <a:spLocks noGrp="1"/>
          </p:cNvSpPr>
          <p:nvPr>
            <p:ph sz="half" idx="2"/>
          </p:nvPr>
        </p:nvSpPr>
        <p:spPr>
          <a:xfrm>
            <a:off x="629920" y="2296795"/>
            <a:ext cx="3868420" cy="3893185"/>
          </a:xfrm>
        </p:spPr>
        <p:txBody>
          <a:bodyPr/>
          <a:lstStyle/>
          <a:p>
            <a:r>
              <a:rPr lang="ru-RU" sz="2000" dirty="0">
                <a:sym typeface="+mn-ea"/>
              </a:rPr>
              <a:t>Сознательное неаргументированное воздействие на человека или группу людей с целью изменения состояния, отношения к чему-либо и созданию предрасположенности к определенным действиям</a:t>
            </a:r>
            <a:endParaRPr lang="ru-RU" altLang="en-US" sz="2000"/>
          </a:p>
        </p:txBody>
      </p:sp>
      <p:sp>
        <p:nvSpPr>
          <p:cNvPr id="14" name="Замещающий текст 13"/>
          <p:cNvSpPr>
            <a:spLocks noGrp="1"/>
          </p:cNvSpPr>
          <p:nvPr>
            <p:ph type="body" sz="quarter" idx="3"/>
          </p:nvPr>
        </p:nvSpPr>
        <p:spPr>
          <a:xfrm>
            <a:off x="4629150" y="1382395"/>
            <a:ext cx="4178300" cy="1122680"/>
          </a:xfrm>
        </p:spPr>
        <p:txBody>
          <a:bodyPr/>
          <a:lstStyle/>
          <a:p>
            <a:r>
              <a:rPr lang="ru-RU" sz="2000" dirty="0">
                <a:sym typeface="+mn-ea"/>
              </a:rPr>
              <a:t>Факторы и средства влияния</a:t>
            </a:r>
            <a:endParaRPr lang="ru-RU" sz="2000" dirty="0"/>
          </a:p>
          <a:p>
            <a:endParaRPr lang="ru-RU" altLang="en-US" sz="2000"/>
          </a:p>
        </p:txBody>
      </p:sp>
      <p:sp>
        <p:nvSpPr>
          <p:cNvPr id="15" name="Замещающее содержимое 14"/>
          <p:cNvSpPr>
            <a:spLocks noGrp="1"/>
          </p:cNvSpPr>
          <p:nvPr>
            <p:ph sz="quarter" idx="4"/>
          </p:nvPr>
        </p:nvSpPr>
        <p:spPr>
          <a:xfrm>
            <a:off x="4629150" y="2296160"/>
            <a:ext cx="3887470" cy="3893820"/>
          </a:xfrm>
        </p:spPr>
        <p:txBody>
          <a:bodyPr/>
          <a:lstStyle/>
          <a:p>
            <a:r>
              <a:rPr lang="ru-RU" sz="2000" dirty="0">
                <a:sym typeface="+mn-ea"/>
              </a:rPr>
              <a:t>Личный магнетизм</a:t>
            </a:r>
            <a:endParaRPr lang="ru-RU" sz="2000" dirty="0"/>
          </a:p>
          <a:p>
            <a:r>
              <a:rPr lang="ru-RU" sz="2000" dirty="0">
                <a:sym typeface="+mn-ea"/>
              </a:rPr>
              <a:t>Личный авторитет</a:t>
            </a:r>
            <a:endParaRPr lang="ru-RU" sz="2000" dirty="0"/>
          </a:p>
          <a:p>
            <a:r>
              <a:rPr lang="ru-RU" sz="2000" dirty="0">
                <a:sym typeface="+mn-ea"/>
              </a:rPr>
              <a:t>Уверенность вербального и невербального поведения</a:t>
            </a:r>
            <a:endParaRPr lang="ru-RU" sz="2000" dirty="0"/>
          </a:p>
          <a:p>
            <a:r>
              <a:rPr lang="ru-RU" sz="2000" dirty="0">
                <a:sym typeface="+mn-ea"/>
              </a:rPr>
              <a:t>Отчетливая размеренная речь</a:t>
            </a:r>
            <a:endParaRPr lang="ru-RU" sz="2000" dirty="0"/>
          </a:p>
          <a:p>
            <a:r>
              <a:rPr lang="ru-RU" sz="2000" dirty="0">
                <a:sym typeface="+mn-ea"/>
              </a:rPr>
              <a:t>Использование условий и обстановки, усиливающих суггестивное </a:t>
            </a:r>
            <a:r>
              <a:rPr lang="ru-RU" sz="2000" dirty="0" smtClean="0">
                <a:sym typeface="+mn-ea"/>
              </a:rPr>
              <a:t>влияние</a:t>
            </a:r>
            <a:endParaRPr lang="ru-RU" sz="2400" dirty="0"/>
          </a:p>
          <a:p>
            <a:endParaRPr lang="ru-RU" alt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0" y="365125"/>
            <a:ext cx="7886700" cy="996315"/>
          </a:xfrm>
        </p:spPr>
        <p:txBody>
          <a:bodyPr/>
          <a:lstStyle/>
          <a:p>
            <a:r>
              <a:rPr lang="ru-RU" altLang="en-US" sz="4000" b="1">
                <a:solidFill>
                  <a:srgbClr val="FF0000"/>
                </a:solidFill>
              </a:rPr>
              <a:t>Заражение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29920" y="1285875"/>
            <a:ext cx="3868420" cy="542290"/>
          </a:xfrm>
        </p:spPr>
        <p:txBody>
          <a:bodyPr/>
          <a:lstStyle/>
          <a:p>
            <a:r>
              <a:rPr lang="ru-RU" altLang="en-US" sz="2400"/>
              <a:t>Определение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87680" y="2026920"/>
            <a:ext cx="4010660" cy="4163060"/>
          </a:xfrm>
        </p:spPr>
        <p:txBody>
          <a:bodyPr/>
          <a:lstStyle/>
          <a:p>
            <a:pPr algn="l">
              <a:buNone/>
            </a:pPr>
            <a:r>
              <a:rPr lang="ru-RU" sz="2400" dirty="0">
                <a:sym typeface="+mn-ea"/>
              </a:rPr>
              <a:t>    Передача своего состояния или отношения человеку или группе людей.</a:t>
            </a:r>
            <a:endParaRPr lang="ru-RU" sz="2400" dirty="0"/>
          </a:p>
          <a:p>
            <a:pPr algn="l">
              <a:buNone/>
            </a:pPr>
            <a:r>
              <a:rPr lang="ru-RU" sz="2400" dirty="0">
                <a:sym typeface="+mn-ea"/>
              </a:rPr>
              <a:t>    Передаваться может произвольно и непроизвольно, усваиваться также произвольно или непроизвольно</a:t>
            </a:r>
            <a:endParaRPr lang="ru-RU" altLang="en-US" sz="24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4185285" y="1217295"/>
            <a:ext cx="4803775" cy="584835"/>
          </a:xfrm>
        </p:spPr>
        <p:txBody>
          <a:bodyPr/>
          <a:lstStyle/>
          <a:p>
            <a:r>
              <a:rPr lang="ru-RU" altLang="en-US" sz="2400"/>
              <a:t>Факторы и средства влияния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>
          <a:xfrm>
            <a:off x="4629150" y="2026920"/>
            <a:ext cx="4281805" cy="4163060"/>
          </a:xfrm>
        </p:spPr>
        <p:txBody>
          <a:bodyPr/>
          <a:lstStyle/>
          <a:p>
            <a:r>
              <a:rPr lang="ru-RU" sz="2400" dirty="0">
                <a:sym typeface="+mn-ea"/>
              </a:rPr>
              <a:t>Высокая энергетика собственного поведения</a:t>
            </a:r>
            <a:endParaRPr lang="ru-RU" sz="2400" dirty="0"/>
          </a:p>
          <a:p>
            <a:r>
              <a:rPr lang="ru-RU" sz="2400" dirty="0">
                <a:sym typeface="+mn-ea"/>
              </a:rPr>
              <a:t>Артистизм в исполнении действий</a:t>
            </a:r>
            <a:endParaRPr lang="ru-RU" sz="2400" dirty="0"/>
          </a:p>
          <a:p>
            <a:r>
              <a:rPr lang="ru-RU" sz="2400" dirty="0">
                <a:sym typeface="+mn-ea"/>
              </a:rPr>
              <a:t>Вовлечение партнеров в выполнение действий</a:t>
            </a:r>
            <a:endParaRPr lang="ru-RU" sz="2400" dirty="0"/>
          </a:p>
          <a:p>
            <a:r>
              <a:rPr lang="ru-RU" sz="2400" dirty="0">
                <a:sym typeface="+mn-ea"/>
              </a:rPr>
              <a:t>Постепенное наращивание интенсивности действий</a:t>
            </a:r>
            <a:endParaRPr lang="ru-RU" sz="2400" dirty="0"/>
          </a:p>
          <a:p>
            <a:endParaRPr lang="ru-RU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920" y="365125"/>
            <a:ext cx="7886700" cy="1139190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sym typeface="+mn-ea"/>
              </a:rPr>
              <a:t>Пробуждение импульса к подражанию</a:t>
            </a: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629920" y="1364615"/>
            <a:ext cx="3868420" cy="601980"/>
          </a:xfrm>
        </p:spPr>
        <p:txBody>
          <a:bodyPr/>
          <a:lstStyle/>
          <a:p>
            <a:r>
              <a:rPr lang="ru-RU" altLang="en-US" sz="2000"/>
              <a:t>Определение</a:t>
            </a: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629920" y="2179955"/>
            <a:ext cx="3868420" cy="4010025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ym typeface="+mn-ea"/>
              </a:rPr>
              <a:t>Способность вызвать стремление быть подобным себе. Эта способность может проявляться непроизвольно или произвольно использоваться.</a:t>
            </a:r>
            <a:endParaRPr lang="ru-RU" sz="2000" dirty="0"/>
          </a:p>
          <a:p>
            <a:pPr marL="0" indent="0">
              <a:buNone/>
            </a:pPr>
            <a:endParaRPr lang="ru-RU" altLang="en-US" sz="2000"/>
          </a:p>
        </p:txBody>
      </p:sp>
      <p:sp>
        <p:nvSpPr>
          <p:cNvPr id="5" name="Замещающий текст 4"/>
          <p:cNvSpPr>
            <a:spLocks noGrp="1"/>
          </p:cNvSpPr>
          <p:nvPr>
            <p:ph type="body" sz="quarter" idx="3"/>
          </p:nvPr>
        </p:nvSpPr>
        <p:spPr>
          <a:xfrm>
            <a:off x="4629150" y="1363980"/>
            <a:ext cx="4130040" cy="601980"/>
          </a:xfrm>
        </p:spPr>
        <p:txBody>
          <a:bodyPr/>
          <a:lstStyle/>
          <a:p>
            <a:r>
              <a:rPr lang="ru-RU" altLang="en-US" sz="2000"/>
              <a:t>Факторы и средства влияния</a:t>
            </a: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quarter" idx="4"/>
          </p:nvPr>
        </p:nvSpPr>
        <p:spPr>
          <a:xfrm>
            <a:off x="4629150" y="2180590"/>
            <a:ext cx="3887470" cy="4009390"/>
          </a:xfrm>
        </p:spPr>
        <p:txBody>
          <a:bodyPr/>
          <a:lstStyle/>
          <a:p>
            <a:r>
              <a:rPr lang="ru-RU" sz="2000" dirty="0">
                <a:sym typeface="+mn-ea"/>
              </a:rPr>
              <a:t>Публичная известность</a:t>
            </a:r>
            <a:endParaRPr lang="ru-RU" sz="2000" dirty="0"/>
          </a:p>
          <a:p>
            <a:r>
              <a:rPr lang="ru-RU" sz="2000" dirty="0">
                <a:sym typeface="+mn-ea"/>
              </a:rPr>
              <a:t>Демонстрация высоких образцов мастерства</a:t>
            </a:r>
            <a:endParaRPr lang="ru-RU" sz="2000" dirty="0"/>
          </a:p>
          <a:p>
            <a:r>
              <a:rPr lang="ru-RU" sz="2000" dirty="0">
                <a:sym typeface="+mn-ea"/>
              </a:rPr>
              <a:t>Пример доблести, милосердия, служения идее</a:t>
            </a:r>
            <a:endParaRPr lang="ru-RU" sz="2000" dirty="0"/>
          </a:p>
          <a:p>
            <a:r>
              <a:rPr lang="ru-RU" sz="2000" dirty="0">
                <a:sym typeface="+mn-ea"/>
              </a:rPr>
              <a:t>Новаторство</a:t>
            </a:r>
            <a:endParaRPr lang="ru-RU" sz="2000" dirty="0"/>
          </a:p>
          <a:p>
            <a:r>
              <a:rPr lang="ru-RU" sz="2000" dirty="0">
                <a:sym typeface="+mn-ea"/>
              </a:rPr>
              <a:t>Личный магнетизм</a:t>
            </a:r>
            <a:endParaRPr lang="ru-RU" sz="2000" dirty="0"/>
          </a:p>
          <a:p>
            <a:r>
              <a:rPr lang="ru-RU" sz="2000" dirty="0">
                <a:sym typeface="+mn-ea"/>
              </a:rPr>
              <a:t>«Модное» поведение и оформление внешности</a:t>
            </a:r>
            <a:endParaRPr lang="ru-RU" sz="2000" dirty="0"/>
          </a:p>
          <a:p>
            <a:r>
              <a:rPr lang="ru-RU" sz="2000" dirty="0">
                <a:sym typeface="+mn-ea"/>
              </a:rPr>
              <a:t>Призыв к подражанию</a:t>
            </a:r>
            <a:endParaRPr lang="ru-RU" sz="2000" dirty="0"/>
          </a:p>
          <a:p>
            <a:endParaRPr lang="ru-RU" sz="2000" dirty="0"/>
          </a:p>
          <a:p>
            <a:endParaRPr lang="ru-RU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214120"/>
            <a:ext cx="8229600" cy="491236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en-US" sz="2800" b="1" dirty="0"/>
              <a:t>Психологическое влияние </a:t>
            </a:r>
            <a:r>
              <a:rPr lang="ru-RU" altLang="en-US" sz="2800" b="1" dirty="0"/>
              <a:t>— </a:t>
            </a:r>
            <a:r>
              <a:rPr lang="ru-RU" altLang="en-US" sz="2800" b="1" dirty="0"/>
              <a:t>это воздействие на психическое состояние, чувства, мысли и поступки других людей с помощью исключительно психологических средств: вербальных, паралингвистических или невербальных.</a:t>
            </a:r>
          </a:p>
          <a:p>
            <a:pPr marL="0" indent="0" algn="just">
              <a:buNone/>
            </a:pPr>
            <a:endParaRPr lang="ru-RU" altLang="en-US" sz="2800" b="1" dirty="0"/>
          </a:p>
          <a:p>
            <a:pPr marL="0" indent="0" algn="just">
              <a:buNone/>
            </a:pPr>
            <a:r>
              <a:rPr lang="ru-RU" altLang="en-US" sz="2800" dirty="0">
                <a:sym typeface="+mn-ea"/>
              </a:rPr>
              <a:t>Противостояние чужому влиянию </a:t>
            </a:r>
            <a:r>
              <a:rPr lang="ru-RU" altLang="en-US" sz="2800" dirty="0">
                <a:sym typeface="+mn-ea"/>
              </a:rPr>
              <a:t>— </a:t>
            </a:r>
            <a:r>
              <a:rPr lang="ru-RU" altLang="en-US" sz="2800" dirty="0">
                <a:sym typeface="+mn-ea"/>
              </a:rPr>
              <a:t>это сопротивление воздействию другого человека с помощью психологических средств.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altLang="en-US" sz="2800" b="1" dirty="0"/>
          </a:p>
          <a:p>
            <a:pPr marL="0" indent="0" algn="just">
              <a:buNone/>
            </a:pPr>
            <a:endParaRPr lang="ru-RU" altLang="en-US" sz="28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Для харизматической личности свойственно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Обмен энергией. Создается впечатление, что эти личности излучают энергию и заряжают ею окружающих </a:t>
            </a:r>
            <a:r>
              <a:rPr lang="ru-RU" dirty="0" smtClean="0"/>
              <a:t>людей.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Внушительная внешность. Лидер не обязательно красив, но привлекателен, обладает хорошей осанкой и прекрасно </a:t>
            </a:r>
            <a:r>
              <a:rPr lang="ru-RU" dirty="0" smtClean="0"/>
              <a:t>держится.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Независимость характера. В своем стремлении к благополучию и уважению эти люди не полагаются на </a:t>
            </a:r>
            <a:r>
              <a:rPr lang="ru-RU" dirty="0" smtClean="0"/>
              <a:t>других.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Хорошие риторические способности. У них есть умение говорить и способность к межличностному </a:t>
            </a:r>
            <a:r>
              <a:rPr lang="ru-RU" dirty="0" smtClean="0"/>
              <a:t>общению.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Восприятие восхищения своей личностью. Они чувствуют себя комфортно, когда другие выражают восхищение ими, не впадая в надменность и </a:t>
            </a:r>
            <a:r>
              <a:rPr lang="ru-RU" dirty="0" smtClean="0"/>
              <a:t>себялюбие.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Достойная, уверенная манера держаться. Они выглядят собранными и владеющими ситуацией.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9225" y="274955"/>
            <a:ext cx="8658860" cy="9398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Характеристики харизматического лидера</a:t>
            </a:r>
            <a:r>
              <a:rPr lang="ru-RU" sz="3600" dirty="0">
                <a:solidFill>
                  <a:srgbClr val="FF0000"/>
                </a:solidFill>
              </a:rPr>
              <a:t> (по А. </a:t>
            </a:r>
            <a:r>
              <a:rPr lang="ru-RU" sz="3600" dirty="0" err="1">
                <a:solidFill>
                  <a:srgbClr val="FF0000"/>
                </a:solidFill>
              </a:rPr>
              <a:t>Нахаванди</a:t>
            </a:r>
            <a:r>
              <a:rPr lang="ru-RU" sz="3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Высокий уровень уверенности в себе</a:t>
            </a:r>
          </a:p>
          <a:p>
            <a:r>
              <a:rPr lang="ru-RU" sz="2800" dirty="0"/>
              <a:t>Сильнейшая убежденность в правильности своих идей</a:t>
            </a:r>
          </a:p>
          <a:p>
            <a:r>
              <a:rPr lang="ru-RU" sz="2800" dirty="0"/>
              <a:t>Высокий уровень энергии и энтузиазма</a:t>
            </a:r>
          </a:p>
          <a:p>
            <a:r>
              <a:rPr lang="ru-RU" sz="2800" dirty="0"/>
              <a:t>Высокий уровень экспрессивности, внешняя выразительность</a:t>
            </a:r>
          </a:p>
          <a:p>
            <a:r>
              <a:rPr lang="ru-RU" sz="2800" dirty="0"/>
              <a:t>Блестящие коммуникационные и ораторские навыки</a:t>
            </a:r>
          </a:p>
          <a:p>
            <a:r>
              <a:rPr lang="ru-RU" sz="2800" dirty="0"/>
              <a:t>Активное моделирование роли и формирование имиджа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920" y="365125"/>
            <a:ext cx="7886700" cy="1014095"/>
          </a:xfrm>
        </p:spPr>
        <p:txBody>
          <a:bodyPr/>
          <a:lstStyle/>
          <a:p>
            <a:r>
              <a:rPr lang="ru-RU" altLang="en-US" sz="4000">
                <a:solidFill>
                  <a:srgbClr val="FF0000"/>
                </a:solidFill>
              </a:rPr>
              <a:t>Формирование благосклонности</a:t>
            </a:r>
          </a:p>
        </p:txBody>
      </p:sp>
      <p:sp>
        <p:nvSpPr>
          <p:cNvPr id="6" name="Замещающий текст 5"/>
          <p:cNvSpPr>
            <a:spLocks noGrp="1"/>
          </p:cNvSpPr>
          <p:nvPr>
            <p:ph type="body" idx="1"/>
          </p:nvPr>
        </p:nvSpPr>
        <p:spPr>
          <a:xfrm>
            <a:off x="629920" y="1204595"/>
            <a:ext cx="3868420" cy="601345"/>
          </a:xfrm>
        </p:spPr>
        <p:txBody>
          <a:bodyPr/>
          <a:lstStyle/>
          <a:p>
            <a:r>
              <a:rPr lang="ru-RU" altLang="en-US"/>
              <a:t>Определение</a:t>
            </a:r>
          </a:p>
        </p:txBody>
      </p:sp>
      <p:sp>
        <p:nvSpPr>
          <p:cNvPr id="7" name="Замещающее содержимое 6"/>
          <p:cNvSpPr>
            <a:spLocks noGrp="1"/>
          </p:cNvSpPr>
          <p:nvPr>
            <p:ph sz="half" idx="2"/>
          </p:nvPr>
        </p:nvSpPr>
        <p:spPr>
          <a:xfrm>
            <a:off x="629920" y="2062480"/>
            <a:ext cx="3868420" cy="41275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ym typeface="+mn-ea"/>
              </a:rPr>
              <a:t>Развитие у адресата положительного отношения к себе</a:t>
            </a:r>
            <a:endParaRPr lang="ru-RU" altLang="en-US" sz="2400"/>
          </a:p>
        </p:txBody>
      </p:sp>
      <p:sp>
        <p:nvSpPr>
          <p:cNvPr id="8" name="Замещающий текст 7"/>
          <p:cNvSpPr>
            <a:spLocks noGrp="1"/>
          </p:cNvSpPr>
          <p:nvPr>
            <p:ph type="body" sz="quarter" idx="3"/>
          </p:nvPr>
        </p:nvSpPr>
        <p:spPr>
          <a:xfrm>
            <a:off x="4831715" y="1379855"/>
            <a:ext cx="3684905" cy="426085"/>
          </a:xfrm>
        </p:spPr>
        <p:txBody>
          <a:bodyPr/>
          <a:lstStyle/>
          <a:p>
            <a:r>
              <a:rPr lang="ru-RU" altLang="en-US"/>
              <a:t>Факторы и средства влияния</a:t>
            </a:r>
          </a:p>
        </p:txBody>
      </p:sp>
      <p:sp>
        <p:nvSpPr>
          <p:cNvPr id="9" name="Замещающее содержимое 8"/>
          <p:cNvSpPr>
            <a:spLocks noGrp="1"/>
          </p:cNvSpPr>
          <p:nvPr>
            <p:ph sz="quarter" idx="4"/>
          </p:nvPr>
        </p:nvSpPr>
        <p:spPr>
          <a:xfrm>
            <a:off x="4629150" y="2061845"/>
            <a:ext cx="3887470" cy="4128135"/>
          </a:xfrm>
        </p:spPr>
        <p:txBody>
          <a:bodyPr/>
          <a:lstStyle/>
          <a:p>
            <a:r>
              <a:rPr lang="ru-RU" sz="2400" dirty="0">
                <a:sym typeface="+mn-ea"/>
              </a:rPr>
              <a:t>Позитивные высказывания о себе, вплоть до </a:t>
            </a:r>
            <a:r>
              <a:rPr lang="ru-RU" sz="2400" dirty="0" smtClean="0">
                <a:sym typeface="+mn-ea"/>
              </a:rPr>
              <a:t>восхваления</a:t>
            </a:r>
            <a:endParaRPr lang="ru-RU" sz="2400" dirty="0"/>
          </a:p>
          <a:p>
            <a:r>
              <a:rPr lang="ru-RU" sz="2400" dirty="0">
                <a:sym typeface="+mn-ea"/>
              </a:rPr>
              <a:t>Высказывание благоприятных суждений об адресате, вплоть до лести</a:t>
            </a:r>
            <a:endParaRPr lang="ru-RU" sz="2400" dirty="0"/>
          </a:p>
          <a:p>
            <a:r>
              <a:rPr lang="ru-RU" sz="2400" dirty="0">
                <a:sym typeface="+mn-ea"/>
              </a:rPr>
              <a:t>Подражание адресату</a:t>
            </a:r>
            <a:endParaRPr lang="ru-RU" sz="2400" dirty="0"/>
          </a:p>
          <a:p>
            <a:r>
              <a:rPr lang="ru-RU" sz="2400" dirty="0">
                <a:sym typeface="+mn-ea"/>
              </a:rPr>
              <a:t>Оказание ему услуги, </a:t>
            </a:r>
            <a:r>
              <a:rPr lang="ru-RU" sz="2400" dirty="0" smtClean="0">
                <a:sym typeface="+mn-ea"/>
              </a:rPr>
              <a:t>одолжения</a:t>
            </a:r>
            <a:endParaRPr lang="ru-RU" sz="2400" dirty="0"/>
          </a:p>
          <a:p>
            <a:endParaRPr lang="ru-RU" alt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solidFill>
                  <a:srgbClr val="FF0000"/>
                </a:solidFill>
              </a:rPr>
              <a:t>Просьба          </a:t>
            </a:r>
            <a:r>
              <a:rPr lang="ru-RU" altLang="en-US" dirty="0">
                <a:solidFill>
                  <a:srgbClr val="FF0000"/>
                </a:solidFill>
              </a:rPr>
              <a:t>Игнорирование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Замещающее содержимое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730" y="2592705"/>
            <a:ext cx="4032250" cy="2687320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620" y="2536825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>
                <a:solidFill>
                  <a:srgbClr val="FF0000"/>
                </a:solidFill>
              </a:rPr>
              <a:t>Цивилизованные виды влияния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261745"/>
            <a:ext cx="7901305" cy="2797810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 smtClean="0"/>
              <a:t>Аргументация</a:t>
            </a:r>
            <a:endParaRPr lang="ru-RU" altLang="en-US" b="1" dirty="0"/>
          </a:p>
          <a:p>
            <a:pPr marL="0" indent="0">
              <a:buNone/>
            </a:pPr>
            <a:r>
              <a:rPr lang="ru-RU" altLang="en-US" sz="2800" dirty="0"/>
              <a:t>Необходимые условия аргументации: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Согласие партнеров слышать друг друга.</a:t>
            </a:r>
          </a:p>
          <a:p>
            <a:pPr marL="514350" indent="-514350">
              <a:buAutoNum type="arabicPeriod"/>
            </a:pPr>
            <a:r>
              <a:rPr lang="ru-RU" altLang="en-US" sz="2800" dirty="0"/>
              <a:t>Эмоциональный «штиль».</a:t>
            </a:r>
          </a:p>
          <a:p>
            <a:pPr marL="0" indent="0">
              <a:buNone/>
            </a:pPr>
            <a:endParaRPr lang="ru-RU" altLang="en-US" sz="2800" dirty="0"/>
          </a:p>
        </p:txBody>
      </p:sp>
      <p:pic>
        <p:nvPicPr>
          <p:cNvPr id="6" name="Замещающее содержимое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6945" y="3757295"/>
            <a:ext cx="4519295" cy="2706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solidFill>
                  <a:srgbClr val="FF0000"/>
                </a:solidFill>
              </a:rPr>
              <a:t>Общие правила аргументации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30235" cy="452628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altLang="en-US"/>
              <a:t>Вежливость и корректность.</a:t>
            </a:r>
          </a:p>
          <a:p>
            <a:pPr marL="514350" indent="-514350">
              <a:buAutoNum type="arabicPeriod"/>
            </a:pPr>
            <a:r>
              <a:rPr lang="ru-RU" altLang="en-US"/>
              <a:t>Простота.</a:t>
            </a:r>
          </a:p>
          <a:p>
            <a:pPr marL="514350" indent="-514350">
              <a:buAutoNum type="arabicPeriod"/>
            </a:pPr>
            <a:r>
              <a:rPr lang="ru-RU" altLang="en-US"/>
              <a:t>Общий язык.</a:t>
            </a:r>
          </a:p>
          <a:p>
            <a:pPr marL="514350" indent="-514350">
              <a:buAutoNum type="arabicPeriod"/>
            </a:pPr>
            <a:r>
              <a:rPr lang="ru-RU" altLang="en-US"/>
              <a:t>Краткость.</a:t>
            </a:r>
          </a:p>
          <a:p>
            <a:pPr marL="514350" indent="-514350">
              <a:buAutoNum type="arabicPeriod"/>
            </a:pPr>
            <a:r>
              <a:rPr lang="ru-RU" altLang="en-US"/>
              <a:t>Наглядность.</a:t>
            </a:r>
          </a:p>
          <a:p>
            <a:pPr marL="514350" indent="-514350">
              <a:buAutoNum type="arabicPeriod"/>
            </a:pPr>
            <a:r>
              <a:rPr lang="ru-RU" altLang="en-US"/>
              <a:t>Избегание чрезмерной убедительности.</a:t>
            </a:r>
          </a:p>
          <a:p>
            <a:pPr marL="514350" indent="-514350">
              <a:buAutoNum type="arabicPeriod"/>
            </a:pP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8610600" y="6050280"/>
            <a:ext cx="76200" cy="76200"/>
          </a:xfrm>
        </p:spPr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err="1">
                <a:solidFill>
                  <a:srgbClr val="FF0000"/>
                </a:solidFill>
              </a:rPr>
              <a:t>Самопродвижение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Техники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самопродвижения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/>
              <a:t>Реальная демонстрация своих возможностей</a:t>
            </a:r>
          </a:p>
          <a:p>
            <a:r>
              <a:rPr lang="ru-RU" sz="2800" dirty="0"/>
              <a:t>Предъявление сертификатов, дипломов, отзывов, печатных работ, изделий и т.д.</a:t>
            </a:r>
          </a:p>
          <a:p>
            <a:r>
              <a:rPr lang="ru-RU" sz="2800" dirty="0"/>
              <a:t>Предъявление графиков, расчетов, схем</a:t>
            </a:r>
          </a:p>
          <a:p>
            <a:r>
              <a:rPr lang="ru-RU" sz="2800" dirty="0"/>
              <a:t>Раскрытие своих личных целей</a:t>
            </a:r>
          </a:p>
          <a:p>
            <a:r>
              <a:rPr lang="ru-RU" sz="2800" dirty="0"/>
              <a:t>Формулирование своих запросов и условий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Алгоритм цивилизованного противостояния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714488"/>
            <a:ext cx="7358114" cy="64294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Мониторинг эмоций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2643182"/>
            <a:ext cx="7358114" cy="6334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Психологическое самбо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3571876"/>
            <a:ext cx="7358114" cy="64294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Информационный диалог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4572008"/>
            <a:ext cx="7358114" cy="64294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Конструктивная критика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5572140"/>
            <a:ext cx="7358114" cy="64294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Цивилизованная конфронтация</a:t>
            </a:r>
          </a:p>
        </p:txBody>
      </p:sp>
      <p:sp>
        <p:nvSpPr>
          <p:cNvPr id="23" name="Стрелка вниз 22"/>
          <p:cNvSpPr/>
          <p:nvPr/>
        </p:nvSpPr>
        <p:spPr>
          <a:xfrm>
            <a:off x="4357686" y="2357430"/>
            <a:ext cx="285752" cy="28575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357686" y="3286124"/>
            <a:ext cx="285752" cy="28575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357686" y="4214818"/>
            <a:ext cx="285752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357686" y="5214950"/>
            <a:ext cx="285752" cy="35719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Методы психологического самбо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Техника внешнего согласия (игра в туман)</a:t>
            </a:r>
          </a:p>
          <a:p>
            <a:r>
              <a:rPr lang="ru-RU" dirty="0"/>
              <a:t>Техника испорченной пластинки</a:t>
            </a:r>
          </a:p>
          <a:p>
            <a:r>
              <a:rPr lang="ru-RU" dirty="0"/>
              <a:t>Техника английского профессора</a:t>
            </a:r>
          </a:p>
          <a:p>
            <a:r>
              <a:rPr lang="ru-RU" dirty="0">
                <a:sym typeface="+mn-ea"/>
              </a:rPr>
              <a:t>Техника бесконечного уточнения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Техники информационного диалога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/>
              <a:t>Вопросы, направленные на прояснение сути дела</a:t>
            </a:r>
          </a:p>
          <a:p>
            <a:pPr marL="514350" indent="-514350">
              <a:buNone/>
            </a:pPr>
            <a:r>
              <a:rPr lang="ru-RU" dirty="0"/>
              <a:t>Пример: «Что вы имеете в виду, когда говорите о…»</a:t>
            </a:r>
          </a:p>
          <a:p>
            <a:pPr marL="514350" indent="-514350">
              <a:buNone/>
            </a:pPr>
            <a:r>
              <a:rPr lang="ru-RU" dirty="0"/>
              <a:t>2. </a:t>
            </a:r>
            <a:r>
              <a:rPr lang="ru-RU" b="1" i="1" dirty="0"/>
              <a:t>Вопросы, направленные на прояснение целей манипулятора</a:t>
            </a:r>
          </a:p>
          <a:p>
            <a:pPr marL="514350" indent="-514350">
              <a:buNone/>
            </a:pPr>
            <a:r>
              <a:rPr lang="ru-RU" dirty="0"/>
              <a:t>Пример: «Почему вы спрашиваете меня об этом именно сейчас?»</a:t>
            </a:r>
          </a:p>
          <a:p>
            <a:pPr marL="514350" indent="-514350">
              <a:buNone/>
            </a:pPr>
            <a:r>
              <a:rPr lang="ru-RU" dirty="0"/>
              <a:t>3. </a:t>
            </a:r>
            <a:r>
              <a:rPr lang="ru-RU" b="1" i="1" dirty="0"/>
              <a:t>Ответы и сообщения.</a:t>
            </a:r>
          </a:p>
          <a:p>
            <a:pPr marL="514350" indent="-514350">
              <a:buNone/>
            </a:pPr>
            <a:r>
              <a:rPr lang="ru-RU" dirty="0"/>
              <a:t>Пример: «Это было мое </a:t>
            </a:r>
            <a:r>
              <a:rPr lang="ru-RU" dirty="0" smtClean="0"/>
              <a:t>решение»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139825"/>
            <a:ext cx="8229600" cy="4986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ru-RU" altLang="en-US" dirty="0"/>
              <a:t>Инициатор влияния </a:t>
            </a:r>
            <a:r>
              <a:rPr lang="ru-RU" altLang="en-US" dirty="0"/>
              <a:t>— </a:t>
            </a:r>
            <a:r>
              <a:rPr lang="ru-RU" altLang="en-US" dirty="0"/>
              <a:t>тот из партнеров, который первым предпринимает попытку влияния любым из известных (или неизвестных) способов.</a:t>
            </a: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ru-RU" altLang="en-US" dirty="0"/>
              <a:t>Адресат влияния </a:t>
            </a:r>
            <a:r>
              <a:rPr lang="ru-RU" altLang="en-US" dirty="0"/>
              <a:t>— </a:t>
            </a:r>
            <a:r>
              <a:rPr lang="ru-RU" altLang="en-US" dirty="0"/>
              <a:t>тот из партнеров, к которому обращена первая попытка влияния. В дальнейшем взаимодействии инициатива может переходить от одного партнера к другому в попытках взаимного влияния, но всякий раз тот, кто первым начал серию взаимодействий, будет называться инициатором, а тот, кто первым испытал его влияние, </a:t>
            </a:r>
            <a:r>
              <a:rPr lang="ru-RU" altLang="en-US" dirty="0"/>
              <a:t>— </a:t>
            </a:r>
            <a:r>
              <a:rPr lang="ru-RU" altLang="en-US" dirty="0"/>
              <a:t>адресатом.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4. </a:t>
            </a:r>
            <a:r>
              <a:rPr lang="ru-RU" b="1" i="1" dirty="0"/>
              <a:t>Предложения по существу дела</a:t>
            </a:r>
          </a:p>
          <a:p>
            <a:pPr>
              <a:buNone/>
            </a:pPr>
            <a:r>
              <a:rPr lang="ru-RU" dirty="0"/>
              <a:t>Пример: «Предлагаю наметить план действий»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b="1" i="1" dirty="0"/>
              <a:t>Предложение ограничить область обсуждения</a:t>
            </a:r>
          </a:p>
          <a:p>
            <a:pPr>
              <a:buNone/>
            </a:pPr>
            <a:r>
              <a:rPr lang="ru-RU" dirty="0"/>
              <a:t>Пример: «Предлагаю вернуться к существу дела»</a:t>
            </a:r>
          </a:p>
          <a:p>
            <a:pPr>
              <a:buNone/>
            </a:pPr>
            <a:r>
              <a:rPr lang="ru-RU" dirty="0"/>
              <a:t>6. </a:t>
            </a:r>
            <a:r>
              <a:rPr lang="ru-RU" b="1" i="1" dirty="0"/>
              <a:t>В наиболее трудных случаях отказ или отсрочка ответа.</a:t>
            </a:r>
          </a:p>
          <a:p>
            <a:pPr>
              <a:buNone/>
            </a:pPr>
            <a:r>
              <a:rPr lang="ru-RU" dirty="0"/>
              <a:t>Пример: «Я отвечу на этот вопрос, но, если </a:t>
            </a:r>
            <a:r>
              <a:rPr lang="ru-RU" dirty="0" smtClean="0"/>
              <a:t>позволите, </a:t>
            </a:r>
            <a:r>
              <a:rPr lang="ru-RU" dirty="0"/>
              <a:t>позже»</a:t>
            </a:r>
          </a:p>
          <a:p>
            <a:pPr>
              <a:buNone/>
            </a:pPr>
            <a:r>
              <a:rPr lang="ru-RU" dirty="0"/>
              <a:t>«Я не хотел бы это обсуждать»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4000" b="1">
                <a:solidFill>
                  <a:srgbClr val="FF0000"/>
                </a:solidFill>
              </a:rPr>
              <a:t>Конструктивная критика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1361440"/>
            <a:ext cx="8229600" cy="4765040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/>
              <a:t>Общие характеристики:</a:t>
            </a:r>
            <a:endParaRPr lang="ru-RU" altLang="en-US" dirty="0"/>
          </a:p>
          <a:p>
            <a:r>
              <a:rPr lang="ru-RU" altLang="en-US" sz="2800" dirty="0" smtClean="0"/>
              <a:t>Фактологичность</a:t>
            </a:r>
            <a:endParaRPr lang="ru-RU" altLang="en-US" sz="2800" dirty="0"/>
          </a:p>
          <a:p>
            <a:r>
              <a:rPr lang="ru-RU" altLang="en-US" sz="2800" dirty="0"/>
              <a:t>Корректность</a:t>
            </a:r>
          </a:p>
          <a:p>
            <a:r>
              <a:rPr lang="ru-RU" altLang="en-US" sz="2800" dirty="0"/>
              <a:t>Бесстрастность</a:t>
            </a:r>
          </a:p>
          <a:p>
            <a:pPr marL="0" indent="0">
              <a:buNone/>
            </a:pPr>
            <a:r>
              <a:rPr lang="ru-RU" altLang="en-US" b="1" dirty="0"/>
              <a:t>Техники конструктивной критики:</a:t>
            </a:r>
          </a:p>
          <a:p>
            <a:r>
              <a:rPr lang="ru-RU" altLang="en-US" sz="2800" dirty="0"/>
              <a:t>Выражение сомнения в целесообразности</a:t>
            </a:r>
          </a:p>
          <a:p>
            <a:r>
              <a:rPr lang="ru-RU" altLang="en-US" sz="2800" dirty="0"/>
              <a:t>Цитирование прошлого случая</a:t>
            </a:r>
          </a:p>
          <a:p>
            <a:r>
              <a:rPr lang="ru-RU" altLang="en-US" sz="2800" dirty="0"/>
              <a:t>Ссылка на три </a:t>
            </a:r>
            <a:r>
              <a:rPr lang="ru-RU" altLang="en-US" sz="2800" dirty="0" smtClean="0"/>
              <a:t>причины</a:t>
            </a:r>
            <a:endParaRPr lang="ru-RU" altLang="en-US" sz="2800" dirty="0"/>
          </a:p>
          <a:p>
            <a:endParaRPr lang="ru-RU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 dirty="0">
                <a:solidFill>
                  <a:srgbClr val="FF0000"/>
                </a:solidFill>
              </a:rPr>
              <a:t>Алгоритм </a:t>
            </a:r>
            <a:r>
              <a:rPr lang="ru-RU" altLang="en-US" b="1" dirty="0" smtClean="0">
                <a:solidFill>
                  <a:srgbClr val="FF0000"/>
                </a:solidFill>
              </a:rPr>
              <a:t>конфронтации</a:t>
            </a:r>
            <a:endParaRPr lang="ru-RU" altLang="en-US" b="1" dirty="0">
              <a:solidFill>
                <a:srgbClr val="FF0000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dirty="0">
                <a:sym typeface="+mn-ea"/>
              </a:rPr>
              <a:t>1. Я-послание.</a:t>
            </a: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2. Усиление </a:t>
            </a:r>
            <a:r>
              <a:rPr lang="ru-RU" altLang="en-US" dirty="0" smtClean="0">
                <a:sym typeface="+mn-ea"/>
              </a:rPr>
              <a:t>Я-послания.</a:t>
            </a:r>
            <a:endParaRPr lang="ru-RU" altLang="en-US" dirty="0">
              <a:sym typeface="+mn-ea"/>
            </a:endParaRP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3. Выражение пожелания, просьбы.</a:t>
            </a: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4. Назначение санкций.</a:t>
            </a:r>
          </a:p>
          <a:p>
            <a:pPr marL="0" indent="0">
              <a:buNone/>
            </a:pPr>
            <a:r>
              <a:rPr lang="ru-RU" altLang="en-US" dirty="0">
                <a:sym typeface="+mn-ea"/>
              </a:rPr>
              <a:t>3. Реализация санкций.</a:t>
            </a:r>
          </a:p>
          <a:p>
            <a:pPr marL="0" indent="0">
              <a:buNone/>
            </a:pPr>
            <a:endParaRPr lang="ru-RU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04875"/>
          </a:xfrm>
        </p:spPr>
        <p:txBody>
          <a:bodyPr/>
          <a:lstStyle/>
          <a:p>
            <a:r>
              <a:rPr lang="ru-RU" altLang="en-US" sz="4000" b="1">
                <a:solidFill>
                  <a:srgbClr val="FF0000"/>
                </a:solidFill>
                <a:sym typeface="+mn-ea"/>
              </a:rPr>
              <a:t/>
            </a:r>
            <a:br>
              <a:rPr lang="ru-RU" altLang="en-US" sz="4000" b="1">
                <a:solidFill>
                  <a:srgbClr val="FF0000"/>
                </a:solidFill>
                <a:sym typeface="+mn-ea"/>
              </a:rPr>
            </a:br>
            <a:r>
              <a:rPr lang="ru-RU" altLang="en-US" sz="4000" b="1">
                <a:solidFill>
                  <a:srgbClr val="FF0000"/>
                </a:solidFill>
                <a:sym typeface="+mn-ea"/>
              </a:rPr>
              <a:t>Дополнительные способы противостояния влиянию</a:t>
            </a:r>
            <a:r>
              <a:rPr lang="ru-RU" altLang="en-US" sz="4000" b="1">
                <a:solidFill>
                  <a:srgbClr val="FF0000"/>
                </a:solidFill>
              </a:rPr>
              <a:t/>
            </a:r>
            <a:br>
              <a:rPr lang="ru-RU" altLang="en-US" sz="4000" b="1">
                <a:solidFill>
                  <a:srgbClr val="FF0000"/>
                </a:solidFill>
              </a:rPr>
            </a:br>
            <a:endParaRPr lang="ru-RU" altLang="en-US" sz="4000" b="1"/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>
          <a:xfrm>
            <a:off x="457200" y="1365885"/>
            <a:ext cx="8229600" cy="5125085"/>
          </a:xfrm>
        </p:spPr>
        <p:txBody>
          <a:bodyPr/>
          <a:lstStyle/>
          <a:p>
            <a:pPr marL="0" indent="0">
              <a:buNone/>
            </a:pPr>
            <a:r>
              <a:rPr lang="ru-RU" altLang="en-US" b="1" dirty="0" smtClean="0">
                <a:solidFill>
                  <a:schemeClr val="accent1">
                    <a:lumMod val="50000"/>
                  </a:schemeClr>
                </a:solidFill>
              </a:rPr>
              <a:t>Уклонение</a:t>
            </a:r>
            <a:endParaRPr lang="ru-RU" alt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altLang="en-US" b="1" dirty="0"/>
              <a:t>Техники уклонения</a:t>
            </a:r>
          </a:p>
          <a:p>
            <a:pPr marL="0" indent="0">
              <a:buNone/>
            </a:pPr>
            <a:r>
              <a:rPr lang="ru-RU" altLang="en-US" dirty="0"/>
              <a:t>1. Тайм-аут.</a:t>
            </a:r>
          </a:p>
          <a:p>
            <a:r>
              <a:rPr lang="ru-RU" altLang="en-US" sz="2800" dirty="0"/>
              <a:t>Отвлечение внимания на бытовую подробность</a:t>
            </a:r>
          </a:p>
          <a:p>
            <a:r>
              <a:rPr lang="ru-RU" altLang="en-US" sz="2800" dirty="0"/>
              <a:t>Физический выход из пространства взаимодействия под благовидным предлогом</a:t>
            </a:r>
          </a:p>
          <a:p>
            <a:r>
              <a:rPr lang="ru-RU" altLang="en-US" sz="2800" dirty="0"/>
              <a:t>Попытка шуткой переключить внимание и разрядить обстановку</a:t>
            </a:r>
          </a:p>
          <a:p>
            <a:r>
              <a:rPr lang="ru-RU" altLang="en-US" sz="2800" dirty="0"/>
              <a:t>Философский выход из ситуации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60071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57200" y="922655"/>
            <a:ext cx="8229600" cy="5203825"/>
          </a:xfrm>
        </p:spPr>
        <p:txBody>
          <a:bodyPr/>
          <a:lstStyle/>
          <a:p>
            <a:pPr marL="0" indent="0">
              <a:buNone/>
            </a:pPr>
            <a:r>
              <a:rPr lang="ru-RU" altLang="en-US"/>
              <a:t>2. </a:t>
            </a:r>
            <a:r>
              <a:rPr lang="ru-RU" altLang="en-US" b="1"/>
              <a:t>Сокращение интервалов взаимодействия. </a:t>
            </a:r>
            <a:endParaRPr lang="ru-RU" altLang="en-US"/>
          </a:p>
          <a:p>
            <a:r>
              <a:rPr lang="ru-RU" altLang="en-US" sz="2800"/>
              <a:t>перенесение разговора на другое время</a:t>
            </a:r>
          </a:p>
          <a:p>
            <a:r>
              <a:rPr lang="ru-RU" altLang="en-US" sz="2800"/>
              <a:t>установление графика взаимодействия</a:t>
            </a:r>
          </a:p>
          <a:p>
            <a:pPr marL="0" indent="0">
              <a:buNone/>
            </a:pPr>
            <a:r>
              <a:rPr lang="ru-RU" altLang="en-US"/>
              <a:t>3. </a:t>
            </a:r>
            <a:r>
              <a:rPr lang="ru-RU" altLang="en-US" b="1"/>
              <a:t>Предотвращение личного взаимодействия.</a:t>
            </a:r>
          </a:p>
          <a:p>
            <a:r>
              <a:rPr lang="ru-RU" altLang="en-US" sz="2800"/>
              <a:t>исключение возможности встреч с манипулятором или нападающим</a:t>
            </a:r>
          </a:p>
          <a:p>
            <a:r>
              <a:rPr lang="ru-RU" altLang="en-US" sz="2800"/>
              <a:t>преобразование личных встреч в переписку.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b="1">
                <a:solidFill>
                  <a:srgbClr val="FF0000"/>
                </a:solidFill>
              </a:rPr>
              <a:t>Отказ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en-US" b="1"/>
              <a:t>Техники отказа:</a:t>
            </a:r>
          </a:p>
          <a:p>
            <a:r>
              <a:rPr lang="ru-RU" altLang="en-US"/>
              <a:t>Отказ-опасение («боюсь, что это невозможно»)</a:t>
            </a:r>
          </a:p>
          <a:p>
            <a:r>
              <a:rPr lang="ru-RU" altLang="en-US"/>
              <a:t>Отказ-сожаление («мне очень жаль, но я не смогу ...»)</a:t>
            </a:r>
          </a:p>
          <a:p>
            <a:r>
              <a:rPr lang="ru-RU" altLang="en-US"/>
              <a:t>Отказ-вынужденность («я вынуждена отказаться....»)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81915"/>
            <a:ext cx="864362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Критерии цивилизованности психологического влияния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Интересы дела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Сохранение  отношений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Сохранение целостности другого человека (других людей)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Виды варварского влияния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785926"/>
            <a:ext cx="335758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Нападение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1785926"/>
            <a:ext cx="328614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Подавление</a:t>
            </a:r>
          </a:p>
          <a:p>
            <a:pPr algn="ctr"/>
            <a:r>
              <a:rPr lang="ru-RU" sz="3600" dirty="0"/>
              <a:t>Принуждение</a:t>
            </a: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1571604" y="3143248"/>
            <a:ext cx="2286016" cy="914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Импульсивное</a:t>
            </a:r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1571604" y="4071942"/>
            <a:ext cx="2286016" cy="98583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Целенаправленное</a:t>
            </a: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1571604" y="5072074"/>
            <a:ext cx="2286016" cy="92869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Тотальное</a:t>
            </a:r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3362960"/>
            <a:ext cx="4038600" cy="3018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0040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Формы нападения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9955"/>
            <a:ext cx="8229600" cy="5216525"/>
          </a:xfrm>
        </p:spPr>
        <p:txBody>
          <a:bodyPr>
            <a:normAutofit fontScale="97500" lnSpcReduction="10000"/>
          </a:bodyPr>
          <a:lstStyle/>
          <a:p>
            <a:r>
              <a:rPr lang="ru-RU" b="1" dirty="0"/>
              <a:t>Деструктивная критика</a:t>
            </a:r>
          </a:p>
          <a:p>
            <a:pPr marL="914400" lvl="2" indent="0">
              <a:buNone/>
            </a:pPr>
            <a:r>
              <a:rPr lang="ru-RU" sz="2400" dirty="0"/>
              <a:t>«Тебе трудно даются такие </a:t>
            </a:r>
            <a:r>
              <a:rPr lang="ru-RU" sz="2400" dirty="0" smtClean="0"/>
              <a:t>вещи»</a:t>
            </a:r>
            <a:endParaRPr lang="ru-RU" sz="2400" dirty="0"/>
          </a:p>
          <a:p>
            <a:pPr marL="914400" lvl="2" indent="0">
              <a:buNone/>
            </a:pPr>
            <a:r>
              <a:rPr lang="ru-RU" sz="2400" dirty="0"/>
              <a:t>«Меня поражает твоя страсть к дешевым </a:t>
            </a:r>
            <a:r>
              <a:rPr lang="ru-RU" sz="2400" dirty="0" smtClean="0"/>
              <a:t>вещам»</a:t>
            </a:r>
            <a:endParaRPr lang="ru-RU" sz="2400" dirty="0"/>
          </a:p>
          <a:p>
            <a:pPr marL="914400" lvl="2" indent="0">
              <a:buNone/>
            </a:pPr>
            <a:r>
              <a:rPr lang="ru-RU" sz="2400" dirty="0"/>
              <a:t>«Твои дети всегда отличались </a:t>
            </a:r>
            <a:r>
              <a:rPr lang="ru-RU" sz="2400" dirty="0" smtClean="0"/>
              <a:t>невоспитанностью»</a:t>
            </a:r>
            <a:endParaRPr lang="ru-RU" dirty="0"/>
          </a:p>
          <a:p>
            <a:r>
              <a:rPr lang="ru-RU" b="1" dirty="0"/>
              <a:t>Деструктивные констатации</a:t>
            </a:r>
          </a:p>
          <a:p>
            <a:pPr marL="914400" lvl="2" indent="0">
              <a:buNone/>
            </a:pPr>
            <a:r>
              <a:rPr lang="ru-RU" dirty="0"/>
              <a:t>«Я помню, вуз ты закончил не самый </a:t>
            </a:r>
            <a:r>
              <a:rPr lang="ru-RU" dirty="0" smtClean="0"/>
              <a:t>престижный»</a:t>
            </a:r>
            <a:endParaRPr lang="ru-RU" dirty="0"/>
          </a:p>
          <a:p>
            <a:pPr marL="914400" lvl="2" indent="0">
              <a:buNone/>
            </a:pPr>
            <a:r>
              <a:rPr lang="ru-RU" dirty="0"/>
              <a:t>«Этот костюм скрывает недостатки твоей </a:t>
            </a:r>
            <a:r>
              <a:rPr lang="ru-RU" dirty="0" smtClean="0"/>
              <a:t>фигуры»</a:t>
            </a:r>
            <a:endParaRPr lang="ru-RU" dirty="0"/>
          </a:p>
          <a:p>
            <a:pPr marL="914400" lvl="2" indent="0">
              <a:buNone/>
            </a:pPr>
            <a:r>
              <a:rPr lang="ru-RU" dirty="0"/>
              <a:t>«Помнишь, у тебя были проблемы с отчетностью»</a:t>
            </a:r>
          </a:p>
          <a:p>
            <a:r>
              <a:rPr lang="ru-RU" b="1" dirty="0"/>
              <a:t>Деструктивные советы</a:t>
            </a:r>
          </a:p>
          <a:p>
            <a:pPr marL="914400" lvl="2" indent="0">
              <a:buNone/>
            </a:pPr>
            <a:r>
              <a:rPr lang="ru-RU" dirty="0"/>
              <a:t>«Ты бы лучше...»</a:t>
            </a:r>
          </a:p>
          <a:p>
            <a:pPr marL="914400" lvl="2" indent="0">
              <a:buNone/>
            </a:pPr>
            <a:r>
              <a:rPr lang="ru-RU" dirty="0"/>
              <a:t>«На твоем месте я бы...»</a:t>
            </a:r>
          </a:p>
          <a:p>
            <a:pPr marL="914400" lvl="2" indent="0">
              <a:buNone/>
            </a:pPr>
            <a:r>
              <a:rPr lang="ru-RU" dirty="0"/>
              <a:t>«Пора бы уже усвоить...»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Формы принуждения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Объявление жестко определенных сроков или способов выполнения работы без каких-либо объяснений и обоснований.</a:t>
            </a:r>
          </a:p>
          <a:p>
            <a:r>
              <a:rPr lang="ru-RU" dirty="0"/>
              <a:t>Наложение не подлежащих обсуждению запретов и ограничений.</a:t>
            </a:r>
          </a:p>
          <a:p>
            <a:r>
              <a:rPr lang="ru-RU" dirty="0"/>
              <a:t>Запугивание возможными последствиями.</a:t>
            </a:r>
          </a:p>
          <a:p>
            <a:r>
              <a:rPr lang="ru-RU" dirty="0"/>
              <a:t>Угроза наказанием.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9740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Манипуляция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48410"/>
            <a:ext cx="8181340" cy="4878070"/>
          </a:xfrm>
        </p:spPr>
        <p:txBody>
          <a:bodyPr/>
          <a:lstStyle/>
          <a:p>
            <a:pPr>
              <a:buNone/>
            </a:pPr>
            <a:r>
              <a:rPr lang="ru-RU" dirty="0"/>
              <a:t>    </a:t>
            </a:r>
            <a:r>
              <a:rPr lang="ru-RU" sz="2400" dirty="0"/>
              <a:t>Это преднамеренное и скрытое побуждение другого человека к переживанию определенных состояний, принятию решений и совершению определенных </a:t>
            </a:r>
            <a:r>
              <a:rPr lang="ru-RU" sz="2400" dirty="0" smtClean="0"/>
              <a:t>действий, </a:t>
            </a:r>
            <a:r>
              <a:rPr lang="ru-RU" sz="2400" dirty="0"/>
              <a:t>необходимых для достижения манипулятором своих целей.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/>
          </a:p>
        </p:txBody>
      </p:sp>
      <p:pic>
        <p:nvPicPr>
          <p:cNvPr id="6" name="Замещающее содержимое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62580" y="3380105"/>
            <a:ext cx="3304540" cy="3136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C492A6-EBBB-401E-944C-116E1F8CCA6E}"/>
</file>

<file path=customXml/itemProps2.xml><?xml version="1.0" encoding="utf-8"?>
<ds:datastoreItem xmlns:ds="http://schemas.openxmlformats.org/officeDocument/2006/customXml" ds:itemID="{6FDDA9AF-E19D-428D-945D-3B909DA4578B}"/>
</file>

<file path=customXml/itemProps3.xml><?xml version="1.0" encoding="utf-8"?>
<ds:datastoreItem xmlns:ds="http://schemas.openxmlformats.org/officeDocument/2006/customXml" ds:itemID="{02AC80D2-329B-4ACB-BA32-0DFADDAA5881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1153</Words>
  <Application>Microsoft Office PowerPoint</Application>
  <PresentationFormat>On-screen Show (4:3)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Arial</vt:lpstr>
      <vt:lpstr>Default Design</vt:lpstr>
      <vt:lpstr>Влияние и противостояние влиянию</vt:lpstr>
      <vt:lpstr>PowerPoint Presentation</vt:lpstr>
      <vt:lpstr>PowerPoint Presentation</vt:lpstr>
      <vt:lpstr>PowerPoint Presentation</vt:lpstr>
      <vt:lpstr>Критерии цивилизованности психологического влияния</vt:lpstr>
      <vt:lpstr>Виды варварского влияния</vt:lpstr>
      <vt:lpstr>Формы нападения</vt:lpstr>
      <vt:lpstr>Формы принуждения</vt:lpstr>
      <vt:lpstr>Манипуляция </vt:lpstr>
      <vt:lpstr>Отличительные черты манипуляции</vt:lpstr>
      <vt:lpstr>Метафора арфы и балалайки</vt:lpstr>
      <vt:lpstr>PowerPoint Presentation</vt:lpstr>
      <vt:lpstr> Гедонистическая манипуляция </vt:lpstr>
      <vt:lpstr>Прагматическая манипуляция</vt:lpstr>
      <vt:lpstr>Мониторинг эмоций</vt:lpstr>
      <vt:lpstr>Правила влияния</vt:lpstr>
      <vt:lpstr>Спорные виды влияния Внушение </vt:lpstr>
      <vt:lpstr>Заражение</vt:lpstr>
      <vt:lpstr>Пробуждение импульса к подражанию </vt:lpstr>
      <vt:lpstr>Для харизматической личности свойственно</vt:lpstr>
      <vt:lpstr>Характеристики харизматического лидера (по А. Нахаванди)</vt:lpstr>
      <vt:lpstr>Формирование благосклонности</vt:lpstr>
      <vt:lpstr>Просьба          Игнорирование</vt:lpstr>
      <vt:lpstr>Цивилизованные виды влияния</vt:lpstr>
      <vt:lpstr>Общие правила аргументации</vt:lpstr>
      <vt:lpstr>Самопродвижение</vt:lpstr>
      <vt:lpstr>Алгоритм цивилизованного противостояния</vt:lpstr>
      <vt:lpstr>Методы психологического самбо</vt:lpstr>
      <vt:lpstr>Техники информационного диалога</vt:lpstr>
      <vt:lpstr>PowerPoint Presentation</vt:lpstr>
      <vt:lpstr>Конструктивная критика</vt:lpstr>
      <vt:lpstr>Алгоритм конфронтации</vt:lpstr>
      <vt:lpstr> Дополнительные способы противостояния влиянию </vt:lpstr>
      <vt:lpstr>PowerPoint Presentation</vt:lpstr>
      <vt:lpstr>Отказ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власти</dc:title>
  <dc:creator>Admin</dc:creator>
  <cp:lastModifiedBy>Ludmila</cp:lastModifiedBy>
  <cp:revision>92</cp:revision>
  <dcterms:created xsi:type="dcterms:W3CDTF">2016-04-20T08:46:00Z</dcterms:created>
  <dcterms:modified xsi:type="dcterms:W3CDTF">2021-03-22T07:41:28Z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1049-10.2.0.7636</vt:lpwstr>
  </property>
  <property fmtid="{D5CDD505-2E9C-101B-9397-08002B2CF9AE}" pid="3" name="ContentTypeId">
    <vt:lpwstr>0x0101007614599B489ACE4C98556584C2512FB3</vt:lpwstr>
  </property>
</Properties>
</file>