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72" r:id="rId2"/>
    <p:sldId id="267" r:id="rId3"/>
    <p:sldId id="338" r:id="rId4"/>
    <p:sldId id="339" r:id="rId5"/>
    <p:sldId id="317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72"/>
            <p14:sldId id="267"/>
            <p14:sldId id="338"/>
            <p14:sldId id="339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D4D2D3"/>
    <a:srgbClr val="E6322C"/>
    <a:srgbClr val="ADADAD"/>
    <a:srgbClr val="FFFFFF"/>
    <a:srgbClr val="344688"/>
    <a:srgbClr val="1F63AC"/>
    <a:srgbClr val="CE2939"/>
    <a:srgbClr val="1D65AD"/>
    <a:srgbClr val="D42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4D6A9-AC64-4F7A-954A-315AA5155497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4EE4-F008-4309-9340-29C48F76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9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4B95D-8ADC-4E7A-BAD1-D138CCDE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5" y="2536825"/>
            <a:ext cx="10515600" cy="1325563"/>
          </a:xfrm>
        </p:spPr>
        <p:txBody>
          <a:bodyPr/>
          <a:lstStyle/>
          <a:p>
            <a:r>
              <a:rPr lang="ru-RU" sz="4400" dirty="0">
                <a:solidFill>
                  <a:srgbClr val="324A92"/>
                </a:solidFill>
              </a:rPr>
              <a:t>Социальные гарантии для молодежи</a:t>
            </a:r>
            <a:endParaRPr lang="ru-RU" dirty="0">
              <a:solidFill>
                <a:srgbClr val="32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0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597F3-BB06-4061-BA93-B3CE9C11E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7C74A-4241-44BD-A278-F4AA7398E93F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1D3975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D397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60FA8CD-F35B-472B-920D-F7D0C1A6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-288017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Генеральное соглашение на 2021-2023 годы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74093" y="839450"/>
            <a:ext cx="7163032" cy="50629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совершенствование нормативной правовой базы в части предоставления рабочего места молодежи, вышедшей на рынок труда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развитие практики стажировок учащихся и выпускников вузов в целях получения ими опыта работы, а также их последующего трудоустройства на постоянные рабочие места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распространение лучших практик реализации мероприятий по обеспечению занятости молодежи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подготовка предложений по совершенствованию политики в сфере содействия занятости молодежи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проведение эффективной молодежной политики на северных территориях, закрепление там молодых кадров, повышения уровня и качества жизни</a:t>
            </a:r>
          </a:p>
        </p:txBody>
      </p:sp>
      <p:pic>
        <p:nvPicPr>
          <p:cNvPr id="6" name="Picture 3" descr="C:\Users\D\Desktop\IMG_4367.JPG">
            <a:extLst>
              <a:ext uri="{FF2B5EF4-FFF2-40B4-BE49-F238E27FC236}">
                <a16:creationId xmlns:a16="http://schemas.microsoft.com/office/drawing/2014/main" id="{C269E3EE-19A3-475B-95F5-0E0CB267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39" y="1338789"/>
            <a:ext cx="1958474" cy="2072192"/>
          </a:xfrm>
          <a:prstGeom prst="rect">
            <a:avLst/>
          </a:prstGeom>
          <a:noFill/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4B5B206-7189-4B25-A7CC-812E911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8191" y="3980785"/>
            <a:ext cx="2523395" cy="1791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Рисунок 18" descr="Изображение выглядит как человек, текст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6B1FE74-3127-4AF6-9D8F-4DDA660B9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8" y="4040060"/>
            <a:ext cx="1942573" cy="167272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пол, в позе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D4BDB5-CF94-411A-9DEF-E9C5564DD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91" y="1146878"/>
            <a:ext cx="2552359" cy="17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EC4E00E-BC46-4536-BA61-1E2238E9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75" y="930871"/>
            <a:ext cx="9840037" cy="632644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000" dirty="0">
                <a:latin typeface="+mj-lt"/>
              </a:rPr>
              <a:t>10. РАБОТА С МОЛОДЕЖЬЮ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10.1. В Соглашении к молодежи относятся лица в возрасте до 35 лет, если в законодательстве, а также коллективном договоре организации, локальном нормативном акте не указан иной возраст.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10.2. Работодатели совместно с профсоюзными организациями: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10.2.1. Могут формировать в коллективном договоре специальный раздел, принимать локальные нормативные акты по работе с молодежью.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10.2.2. Содействуют работе молодежных объединений (советов молодых ученых и специалистов в организациях и т. д.), могут создавать общественные советы (комиссии) по работе с молодежью.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10.2.3. Создают условия для организации активного отдыха, в том числе культурно-массовых и физкультурно-оздоровительных мероприятий, для молодых работников и членов их семей.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 Работодатели: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10.3.1. Разрабатывают и реализуют программы, направленные на привлечение и закрепление квалифицированных молодых специалистов, осуществляют поддержку общественной активности молодежи.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10.3.2. Обеспечивают преимущественное  право приема на работу в организацию граждан, уволенных с военной службы или альтернативной гражданской службы, которые до призыва на военную службу или до прохождения альтернативной гражданской службы работали в данной организации, в течение трех месяцев после увольнения их с военной службы или альтернативной гражданской службы.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10.3.3. В случае, если это предусмотрено коллективным договором (локальным нормативным актом), оказывают материальную помощь молодым работникам, указанным в п. 10.3.2 Соглашения, в порядке и размерах, определяемых коллективным договором, локальным нормативным актом.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10.3.4. Реализуют и развивают институт наставничества в соответствии с коллективным договором, локальным нормативным актом.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10.3.5. При наличии финансовых возможностей способствуют улучшению жилищных условий молодых работников в порядке и на условиях, определяемых коллективным договором, локальным нормативным актом.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10.3.6. Создают условия для повышения квалификации и профессионального роста молодых работников.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10.3.7. В случае, если это предусмотрено коллективным договором, выплачивают ежемесячную доплату к стипендии в размерах и на условиях, определяемых коллективным договором, локальным нормативным актом студентам образовательных организаций высшего и среднего профессионального образования, направленным организацией на учебу, в зависимости от успеваемости.</a:t>
            </a:r>
          </a:p>
          <a:p>
            <a:pPr marL="0" indent="0" algn="just">
              <a:buNone/>
            </a:pPr>
            <a:r>
              <a:rPr lang="ru-RU" sz="4000" dirty="0">
                <a:latin typeface="+mj-lt"/>
              </a:rPr>
              <a:t>10.3.8. При наличии производственной возможности создают условия для прохождения производственных (технологических) практик обучающимися в образовательных организациях.</a:t>
            </a:r>
          </a:p>
          <a:p>
            <a:pPr algn="just"/>
            <a:endParaRPr lang="ru-RU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053715-547E-4047-A2B9-7E1E9C1DDD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A80E244-ACD1-4337-8969-40EF00FC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-21544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Отраслевое соглашение</a:t>
            </a:r>
          </a:p>
        </p:txBody>
      </p:sp>
    </p:spTree>
    <p:extLst>
      <p:ext uri="{BB962C8B-B14F-4D97-AF65-F5344CB8AC3E}">
        <p14:creationId xmlns:p14="http://schemas.microsoft.com/office/powerpoint/2010/main" val="1372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83BD4A-5801-4B00-A2BE-BDB2F78FB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E69A541-C4D2-4C3E-BF33-42F0F386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-215446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/>
              <a:t>Социальные гарантии молодежи</a:t>
            </a:r>
          </a:p>
        </p:txBody>
      </p:sp>
      <p:pic>
        <p:nvPicPr>
          <p:cNvPr id="8" name="Рисунок 7" descr="Изображение выглядит как человек, спортивная игра, стоит, 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F55EDDB-5421-463E-9A2A-E9C201381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82" y="1705126"/>
            <a:ext cx="2178744" cy="14521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E64E6D-5A73-4F42-ADAE-05D1A4159F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5082" y="3969402"/>
            <a:ext cx="2178212" cy="145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4CB9C2-79AF-4E10-B5C7-B089D5622A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342" y="885617"/>
            <a:ext cx="2178744" cy="1452496"/>
          </a:xfrm>
          <a:prstGeom prst="rect">
            <a:avLst/>
          </a:prstGeom>
        </p:spPr>
      </p:pic>
      <p:pic>
        <p:nvPicPr>
          <p:cNvPr id="11" name="Picture 4" descr="ÐÐ°ÑÑÐ¸Ð½ÐºÐ¸ Ð¿Ð¾ Ð·Ð°Ð¿ÑÐ¾ÑÑ ÑÐ°ÑÐ½ÐµÑÑÑ Ð¼Ð¾Ð»Ð¾Ð´ÐµÐ¶Ñ">
            <a:extLst>
              <a:ext uri="{FF2B5EF4-FFF2-40B4-BE49-F238E27FC236}">
                <a16:creationId xmlns:a16="http://schemas.microsoft.com/office/drawing/2014/main" id="{22B5EACD-65BD-437E-BBEC-1B9AC326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2" y="4270939"/>
            <a:ext cx="2128743" cy="15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Users\KochetkovaEV\Documents\2014\МОЛОДЕЖНЫЙ СОВЕТ\Фото Фильм 2015\image-5341d98348b55a20a66d73485dea3692e17778002155acc272b2e81bfa26b115-V.jpg">
            <a:extLst>
              <a:ext uri="{FF2B5EF4-FFF2-40B4-BE49-F238E27FC236}">
                <a16:creationId xmlns:a16="http://schemas.microsoft.com/office/drawing/2014/main" id="{4580409F-0F00-418A-BF34-22D7FD83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4" b="26472"/>
          <a:stretch>
            <a:fillRect/>
          </a:stretch>
        </p:blipFill>
        <p:spPr bwMode="auto">
          <a:xfrm>
            <a:off x="132342" y="2599232"/>
            <a:ext cx="2178744" cy="146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397921-A663-4CE3-B5AF-988E3B49B28A}"/>
              </a:ext>
            </a:extLst>
          </p:cNvPr>
          <p:cNvSpPr/>
          <p:nvPr/>
        </p:nvSpPr>
        <p:spPr>
          <a:xfrm>
            <a:off x="2462597" y="885617"/>
            <a:ext cx="7110972" cy="54784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обеспечение преимущественного права приема на работу в организацию граждан,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уволенных с военной службы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или альтернативной гражданской службы, которые до призыва на военную службу или до прохождения альтернативной гражданской службы работали в данной Организации, в течение трех месяцев после увольнения их с военной службы или альтернативной гражданской службы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оказание материальной помощи молодым работникам,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возвратившимся на работу после прохождения военной службы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или альтернативной гражданской службы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предоставление молодым работникам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займов или субсидий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для приобретения жилья и обзаведения домашним хозяйствам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создание условий для повышения квалификации и профессионального роста молодых работников, в том числе для получения профессионального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образования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соответствующего уровня не впервые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компенсации в случае переезда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из другой местности расходы по переезду и провозу багажа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разнообразная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помощь молодой семье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воспитывающей несовершеннолетних детей и многое другое</a:t>
            </a:r>
          </a:p>
        </p:txBody>
      </p:sp>
    </p:spTree>
    <p:extLst>
      <p:ext uri="{BB962C8B-B14F-4D97-AF65-F5344CB8AC3E}">
        <p14:creationId xmlns:p14="http://schemas.microsoft.com/office/powerpoint/2010/main" val="311038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83BD4A-5801-4B00-A2BE-BDB2F78FB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7C74A-4241-44BD-A278-F4AA7398E93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E69A541-C4D2-4C3E-BF33-42F0F386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37125" cy="677863"/>
          </a:xfrm>
        </p:spPr>
        <p:txBody>
          <a:bodyPr>
            <a:noAutofit/>
          </a:bodyPr>
          <a:lstStyle/>
          <a:p>
            <a:r>
              <a:rPr lang="ru-RU" sz="3200" dirty="0"/>
              <a:t>Социальные гарантии молодежи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BF29D6-253A-43F3-AF50-044E43C82A16}"/>
              </a:ext>
            </a:extLst>
          </p:cNvPr>
          <p:cNvSpPr/>
          <p:nvPr/>
        </p:nvSpPr>
        <p:spPr>
          <a:xfrm>
            <a:off x="640859" y="820054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Группа компаний «Лукойл»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B158D-11BD-4A6A-BCCD-32CB572B3D9F}"/>
              </a:ext>
            </a:extLst>
          </p:cNvPr>
          <p:cNvSpPr/>
          <p:nvPr/>
        </p:nvSpPr>
        <p:spPr>
          <a:xfrm>
            <a:off x="566763" y="1309912"/>
            <a:ext cx="2847556" cy="28969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dirty="0"/>
              <a:t>Квотирование рабочих мест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50" dirty="0"/>
              <a:t>50% надбавка к заработной плате, начиная с первого дня работы в Компании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50" dirty="0"/>
              <a:t>Компенсация стоимости проезда к месту работы, расходы по провозу багажа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50" dirty="0"/>
              <a:t>Единовременное пособие в размере 2-х должностных окладов при поступлении на работу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5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50" dirty="0"/>
          </a:p>
        </p:txBody>
      </p:sp>
      <p:sp>
        <p:nvSpPr>
          <p:cNvPr id="14" name="Объект 1">
            <a:extLst>
              <a:ext uri="{FF2B5EF4-FFF2-40B4-BE49-F238E27FC236}">
                <a16:creationId xmlns:a16="http://schemas.microsoft.com/office/drawing/2014/main" id="{C44099E3-A26C-4215-9D09-FA40211F4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757" y="1291905"/>
            <a:ext cx="3075663" cy="29529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В Генеральном коллективном договоре принята и реализуются Концепция молодежной политики «Газпром профсоюза»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 Положение о работе с молодыми специалистами с высшим и средним профобразованием и о стажировке в дочерних обществах и организациях ПАО «Газпром»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Положение о Советах молодых ученых и специалистов дочерних обществ и организаций ПАО «Газпром»</a:t>
            </a:r>
          </a:p>
          <a:p>
            <a:pPr marL="0" indent="0">
              <a:buNone/>
            </a:pPr>
            <a:endParaRPr lang="ru-RU" sz="13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E4DF5-322E-4DC4-A47F-4B45C33CB5E6}"/>
              </a:ext>
            </a:extLst>
          </p:cNvPr>
          <p:cNvSpPr/>
          <p:nvPr/>
        </p:nvSpPr>
        <p:spPr>
          <a:xfrm>
            <a:off x="4354230" y="845221"/>
            <a:ext cx="22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Компания «Газпром»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403759-C1B8-4740-8FEC-42BB02CE8AEB}"/>
              </a:ext>
            </a:extLst>
          </p:cNvPr>
          <p:cNvSpPr/>
          <p:nvPr/>
        </p:nvSpPr>
        <p:spPr>
          <a:xfrm>
            <a:off x="7874429" y="871346"/>
            <a:ext cx="3568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Компания «Татнефть»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8A1CB6-22D5-484D-81B2-8469918505B7}"/>
              </a:ext>
            </a:extLst>
          </p:cNvPr>
          <p:cNvSpPr/>
          <p:nvPr/>
        </p:nvSpPr>
        <p:spPr>
          <a:xfrm>
            <a:off x="7617204" y="1254082"/>
            <a:ext cx="3716323" cy="3000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50" dirty="0"/>
              <a:t>Доп. выплаты материальной помощи работникам (беспроцентная ссуда на приобретение мебели и др.)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dirty="0"/>
              <a:t>30% жилого фонда выделяется молодым семьям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50" dirty="0"/>
              <a:t>В коллективном договоре выделен раздел, посвященный молодым работникам компании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50" dirty="0"/>
              <a:t>Представители молодежных организаций предприятий участвовали в разработке коллективного договора компании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50" dirty="0"/>
              <a:t>Все молодые лидеры являются членами профсоюзных комитетов предприятий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171B5C0-CE14-4C65-9A89-BDFE2F77D068}"/>
              </a:ext>
            </a:extLst>
          </p:cNvPr>
          <p:cNvSpPr/>
          <p:nvPr/>
        </p:nvSpPr>
        <p:spPr>
          <a:xfrm>
            <a:off x="1410629" y="4197774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Компания «Роснефть»</a:t>
            </a:r>
          </a:p>
        </p:txBody>
      </p:sp>
      <p:sp>
        <p:nvSpPr>
          <p:cNvPr id="19" name="Объект 1">
            <a:extLst>
              <a:ext uri="{FF2B5EF4-FFF2-40B4-BE49-F238E27FC236}">
                <a16:creationId xmlns:a16="http://schemas.microsoft.com/office/drawing/2014/main" id="{CB2DF2C6-72C6-4A4D-A023-DA5C2380E6EB}"/>
              </a:ext>
            </a:extLst>
          </p:cNvPr>
          <p:cNvSpPr txBox="1">
            <a:spLocks/>
          </p:cNvSpPr>
          <p:nvPr/>
        </p:nvSpPr>
        <p:spPr>
          <a:xfrm>
            <a:off x="541596" y="4584301"/>
            <a:ext cx="4332408" cy="2273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Комплекс мероприятий по работе с молодыми специалистами в целях обеспечения их профессиональной адаптации и профессионального роста,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Материальная помощь молодым работникам, возвратившимся на работу после прохождения военной службы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Компенсация расходов по содержанию общежития и по проживанию в служебных квартирах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36E4C8-21AA-4C4B-9EC6-4DC63C001378}"/>
              </a:ext>
            </a:extLst>
          </p:cNvPr>
          <p:cNvSpPr/>
          <p:nvPr/>
        </p:nvSpPr>
        <p:spPr>
          <a:xfrm>
            <a:off x="7343044" y="4266284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Компания «</a:t>
            </a:r>
            <a:r>
              <a:rPr lang="ru-RU" dirty="0" err="1">
                <a:latin typeface="+mj-lt"/>
              </a:rPr>
              <a:t>Сибур</a:t>
            </a:r>
            <a:r>
              <a:rPr lang="ru-RU" dirty="0">
                <a:latin typeface="+mj-lt"/>
              </a:rPr>
              <a:t>»</a:t>
            </a:r>
          </a:p>
        </p:txBody>
      </p:sp>
      <p:sp>
        <p:nvSpPr>
          <p:cNvPr id="21" name="Объект 1">
            <a:extLst>
              <a:ext uri="{FF2B5EF4-FFF2-40B4-BE49-F238E27FC236}">
                <a16:creationId xmlns:a16="http://schemas.microsoft.com/office/drawing/2014/main" id="{493B7462-A7E3-49E2-9FBC-DB27B0E26AD2}"/>
              </a:ext>
            </a:extLst>
          </p:cNvPr>
          <p:cNvSpPr txBox="1">
            <a:spLocks/>
          </p:cNvSpPr>
          <p:nvPr/>
        </p:nvSpPr>
        <p:spPr>
          <a:xfrm>
            <a:off x="6566290" y="4613945"/>
            <a:ext cx="4332408" cy="2244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На предприятиях созданы и работают Советы (комиссии) молодежи,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Проводятся конкурсы </a:t>
            </a:r>
            <a:r>
              <a:rPr lang="ru-RU" sz="1350" dirty="0" err="1"/>
              <a:t>профмастерства</a:t>
            </a:r>
            <a:r>
              <a:rPr lang="ru-RU" sz="1350" dirty="0"/>
              <a:t> молодых работников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50" dirty="0"/>
              <a:t>Круглогодично работают спортивные секции, работники принимают участие в корпоративных, региональных соревнованиях</a:t>
            </a:r>
          </a:p>
        </p:txBody>
      </p:sp>
    </p:spTree>
    <p:extLst>
      <p:ext uri="{BB962C8B-B14F-4D97-AF65-F5344CB8AC3E}">
        <p14:creationId xmlns:p14="http://schemas.microsoft.com/office/powerpoint/2010/main" val="1611427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1A0EFC-C434-40A6-8E3C-436500A1412C}"/>
</file>

<file path=customXml/itemProps2.xml><?xml version="1.0" encoding="utf-8"?>
<ds:datastoreItem xmlns:ds="http://schemas.openxmlformats.org/officeDocument/2006/customXml" ds:itemID="{B88D1725-A003-45C9-BB4E-1C2885CAB03C}"/>
</file>

<file path=customXml/itemProps3.xml><?xml version="1.0" encoding="utf-8"?>
<ds:datastoreItem xmlns:ds="http://schemas.openxmlformats.org/officeDocument/2006/customXml" ds:itemID="{AE0B7626-65BD-44A2-9A68-948FB3BB767D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1754</TotalTime>
  <Words>818</Words>
  <Application>Microsoft Office PowerPoint</Application>
  <PresentationFormat>Широкоэкранный</PresentationFormat>
  <Paragraphs>68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Тема1</vt:lpstr>
      <vt:lpstr>Социальные гарантии для молодежи</vt:lpstr>
      <vt:lpstr>Генеральное соглашение на 2021-2023 годы </vt:lpstr>
      <vt:lpstr>Отраслевое соглашение</vt:lpstr>
      <vt:lpstr>Социальные гарантии молодежи</vt:lpstr>
      <vt:lpstr>Социальные гарантии молодежи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Александра Константиновна</cp:lastModifiedBy>
  <cp:revision>144</cp:revision>
  <cp:lastPrinted>2020-01-28T06:26:30Z</cp:lastPrinted>
  <dcterms:created xsi:type="dcterms:W3CDTF">2019-11-07T06:11:59Z</dcterms:created>
  <dcterms:modified xsi:type="dcterms:W3CDTF">2021-05-25T13:33:04Z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