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08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1" r:id="rId16"/>
    <p:sldId id="265" r:id="rId1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29C4864-9F6B-4258-BA62-1268603AEC4C}">
          <p14:sldIdLst>
            <p14:sldId id="308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1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688"/>
    <a:srgbClr val="324A92"/>
    <a:srgbClr val="D4D2D3"/>
    <a:srgbClr val="1F63AC"/>
    <a:srgbClr val="CE2939"/>
    <a:srgbClr val="1D65AD"/>
    <a:srgbClr val="D42834"/>
    <a:srgbClr val="C9EDFB"/>
    <a:srgbClr val="C4EBFA"/>
    <a:srgbClr val="1F6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8CB324-F2B4-47D1-BCB0-280A0211968B}" v="85" dt="2021-02-10T11:33:59.2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4" autoAdjust="0"/>
    <p:restoredTop sz="94542" autoAdjust="0"/>
  </p:normalViewPr>
  <p:slideViewPr>
    <p:cSldViewPr snapToGrid="0">
      <p:cViewPr varScale="1">
        <p:scale>
          <a:sx n="104" d="100"/>
          <a:sy n="104" d="100"/>
        </p:scale>
        <p:origin x="80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54C44-407B-4D3A-ADB6-3302E64C1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4F5AA50-6484-445A-848D-3F8AA64DB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DACBC5-6020-42E8-8250-31567E618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BC41A3-BE6F-477C-89EC-FE527E80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7ECE07-9987-4556-87B0-0D0B29B45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857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8BD5F5-72D7-4B52-9E8D-3FE065286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7B1C3C-AF35-42E4-A350-A38EAB1D79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77E438-9C51-42A3-9DA7-86E480D35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D73C82-5072-4F73-98AE-28E5420C9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3DFAFE-FF21-4C8F-BF90-276D5DCBD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53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арт\финиш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492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99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282FB4-C8C2-4DDA-B96D-C27FE57EE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82F312-AFA6-48EC-97F0-82580887D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581F16-03B5-4657-9286-A7BD3B2E6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A41FF0-7895-4D3D-AEB7-41FC9AD28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F18D9D-0E49-4135-BC79-280B054D4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455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8BDE7-D66C-4081-81A2-1DD1B92F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7CEDBF-886A-430F-B2ED-6F79489A1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D99180-B0C3-41B4-845E-070EFD0B7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A14C94-73E5-4627-B01A-ABA9F62D1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B495DD-F313-420D-A4EB-5362DB91B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47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84941-8C49-498A-9495-DB0DAECB6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BE524F-CEFE-48B8-BDB3-B5F5338F9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2C1362-EDD1-4ABB-9ACA-B741DAD84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B46500-2DB7-42D9-BB80-77CA54A0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1EC63B-91CC-4C07-A5B6-398EAE51D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A17297-EBA4-4774-9B1F-4F5ECB22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69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226BF5-67F1-4DE3-9900-F1B2B28F2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2CB1DC-1634-4476-8FB1-E4B5B666C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623493-5F5C-4DA0-91C7-13840F3EF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E22CCC0-7029-4B1B-84DA-02767A8D8E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08676AA-D40C-4C4F-B25C-5E896283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83D76C0-B48D-4DA1-A944-C85F3B0CC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EFAB293-E357-4AA7-AD05-1EADC7465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9219F7D-987A-4551-893E-E86091217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315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FA791-B567-4C11-BD76-759298D19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51B387-A12C-4F15-8CEF-EFB775607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4132EB-A669-42AD-A5C9-295C89925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18BCFBA-5B07-42CC-878F-86BA39862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8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8417A82-9303-4AEF-8345-63F785BB7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86163E8-59EB-4DDC-BBB8-E7C0E71BD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565953-006B-46D1-BDE9-A8262D17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137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DA840-6391-4EAF-B556-CF41BC6AD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96B461-2F54-4749-BCC5-E0B4C50C8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E910F72-E250-42F2-9BA0-09EA57F9E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94CE45-A01D-4BD1-83B0-412670ECC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42251A-2C98-4EEF-AE64-F7A15F1B8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F61194-6F56-4EA4-9AAE-829C1152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10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CBC389-F2E7-45D5-844D-AA182DC16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7E850DC-B202-4727-A6DD-7C5F939229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3B8C42-1492-4622-89AB-7235C28A1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ADF694-0E6A-4D00-902C-B49927D1B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B9F80A-84DE-4D62-B225-D6D77A29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89E44E-59CF-46FE-B225-B9149AE3A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61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97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62E84D-ABD3-43BA-AA26-4BD026270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72B73E-C034-4E87-B656-4C6A97716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08A872-61F3-49DF-AF1E-C917BF2A2F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EB75E-B33E-4E9E-9985-DD9B951B23BE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200B13-92D7-4389-873A-90A1313FE9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CCE7DA-D2EC-49BC-9E95-603C1E383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6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rogwu@rogwu.ru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1972097-A5EC-454D-B934-24A9734668BB}"/>
              </a:ext>
            </a:extLst>
          </p:cNvPr>
          <p:cNvSpPr/>
          <p:nvPr/>
        </p:nvSpPr>
        <p:spPr>
          <a:xfrm>
            <a:off x="8075716" y="5822850"/>
            <a:ext cx="41162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n w="12700">
                  <a:noFill/>
                  <a:prstDash val="solid"/>
                </a:ln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Лейканд Сергей Валерьевич</a:t>
            </a:r>
            <a:r>
              <a:rPr lang="ru-RU" sz="1400" dirty="0">
                <a:ln w="12700">
                  <a:noFill/>
                  <a:prstDash val="solid"/>
                </a:ln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начальник отдела организационно-профсоюзной работы аппарата Профсоюза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2FF3893-F986-4EFE-BCB2-0C1C85334C57}"/>
              </a:ext>
            </a:extLst>
          </p:cNvPr>
          <p:cNvSpPr>
            <a:spLocks noGrp="1"/>
          </p:cNvSpPr>
          <p:nvPr/>
        </p:nvSpPr>
        <p:spPr>
          <a:xfrm>
            <a:off x="1630533" y="3008684"/>
            <a:ext cx="9144000" cy="1342417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ru-RU" sz="3600" b="1" dirty="0">
                <a:solidFill>
                  <a:srgbClr val="344688"/>
                </a:solidFill>
                <a:latin typeface="Open Sans"/>
                <a:cs typeface="Times New Roman" panose="02020603050405020304" pitchFamily="18" charset="0"/>
              </a:rPr>
              <a:t>Информация и отчетность профсоюзных организаций: вопросы организационно-профсоюзной работы</a:t>
            </a:r>
            <a:endParaRPr lang="ru-RU" sz="3600" b="1" dirty="0">
              <a:solidFill>
                <a:schemeClr val="bg1"/>
              </a:solidFill>
              <a:latin typeface="Open San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803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714674C-0D8A-46BA-ADAD-D45D4058F846}"/>
              </a:ext>
            </a:extLst>
          </p:cNvPr>
          <p:cNvSpPr/>
          <p:nvPr/>
        </p:nvSpPr>
        <p:spPr>
          <a:xfrm>
            <a:off x="0" y="9526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  № </a:t>
            </a:r>
            <a:r>
              <a:rPr 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2000" b="1" dirty="0">
              <a:solidFill>
                <a:schemeClr val="accent1"/>
              </a:solidFill>
              <a:latin typeface="Journa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«СВОДНЫЙ ОТЧЕТ об итогах выборов в первичных профсоюзных организациях в 20 ____ году»</a:t>
            </a:r>
            <a:endParaRPr lang="ru-RU" sz="2000" b="1" dirty="0">
              <a:solidFill>
                <a:schemeClr val="accent1"/>
              </a:solidFill>
              <a:effectLst/>
              <a:latin typeface="Journal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46688E5C-2414-4F17-80E8-D1DE7081D5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671609"/>
              </p:ext>
            </p:extLst>
          </p:nvPr>
        </p:nvGraphicFramePr>
        <p:xfrm>
          <a:off x="188088" y="989577"/>
          <a:ext cx="11815824" cy="5478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6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11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7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210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II. Сведения об итогах отчетно-выборных собраний, конференций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2" marR="9522" marT="952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4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№№ п/п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2" marR="9522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Наименование показателей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2" marR="9522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Всего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2" marR="9522" marT="952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2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2" marR="9522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2" marR="9522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3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2" marR="9522" marT="952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2" marR="9522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Количество первичных профсоюзных организаций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2" marR="9522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                                              -   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2" marR="9522" marT="952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56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2" marR="9522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Из них провели выборы профсоюзных комитетов или председателей первичных профсоюзных организаций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2" marR="9522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                                              -   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2" marR="9522" marT="952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3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2" marR="9522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Количество профкомов, работа которых признана неудовлетворительной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2" marR="9522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                                              -   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2" marR="9522" marT="9522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4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2" marR="9522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Количество цеховых профсоюзных организаций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2" marR="9522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                                              -   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2" marR="9522" marT="9522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5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2" marR="9522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Из них провели выборы комитетов или председателей цеховых профсоюзных организаций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2" marR="9522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                                              -   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2" marR="9522" marT="9522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0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6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2" marR="9522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Количество цеховых комитетов,  работа которых признана неудовлетворительной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2" marR="9522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                                              -   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2" marR="9522" marT="9522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0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7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2" marR="9522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Количество профсоюзных групп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2" marR="9522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                                              -   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2" marR="9522" marT="9522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0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8</a:t>
                      </a:r>
                      <a:endParaRPr lang="ru-RU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2" marR="9522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Из них провели выборы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2" marR="9522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                                              -   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2" marR="9522" marT="9522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6080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D877FAA-2101-4135-8A8C-D751B40E95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698479"/>
              </p:ext>
            </p:extLst>
          </p:nvPr>
        </p:nvGraphicFramePr>
        <p:xfrm>
          <a:off x="488272" y="135385"/>
          <a:ext cx="11443316" cy="66122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2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6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78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56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065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III.  Сведения об избрании председателей первичных профсоюзных организаций, профорганизаторов, членов ревизионных комиссий первичных профорганизаций, членов профсоюзных комитетов,  цеховых комитетов, профбюро, профгрупоргов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90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№ п/п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Наименование показателей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Избрано всего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Из них избрано впервые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Избрано на альтернативной основе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0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9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Председателей первичных профсоюзных организаций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                  -   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                  -   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                      -   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3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1.1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В том числе освобожденных (штатных) председателей первичных профсоюзных организаций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                  -   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                  -   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                      -   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9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</a:rPr>
                        <a:t>Членов профсоюзных комитетов (без председателей)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                  -   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                  -   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 * 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2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2.1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В том числе освобожденных (штатных) членов профсоюзных комитетов (без председателей)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                  -   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                  -   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 * 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53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Председателей ревизионных комиссий первичных профсоюзных организаций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                  -   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                  -   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                      -   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9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Членов ревизионных комиссий первичных профорганизаций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                  -   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                  -   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 * 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89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Председателей цеховых профсоюзных организаций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                  -   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                  -   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                      -   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64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5.1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В том числе освобожденных (штатных) председателей цеховых профсоюзных организаций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                  -   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                  -   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                      -   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53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6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Членов цеховых комитетов (без председателей)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                  -  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                  -   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 * 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89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Профгрупоргов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                  -  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                  -  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                      -  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84" marR="8784" marT="8784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0124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66E232E-C139-48B5-A431-873A4FBD8DCA}"/>
              </a:ext>
            </a:extLst>
          </p:cNvPr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 № 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2400" b="1" dirty="0">
              <a:solidFill>
                <a:schemeClr val="accent1"/>
              </a:solidFill>
              <a:latin typeface="Journa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«Отчет об итогах выборов профсоюзных органов  территориальных, межрегиональных, объединенных первичных организаций Профсоюза»</a:t>
            </a:r>
            <a:endParaRPr lang="ru-RU" sz="2400" b="1" dirty="0">
              <a:solidFill>
                <a:schemeClr val="accent1"/>
              </a:solidFill>
              <a:latin typeface="Journal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ADBB92A-DD8B-46CB-8187-63C94DBA06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827320"/>
              </p:ext>
            </p:extLst>
          </p:nvPr>
        </p:nvGraphicFramePr>
        <p:xfrm>
          <a:off x="1128984" y="1200329"/>
          <a:ext cx="9934032" cy="55355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9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2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1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41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4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41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41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41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41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08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08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02407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III.  Численность и избранный состав  профсоюзных органов (председателей, членов комитетов, советов), ревизионных комиссий организаций Профсоюза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5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№ п/п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Наименование показателей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Избрано членов коллегиальных органов управления (без председателя)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В том числе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Избрано председателей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В том числе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11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женщин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молодежи до 35 лет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женщин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молодежи до 35 лет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избраны на альтернативной основе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избраны впервые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осуществляют свою деятельность на платной основе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1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11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0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Центральный комитет (Совет) Профсоюза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4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2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Контрольно-ревизионная комиссия Профсоюза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36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3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Республиканская, краевая, областная организация Профсоюза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78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4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Контрольно-ревизионная  комиссия республиканской,  краевой,  областной организации Профсоюза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34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5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Районная, городская организация Профсоюза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98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6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Контрольно-ревизионная комиссия районной, городской организации Профсоюза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17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7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Межрегиональная профсоюзная организация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424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8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Контрольно-ревизионная комиссия межрегиональной профсоюзной организации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63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9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Объединенные первичные профсоюзные организации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44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10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Контрольно-ревизионные комиссии объединенных первичных профсоюзных организаций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4" marR="5104" marT="5104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3154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9112F3A-856B-41C7-84D1-573E251F2B42}"/>
              </a:ext>
            </a:extLst>
          </p:cNvPr>
          <p:cNvSpPr/>
          <p:nvPr/>
        </p:nvSpPr>
        <p:spPr>
          <a:xfrm>
            <a:off x="1700347" y="2637930"/>
            <a:ext cx="8791303" cy="97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8000"/>
              </a:lnSpc>
            </a:pPr>
            <a:r>
              <a:rPr lang="ru-RU" sz="3200" dirty="0">
                <a:ln w="12700">
                  <a:noFill/>
                  <a:prstDash val="solid"/>
                </a:ln>
                <a:solidFill>
                  <a:srgbClr val="344688"/>
                </a:solidFill>
                <a:latin typeface="Arial Black" panose="020B0A04020102020204" pitchFamily="34" charset="0"/>
              </a:rPr>
              <a:t>СПАСИБО ЗА ВНИМАНИЕ!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588C28-7834-4812-84CD-4F743B257817}"/>
              </a:ext>
            </a:extLst>
          </p:cNvPr>
          <p:cNvSpPr txBox="1"/>
          <p:nvPr/>
        </p:nvSpPr>
        <p:spPr>
          <a:xfrm>
            <a:off x="3744685" y="5503817"/>
            <a:ext cx="47026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Россия, 119119, г. Москва, Ленинский пр-т, 42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Тел.: +7 495 930-69-74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rogwu@rogwu.ru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www.rogwu.ru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07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09A9563-630A-4533-9C38-5D006F627921}"/>
              </a:ext>
            </a:extLst>
          </p:cNvPr>
          <p:cNvSpPr/>
          <p:nvPr/>
        </p:nvSpPr>
        <p:spPr>
          <a:xfrm>
            <a:off x="0" y="113015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  № 2</a:t>
            </a:r>
            <a:endParaRPr lang="ru-RU" sz="2000" b="1" dirty="0">
              <a:solidFill>
                <a:schemeClr val="accent1"/>
              </a:solidFill>
              <a:latin typeface="Journa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«Статистический отчет первичной профсоюзной организации»</a:t>
            </a:r>
            <a:endParaRPr lang="ru-RU" sz="2000" b="1" dirty="0">
              <a:solidFill>
                <a:schemeClr val="accent1"/>
              </a:solidFill>
              <a:effectLst/>
              <a:latin typeface="Journal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F469981-5A30-4D69-8CCD-AD0EB70DCF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675367"/>
              </p:ext>
            </p:extLst>
          </p:nvPr>
        </p:nvGraphicFramePr>
        <p:xfrm>
          <a:off x="1050884" y="798423"/>
          <a:ext cx="9921917" cy="58302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1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2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3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76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76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4042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II.   </a:t>
                      </a:r>
                      <a:r>
                        <a:rPr lang="ru-RU" sz="1400" u="none" strike="noStrike" dirty="0">
                          <a:effectLst/>
                        </a:rPr>
                        <a:t>Профсоюзное членство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3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№ п/п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Наименование показателей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Всего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В том числе: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4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Женщин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Молодежи до 35 лет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9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9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Всего работающих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-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-  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    -  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9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Из них членов Профсоюза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-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-  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    -  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9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В том числе впервые принятых в члены Профсоюза за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-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-  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    -  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9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Всего студентов, учащихся учебных заведений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-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-  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    -  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9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Из них членов Профсоюза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-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-  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    -  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9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В том числе впервые принятых в члены Профсоюза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-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-  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    -  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69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Всего работающих, студентов и учащихся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-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-  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    -  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69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Из них членов Профсоюза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-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-  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    -  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69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Процент охвата профсоюзным членством  работающих и учащихся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-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-  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    -  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69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Членов Профсоюза – неработающих пенсионеров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-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-  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    -  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69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Членов Профсоюза – временно не работающих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-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-  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    -  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69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Всего членов Профсоюза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-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-  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    -  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69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Вышли из Профсоюза по собственному желанию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          -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-  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    -  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269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Исключено из Профсоюза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          -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            -  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                -  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8774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241B5FC-77DB-45F1-BE4F-75D2F0B9B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308656"/>
              </p:ext>
            </p:extLst>
          </p:nvPr>
        </p:nvGraphicFramePr>
        <p:xfrm>
          <a:off x="1758609" y="179513"/>
          <a:ext cx="8345972" cy="64989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2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9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2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0358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III.  Профсоюзные  кадры  и  актив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35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№№ п/п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Наименование показателей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В том числе: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Всего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женщин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молодежи до 35 лет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3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27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Председатель первичной  профсоюзной организации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          -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            -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                -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27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В том числе: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          -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            -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                -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86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1.1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освобожденный (штатный) председатель первичной профсоюзной организации;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586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1.2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председатель малочисленной  до 15 чел. первичной профорганизации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          -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            -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                -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27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Членов профкома (кроме председателя)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          -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            -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                -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586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2.1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В том числе, освобожденных (штатных) членов профкома (кроме председателя)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          -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            -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                -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427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Членов всех комиссий профкома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          -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            -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                -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427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3.1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В том числе, освобожденных (штатных) работников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          -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            -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                -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586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Членов ревизионной комиссии первичной профсоюзной организации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          -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            -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                -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427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4.1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в том числе, освобожденных (штатных) работников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              -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            -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                -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427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Председателей цеховых профсоюзных организаций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              -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            -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                -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8586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5.1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в том числе, освобожденных (штатных) председателей цеховых профсоюзных организаций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              -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            -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                -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427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Членов цеховых комитетов (кроме председателей)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              -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            -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                -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3427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6.1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в том числе, освобожденных (штатных) работников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              -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                -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                   -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3427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Профгрупоргов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              -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                -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                    -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667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0BFE434-9A92-43DE-B4C2-35E857380E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360312"/>
              </p:ext>
            </p:extLst>
          </p:nvPr>
        </p:nvGraphicFramePr>
        <p:xfrm>
          <a:off x="736847" y="83267"/>
          <a:ext cx="10377995" cy="66914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7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7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8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31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99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616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6264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IV. Сведения об организации подготовки, повышения квалификации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20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и переподготовки профсоюзных кадров и актива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6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№ п/п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Наименование показателей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Всего обучено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В том числе прошли обучение: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62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на краткосрочных семинарах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по дополнительным образовательным программам или программам повышения квалификации объемом более  16 часов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профессиональную переподготовку по дополнительным профессиональным программам объемом свыше 250 часов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 vert="vert27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5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7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1.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Профсоюзные освобожденные (штатные) работники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-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-  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-  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    -  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7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В том числе: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*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*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*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*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7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1.1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председатель первичной профсоюзной организации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-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-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            -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    -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7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1.2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председатели цеховых профсоюзных  организаций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          -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-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            -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    -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7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1.3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специалисты аппарата профкома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-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-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            -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    -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7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2.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Профсоюзный актив на общественных началах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-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-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            -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                -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77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В том числе: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*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*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*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*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77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2.1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председатель первичной профсоюзной организации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-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-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-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    -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46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2.2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председатель ревизионной комиссии первичной профсоюзной организации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          -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-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            -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    -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77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2.3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председатели комиссий профкома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          -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-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-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    -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77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2.4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председатели цеховых профсоюзных организаций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          -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-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            -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      -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77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2.5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профгрупорги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          -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          -  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            -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                -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714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09A9563-630A-4533-9C38-5D006F627921}"/>
              </a:ext>
            </a:extLst>
          </p:cNvPr>
          <p:cNvSpPr/>
          <p:nvPr/>
        </p:nvSpPr>
        <p:spPr>
          <a:xfrm>
            <a:off x="0" y="-95326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  № 7</a:t>
            </a:r>
            <a:endParaRPr lang="ru-RU" sz="2000" b="1" dirty="0">
              <a:solidFill>
                <a:schemeClr val="accent1"/>
              </a:solidFill>
              <a:latin typeface="Journa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«Сводный статистический отчет»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A86F1FD3-791B-46C2-8694-64B5B5C736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840260"/>
              </p:ext>
            </p:extLst>
          </p:nvPr>
        </p:nvGraphicFramePr>
        <p:xfrm>
          <a:off x="1487928" y="603682"/>
          <a:ext cx="9905410" cy="6136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4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6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8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1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89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7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57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3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0961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II. Профсоюзные организации и профсоюзное членство</a:t>
                      </a:r>
                      <a:endParaRPr lang="ru-RU" sz="1200" b="1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60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№ п/п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Наименование показателей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Предприятия,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учре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ждения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, организации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Образовательные организации высшего образования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Профессиональные образовательные организации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Всего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Общее количество</a:t>
                      </a:r>
                      <a:endParaRPr lang="ru-RU" sz="1200" b="0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6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В том числе</a:t>
                      </a:r>
                      <a:endParaRPr lang="ru-RU" sz="1200" b="0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6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женщин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молодежи до 35 лет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6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2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3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4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5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7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8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9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6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Количество первичных профсоюзных организаций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         -   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      -  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-  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    -  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*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*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56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В том числе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* 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*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*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*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*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*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1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1.1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первичных профорганизаций, численностью менее 50% общего числа работающих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         -   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      -  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-  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    -  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*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*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56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1.2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профсоюзных организаций студентов, учащихся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*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               -   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-  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    -  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*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*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1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2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Количество вновь созданных первичных профсоюзных организаций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         -   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               -   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-  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    -  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*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*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56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3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Всего работающих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-  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               -   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-  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    -  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   -  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-  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56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4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Из них членов Профсоюза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-  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               -   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         -   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    -  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   -  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-  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56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4.1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В том числе впервые принятых в члены профсоюзов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-  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               -   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         -   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    -  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   -  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-  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56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5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Всего студентов, учащихся учебных заведений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*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      -  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         -   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    -  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   -  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-  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56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6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Из них членов Профсоюза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-  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      -  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         -   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             -   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   -  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-  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56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6.1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В том числе впервые принятых в члены профсоюзов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*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      -  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-  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             -   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   -  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-  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56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7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Всего работающих, студентов и учащихся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-  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      -  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-  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             -   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   -  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-  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56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8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Из них членов Профсоюза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-  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      -  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-  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             -   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            -   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-  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411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9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Процент охвата профсоюзным членством  работающих, студентов и учащихся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        -   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                -   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        -   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             -   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                     -   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        -   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15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10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Членов Профсоюза – неработающих пенсионеров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-  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      -  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-  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    -  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            -   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*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515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11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Членов Профсоюза – временно не работающих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-  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      -  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-  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    -  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            -   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         -   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56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12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Всего членов Профсоюза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-  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      -  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-  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    -  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            -   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         -   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56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13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Вышли из Профсоюза по собственному желанию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-  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      -  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-  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    -  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   -  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         -   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56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14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Исключено из Профсоюза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-  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      -  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-  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    -  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                     -   </a:t>
                      </a:r>
                      <a:endParaRPr lang="ru-RU" sz="1200" b="1" i="0" u="none" strike="noStrike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                 -   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5678" marR="5678" marT="5678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040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A8B8CE0-274D-432A-9B8D-41BAC1914D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150578"/>
              </p:ext>
            </p:extLst>
          </p:nvPr>
        </p:nvGraphicFramePr>
        <p:xfrm>
          <a:off x="1473694" y="0"/>
          <a:ext cx="9985035" cy="68213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5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9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9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54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54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9802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III. Профсоюзные кадры и актив</a:t>
                      </a:r>
                      <a:endParaRPr lang="ru-RU" sz="1000" b="1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38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№ п/п</a:t>
                      </a:r>
                      <a:endParaRPr lang="ru-RU" sz="1000" b="1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Наименование показателей</a:t>
                      </a:r>
                      <a:endParaRPr lang="ru-RU" sz="1000" b="1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Всего</a:t>
                      </a:r>
                      <a:endParaRPr lang="ru-RU" sz="1000" b="1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В том числе: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освобожденных (штатных) работников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женщин</a:t>
                      </a:r>
                      <a:endParaRPr lang="ru-RU" sz="1000" b="1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молодежи до 35 лет</a:t>
                      </a:r>
                      <a:endParaRPr lang="ru-RU" sz="1000" b="1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5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</a:t>
                      </a:r>
                      <a:endParaRPr lang="ru-RU" sz="1000" b="0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5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Всего председателей первичных профсоюзных организаций</a:t>
                      </a:r>
                      <a:endParaRPr lang="ru-RU" sz="1000" b="0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5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В том числе:   </a:t>
                      </a:r>
                      <a:endParaRPr lang="ru-RU" sz="1000" b="0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*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*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*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*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5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1.1</a:t>
                      </a:r>
                      <a:endParaRPr lang="ru-RU" sz="1000" b="0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председателей первичных профсоюзных организаций предприятий, учреждений, организаций</a:t>
                      </a:r>
                      <a:endParaRPr lang="ru-RU" sz="1000" b="0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5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1.2</a:t>
                      </a:r>
                      <a:endParaRPr lang="ru-RU" sz="1000" b="0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 председателей первичных профсоюзных организаций студентов, учащихся</a:t>
                      </a:r>
                      <a:endParaRPr lang="ru-RU" sz="1000" b="0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5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1.3</a:t>
                      </a:r>
                      <a:endParaRPr lang="ru-RU" sz="1000" b="0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председателей малочисленных до 15 чел. первичных профорганизаций</a:t>
                      </a:r>
                      <a:endParaRPr lang="ru-RU" sz="1000" b="0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75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Членов профкомов (без председателей)</a:t>
                      </a:r>
                      <a:endParaRPr lang="ru-RU" sz="1000" b="0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75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Членов всех комиссий профкомов </a:t>
                      </a:r>
                      <a:endParaRPr lang="ru-RU" sz="1000" b="0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75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Членов ревизионных комиссий первичных профорганизаций</a:t>
                      </a:r>
                      <a:endParaRPr lang="ru-RU" sz="1000" b="0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75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Председателей цеховых профсоюзных организаций</a:t>
                      </a:r>
                      <a:endParaRPr lang="ru-RU" sz="1000" b="0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         -   </a:t>
                      </a:r>
                      <a:endParaRPr lang="ru-RU" sz="1000" b="1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75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Членов цеховых комитетов (без председателей)</a:t>
                      </a:r>
                      <a:endParaRPr lang="ru-RU" sz="1000" b="0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         -   </a:t>
                      </a:r>
                      <a:endParaRPr lang="ru-RU" sz="1000" b="1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75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Профгрупоргов</a:t>
                      </a:r>
                      <a:endParaRPr lang="ru-RU" sz="1000" b="0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         -   </a:t>
                      </a:r>
                      <a:endParaRPr lang="ru-RU" sz="1000" b="1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75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Председателей межрегиональных, объединенных первичных профсоюзных организаций </a:t>
                      </a:r>
                      <a:endParaRPr lang="ru-RU" sz="1000" b="0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         -   </a:t>
                      </a:r>
                      <a:endParaRPr lang="ru-RU" sz="1000" b="1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        -   </a:t>
                      </a:r>
                      <a:endParaRPr lang="ru-RU" sz="1000" b="1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5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Специалистов аппарата межрегиональных, объединенных первичных профсоюзных организаций </a:t>
                      </a:r>
                      <a:endParaRPr lang="ru-RU" sz="1000" b="0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        -   </a:t>
                      </a:r>
                      <a:endParaRPr lang="ru-RU" sz="1000" b="1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75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10</a:t>
                      </a:r>
                      <a:endParaRPr lang="ru-RU" sz="1000" b="0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Председателей городских, районных организаций Профсоюза</a:t>
                      </a:r>
                      <a:endParaRPr lang="ru-RU" sz="1000" b="0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        -   </a:t>
                      </a:r>
                      <a:endParaRPr lang="ru-RU" sz="1000" b="1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75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11</a:t>
                      </a:r>
                      <a:endParaRPr lang="ru-RU" sz="1000" b="0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Специалистов аппарата городских, районных организаций Профсоюза</a:t>
                      </a:r>
                      <a:endParaRPr lang="ru-RU" sz="1000" b="0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        -   </a:t>
                      </a:r>
                      <a:endParaRPr lang="ru-RU" sz="1000" b="1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     -   </a:t>
                      </a:r>
                      <a:endParaRPr lang="ru-RU" sz="1000" b="1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75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12</a:t>
                      </a:r>
                      <a:endParaRPr lang="ru-RU" sz="1000" b="0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Председателей республиканских, краевых, областных организаций Профсоюза  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r>
                        <a:rPr lang="ru-RU" sz="1000" u="none" strike="noStrike" dirty="0">
                          <a:effectLst/>
                        </a:rPr>
                        <a:t>(в том числе гг. Москва, Санкт-Петербург, Севастополь)</a:t>
                      </a:r>
                      <a:endParaRPr lang="ru-RU" sz="1000" b="0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     -   </a:t>
                      </a:r>
                      <a:endParaRPr lang="ru-RU" sz="1000" b="1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       -   </a:t>
                      </a:r>
                      <a:endParaRPr lang="ru-RU" sz="1000" b="1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75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13</a:t>
                      </a:r>
                      <a:endParaRPr lang="ru-RU" sz="1000" b="0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Специалистов аппарата республиканских, краевых, областных организаций Профсоюза  (в том числе гг. Москва, Санкт-Петербург, Севастополь)</a:t>
                      </a:r>
                      <a:endParaRPr lang="ru-RU" sz="1000" b="0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         -   </a:t>
                      </a:r>
                      <a:endParaRPr lang="ru-RU" sz="1000" b="1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        -   </a:t>
                      </a:r>
                      <a:endParaRPr lang="ru-RU" sz="1000" b="1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     -   </a:t>
                      </a:r>
                      <a:endParaRPr lang="ru-RU" sz="1000" b="1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       -   </a:t>
                      </a:r>
                      <a:endParaRPr lang="ru-RU" sz="1000" b="1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6391" marR="6391" marT="6391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9778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1BA5FB5-D0A5-410C-AAAA-48705C6DCE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595011"/>
              </p:ext>
            </p:extLst>
          </p:nvPr>
        </p:nvGraphicFramePr>
        <p:xfrm>
          <a:off x="1021555" y="106193"/>
          <a:ext cx="11170445" cy="65032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9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2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82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11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78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527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IV. Сведения об организации подготовки, повышения квалификации и переподготовки профсоюзных кадров и актива</a:t>
                      </a:r>
                      <a:endParaRPr lang="ru-RU" sz="1000" b="1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90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№</a:t>
                      </a:r>
                      <a:r>
                        <a:rPr lang="ru-RU" sz="1000" u="none" strike="noStrike" baseline="0" dirty="0">
                          <a:effectLst/>
                        </a:rPr>
                        <a:t> </a:t>
                      </a:r>
                      <a:r>
                        <a:rPr lang="ru-RU" sz="1000" u="none" strike="noStrike" dirty="0">
                          <a:effectLst/>
                        </a:rPr>
                        <a:t>п/п</a:t>
                      </a:r>
                      <a:endParaRPr lang="ru-RU" sz="1000" b="1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Наименование показателей</a:t>
                      </a:r>
                      <a:endParaRPr lang="ru-RU" sz="1000" b="1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Прошли обучение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6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Всего</a:t>
                      </a:r>
                      <a:endParaRPr lang="ru-RU" sz="1000" b="0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в том числе:</a:t>
                      </a:r>
                      <a:endParaRPr lang="ru-RU" sz="1000" b="0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30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на краткосрочных семинарах</a:t>
                      </a:r>
                      <a:endParaRPr lang="ru-RU" sz="1000" b="0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по дополнительным образовательным программам или программам повышения квалификации объемом более 16 часов</a:t>
                      </a:r>
                      <a:endParaRPr lang="ru-RU" sz="1000" b="0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прошли профессиональную переподготовку по дополнительным профессиональным программам объемом свыше 250 часов</a:t>
                      </a:r>
                      <a:endParaRPr lang="ru-RU" sz="1000" b="0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vert="vert27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6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</a:t>
                      </a:r>
                      <a:endParaRPr lang="ru-RU" sz="1000" b="0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9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Профсоюзные освобожденные (штатные) работники, всего:</a:t>
                      </a:r>
                      <a:endParaRPr lang="ru-RU" sz="1000" b="1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9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1.1</a:t>
                      </a:r>
                      <a:endParaRPr lang="ru-RU" sz="1000" b="0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В том числе: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vert="vert27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Председатели первичных профсоюзных организаций</a:t>
                      </a:r>
                      <a:endParaRPr lang="ru-RU" sz="1000" b="0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9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1.2</a:t>
                      </a:r>
                      <a:endParaRPr lang="ru-RU" sz="1000" b="0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Председатели цеховых профсоюзных организаций</a:t>
                      </a:r>
                      <a:endParaRPr lang="ru-RU" sz="1000" b="0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9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1.3</a:t>
                      </a:r>
                      <a:endParaRPr lang="ru-RU" sz="1000" b="0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Председатели районных, городских организаций Профсоюза</a:t>
                      </a:r>
                      <a:endParaRPr lang="ru-RU" sz="1000" b="0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44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1.4</a:t>
                      </a:r>
                      <a:endParaRPr lang="ru-RU" sz="1000" b="0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Председатели межрегиональных, объединенных первичных профсоюзных организаций </a:t>
                      </a:r>
                      <a:endParaRPr lang="ru-RU" sz="1000" b="0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03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1.5</a:t>
                      </a:r>
                      <a:endParaRPr lang="ru-RU" sz="1000" b="0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Председатели республиканских, краевых, областных  организаций Профсоюза</a:t>
                      </a:r>
                      <a:endParaRPr lang="ru-RU" sz="1000" b="0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39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1.6</a:t>
                      </a:r>
                      <a:endParaRPr lang="ru-RU" sz="1000" b="0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Специалисты аппаратов профорганов всех уровней</a:t>
                      </a:r>
                      <a:endParaRPr lang="ru-RU" sz="1000" b="0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39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Профсоюзный актив, всего:</a:t>
                      </a:r>
                      <a:endParaRPr lang="ru-RU" sz="1000" b="1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39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2.1</a:t>
                      </a:r>
                      <a:endParaRPr lang="ru-RU" sz="1000" b="0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В том числе: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vert="vert27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Неосвобожденные председатели первичных профсоюзных организаций</a:t>
                      </a:r>
                      <a:endParaRPr lang="ru-RU" sz="1000" b="0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         -   </a:t>
                      </a:r>
                      <a:endParaRPr lang="ru-RU" sz="1000" b="1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39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2.2</a:t>
                      </a:r>
                      <a:endParaRPr lang="ru-RU" sz="1000" b="0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Председатели ревизионной комиссии первичной профсоюзной организации</a:t>
                      </a:r>
                      <a:endParaRPr lang="ru-RU" sz="1000" b="0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         -   </a:t>
                      </a:r>
                      <a:endParaRPr lang="ru-RU" sz="1000" b="1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        -   </a:t>
                      </a:r>
                      <a:endParaRPr lang="ru-RU" sz="1000" b="1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     -   </a:t>
                      </a:r>
                      <a:endParaRPr lang="ru-RU" sz="1000" b="1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39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2.3</a:t>
                      </a:r>
                      <a:endParaRPr lang="ru-RU" sz="1000" b="0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Председатели цеховых профсоюзных организаций</a:t>
                      </a:r>
                      <a:endParaRPr lang="ru-RU" sz="1000" b="0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     -   </a:t>
                      </a:r>
                      <a:endParaRPr lang="ru-RU" sz="1000" b="1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       -   </a:t>
                      </a:r>
                      <a:endParaRPr lang="ru-RU" sz="1000" b="1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39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2.4</a:t>
                      </a:r>
                      <a:endParaRPr lang="ru-RU" sz="1000" b="0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Профгрупорги</a:t>
                      </a:r>
                      <a:endParaRPr lang="ru-RU" sz="1000" b="0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         -   </a:t>
                      </a:r>
                      <a:endParaRPr lang="ru-RU" sz="1000" b="1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                -   </a:t>
                      </a:r>
                      <a:endParaRPr lang="ru-RU" sz="1000" b="1" i="0" u="none" strike="noStrike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       -   </a:t>
                      </a:r>
                      <a:endParaRPr lang="ru-RU" sz="1000" b="1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744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</a:t>
                      </a:r>
                      <a:endParaRPr lang="ru-RU" sz="1000" b="0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Председатели координационных советов организаций профсоюзов в муниципальных образованиях</a:t>
                      </a:r>
                      <a:endParaRPr lang="ru-RU" sz="1000" b="0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         -   </a:t>
                      </a:r>
                      <a:endParaRPr lang="ru-RU" sz="1000" b="1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        -   </a:t>
                      </a:r>
                      <a:endParaRPr lang="ru-RU" sz="1000" b="1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     -   </a:t>
                      </a:r>
                      <a:endParaRPr lang="ru-RU" sz="1000" b="1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                  -   </a:t>
                      </a:r>
                      <a:endParaRPr lang="ru-RU" sz="1000" b="1" i="0" u="none" strike="noStrike" dirty="0"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5678" marR="5678" marT="5678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9927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8EDEC19-6AF2-4DEC-95EB-0B83E3CEF2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958429"/>
              </p:ext>
            </p:extLst>
          </p:nvPr>
        </p:nvGraphicFramePr>
        <p:xfrm>
          <a:off x="1331650" y="1322773"/>
          <a:ext cx="9905893" cy="52824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6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0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9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820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II. Сведения об итогах проведения выборов председателя первичной профсоюзной организации, профсоюзного комитета, цеховых комитетов,  профгрупоргов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2" marR="9522" marT="952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7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№ п/п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2" marR="9522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Наименование показателей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2" marR="9522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Количество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2" marR="9522" marT="952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7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2" marR="9522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2" marR="9522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2" marR="9522" marT="952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5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2" marR="9522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Число членов Профсоюза, состоящих на профсоюзном учете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2" marR="9522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2" marR="9522" marT="952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7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2" marR="9522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Число членов Профсоюза (делегатов конференции), принявших участие в общем собрании (конференции) первичной профсоюзной организации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2" marR="9522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2" marR="9522" marT="952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15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2" marR="9522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Работа профсоюзного комитета признана  неудовлетворительной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2" marR="9522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2" marR="9522" marT="9522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5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2" marR="9522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Количество цеховых профсоюзных организаций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2" marR="9522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2" marR="9522" marT="9522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15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2" marR="9522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Из них провели выборы цеховых комитетов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2" marR="9522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2" marR="9522" marT="9522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15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2" marR="9522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Количество цеховых комитетов, работа которых признана неудовлетворительной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2" marR="9522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2" marR="9522" marT="9522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15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2" marR="9522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Количество профсоюзных групп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2" marR="9522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2" marR="9522" marT="9522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15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2" marR="9522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Из них провели выборы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2" marR="9522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2" marR="9522" marT="9522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591853D-1CCA-4B36-A6D8-F662CEB4F917}"/>
              </a:ext>
            </a:extLst>
          </p:cNvPr>
          <p:cNvSpPr/>
          <p:nvPr/>
        </p:nvSpPr>
        <p:spPr>
          <a:xfrm>
            <a:off x="1027710" y="166281"/>
            <a:ext cx="101365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  № </a:t>
            </a:r>
            <a:r>
              <a:rPr 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000" b="1" dirty="0">
              <a:solidFill>
                <a:schemeClr val="accent1"/>
              </a:solidFill>
              <a:latin typeface="Journal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«СВОДНЫЙ ОТЧЕТ об итогах выборов в первичной профсоюзной организации за отчетный период с ________ по _________                                 20 ____ года»</a:t>
            </a:r>
            <a:endParaRPr lang="ru-RU" sz="2000" b="1" dirty="0">
              <a:solidFill>
                <a:schemeClr val="accent1"/>
              </a:solidFill>
              <a:effectLst/>
              <a:latin typeface="Journal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48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E268730F-BAF7-417D-8EBE-7442CC6185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857869"/>
              </p:ext>
            </p:extLst>
          </p:nvPr>
        </p:nvGraphicFramePr>
        <p:xfrm>
          <a:off x="710213" y="179772"/>
          <a:ext cx="11194742" cy="65109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3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0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0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8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12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7407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III.   Сведения об избрании председателей, членов выборных органов первичной профсоюзной организации, ее структурных подразделений 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91" marR="9091" marT="909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74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№ п/п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91" marR="9091" marT="9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Наименование показателей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91" marR="9091" marT="9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Избрано всего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91" marR="9091" marT="9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Из них избрано впервые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91" marR="9091" marT="9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Избрано на альтернативной основе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91" marR="9091" marT="9091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9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91" marR="9091" marT="9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91" marR="9091" marT="9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91" marR="9091" marT="9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91" marR="9091" marT="9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91" marR="9091" marT="9091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3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91" marR="9091" marT="90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Председатель первичной профсоюзной организации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91" marR="9091" marT="9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                    1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91" marR="9091" marT="9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91" marR="9091" marT="90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91" marR="9091" marT="9091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6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1.1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91" marR="9091" marT="90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В том числе освобожденный (штатный) председатель первичной профсоюзной организации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91" marR="9091" marT="9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91" marR="9091" marT="9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91" marR="9091" marT="90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91" marR="9091" marT="9091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3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91" marR="9091" marT="9091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</a:rPr>
                        <a:t>Членов профсоюзных комитетов (без учета председателя)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91" marR="9091" marT="9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91" marR="9091" marT="9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91" marR="9091" marT="9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 * 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91" marR="9091" marT="9091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46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2.1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91" marR="9091" marT="90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В том числе освобожденных (штатных) членов профсоюзного комитета  (без учета председателя)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91" marR="9091" marT="9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91" marR="9091" marT="9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91" marR="9091" marT="9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 * 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91" marR="9091" marT="9091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73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91" marR="9091" marT="90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Председатель ревизионной комиссии первичной профсоюзной организации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91" marR="9091" marT="9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                    1 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91" marR="9091" marT="9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91" marR="9091" marT="9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91" marR="9091" marT="9091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73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91" marR="9091" marT="90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Членов ревизионной комиссии первичной профсоюзной организации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91" marR="9091" marT="9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91" marR="9091" marT="9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91" marR="9091" marT="9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 * 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91" marR="9091" marT="9091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73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91" marR="9091" marT="90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Председателей цеховых профсоюзных организаций 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91" marR="9091" marT="9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91" marR="9091" marT="9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91" marR="9091" marT="9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91" marR="9091" marT="9091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46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5.1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91" marR="9091" marT="90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В том числе освобожденных (штатных) председателей цеховых профсоюзных организаций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91" marR="9091" marT="9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91" marR="9091" marT="9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91" marR="9091" marT="9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91" marR="9091" marT="9091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73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6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91" marR="9091" marT="90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Членов цеховых комитетов, профбюро  (без учета председателей)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91" marR="9091" marT="9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91" marR="9091" marT="9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91" marR="9091" marT="9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 * 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91" marR="9091" marT="9091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55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91" marR="9091" marT="90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Профгрупоргов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91" marR="9091" marT="9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91" marR="9091" marT="9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91" marR="9091" marT="9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91" marR="9091" marT="9091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91108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57FE8ACC-3D79-4176-A724-2815E1DB762A}" vid="{0B105576-CB70-4993-82CA-8D3239CCE41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614599B489ACE4C98556584C2512FB3" ma:contentTypeVersion="10" ma:contentTypeDescription="Создание документа." ma:contentTypeScope="" ma:versionID="2b7b012c3e2703add5699dea109c23d7">
  <xsd:schema xmlns:xsd="http://www.w3.org/2001/XMLSchema" xmlns:xs="http://www.w3.org/2001/XMLSchema" xmlns:p="http://schemas.microsoft.com/office/2006/metadata/properties" xmlns:ns2="ffbbaca9-2892-4ef6-8b83-294e11478586" targetNamespace="http://schemas.microsoft.com/office/2006/metadata/properties" ma:root="true" ma:fieldsID="1c88d1b216a42c09415f46ca53c3f95c" ns2:_="">
    <xsd:import namespace="ffbbaca9-2892-4ef6-8b83-294e114785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baca9-2892-4ef6-8b83-294e114785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376CD6B-4AED-4C55-B29C-1CD5545E0EE0}"/>
</file>

<file path=customXml/itemProps2.xml><?xml version="1.0" encoding="utf-8"?>
<ds:datastoreItem xmlns:ds="http://schemas.openxmlformats.org/officeDocument/2006/customXml" ds:itemID="{18BDBA77-F73F-4F3C-BFC4-8F77C239B0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6731D1-CD57-44A4-8FD8-27882AD3A590}">
  <ds:schemaRefs>
    <ds:schemaRef ds:uri="http://purl.org/dc/dcmitype/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ffbbaca9-2892-4ef6-8b83-294e11478586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1597</TotalTime>
  <Words>2513</Words>
  <Application>Microsoft Office PowerPoint</Application>
  <PresentationFormat>Широкоэкранный</PresentationFormat>
  <Paragraphs>972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Journal</vt:lpstr>
      <vt:lpstr>Open Sans</vt:lpstr>
      <vt:lpstr>Times New Roman</vt:lpstr>
      <vt:lpstr>Times New Roman Cyr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Нефтегазстройпрофсоюз России</dc:title>
  <dc:creator>Евгений Портной</dc:creator>
  <cp:lastModifiedBy>Сергей Валерьевич</cp:lastModifiedBy>
  <cp:revision>117</cp:revision>
  <cp:lastPrinted>2020-01-28T06:26:30Z</cp:lastPrinted>
  <dcterms:created xsi:type="dcterms:W3CDTF">2019-11-07T06:11:59Z</dcterms:created>
  <dcterms:modified xsi:type="dcterms:W3CDTF">2021-04-23T05:22:26Z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0x0101007614599B489ACE4C98556584C2512FB3</vt:lpwstr>
  </property>
</Properties>
</file>