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316" r:id="rId3"/>
    <p:sldId id="332" r:id="rId4"/>
    <p:sldId id="333" r:id="rId5"/>
    <p:sldId id="334" r:id="rId6"/>
    <p:sldId id="335" r:id="rId7"/>
    <p:sldId id="336" r:id="rId8"/>
    <p:sldId id="344" r:id="rId9"/>
    <p:sldId id="337" r:id="rId10"/>
    <p:sldId id="338" r:id="rId11"/>
    <p:sldId id="339" r:id="rId12"/>
    <p:sldId id="340" r:id="rId13"/>
    <p:sldId id="341" r:id="rId14"/>
    <p:sldId id="345" r:id="rId15"/>
    <p:sldId id="342" r:id="rId16"/>
    <p:sldId id="343" r:id="rId17"/>
    <p:sldId id="265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16"/>
            <p14:sldId id="332"/>
            <p14:sldId id="333"/>
            <p14:sldId id="334"/>
            <p14:sldId id="335"/>
            <p14:sldId id="336"/>
            <p14:sldId id="344"/>
            <p14:sldId id="337"/>
            <p14:sldId id="338"/>
            <p14:sldId id="339"/>
            <p14:sldId id="340"/>
            <p14:sldId id="341"/>
            <p14:sldId id="345"/>
            <p14:sldId id="342"/>
            <p14:sldId id="343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92"/>
    <a:srgbClr val="344688"/>
    <a:srgbClr val="D4D2D3"/>
    <a:srgbClr val="1F63AC"/>
    <a:srgbClr val="CE2939"/>
    <a:srgbClr val="1D65AD"/>
    <a:srgbClr val="D42834"/>
    <a:srgbClr val="C9EDFB"/>
    <a:srgbClr val="C4EBFA"/>
    <a:srgbClr val="1F6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4" autoAdjust="0"/>
    <p:restoredTop sz="94542" autoAdjust="0"/>
  </p:normalViewPr>
  <p:slideViewPr>
    <p:cSldViewPr snapToGrid="0">
      <p:cViewPr varScale="1">
        <p:scale>
          <a:sx n="66" d="100"/>
          <a:sy n="66" d="100"/>
        </p:scale>
        <p:origin x="67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ryazino.info/index.php?mod=photo&amp;album=74&amp;photo=806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972097-A5EC-454D-B934-24A9734668BB}"/>
              </a:ext>
            </a:extLst>
          </p:cNvPr>
          <p:cNvSpPr/>
          <p:nvPr/>
        </p:nvSpPr>
        <p:spPr>
          <a:xfrm>
            <a:off x="8075716" y="5822850"/>
            <a:ext cx="4116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Лейканд Сергей </a:t>
            </a:r>
            <a:r>
              <a:rPr lang="ru-RU" sz="1400" b="1" dirty="0" smtClean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Валерьевич</a:t>
            </a:r>
            <a:r>
              <a:rPr lang="ru-RU" sz="14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начальник отдела организационно-профсоюзной работы аппарата Профсоюза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4A3B225-C561-4767-88D2-BB1D2A782EAE}"/>
              </a:ext>
            </a:extLst>
          </p:cNvPr>
          <p:cNvSpPr>
            <a:spLocks noGrp="1"/>
          </p:cNvSpPr>
          <p:nvPr/>
        </p:nvSpPr>
        <p:spPr>
          <a:xfrm>
            <a:off x="1524000" y="2706320"/>
            <a:ext cx="9144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>История Нефтегазстройпрофсоюза России</a:t>
            </a:r>
          </a:p>
          <a:p>
            <a:pPr>
              <a:lnSpc>
                <a:spcPct val="110000"/>
              </a:lnSpc>
            </a:pPr>
            <a:endParaRPr lang="ru-RU" sz="3600" b="1" dirty="0">
              <a:solidFill>
                <a:schemeClr val="accent1"/>
              </a:solidFill>
              <a:latin typeface="Open Sans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1"/>
              </a:solidFill>
              <a:latin typeface="Ope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Великая Октябрьская Социалистическая Революция">
            <a:extLst>
              <a:ext uri="{FF2B5EF4-FFF2-40B4-BE49-F238E27FC236}">
                <a16:creationId xmlns:a16="http://schemas.microsoft.com/office/drawing/2014/main" xmlns="" id="{2DA5B756-EA17-499A-B08B-F5F18A4A7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344" y="836578"/>
            <a:ext cx="5642060" cy="4231545"/>
          </a:xfrm>
          <a:prstGeom prst="rect">
            <a:avLst/>
          </a:prstGeom>
          <a:noFill/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600C0B5B-F149-4154-BA53-91D91DC99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246" y="836578"/>
            <a:ext cx="5364163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1600" b="1" u="sng" dirty="0" err="1">
                <a:solidFill>
                  <a:schemeClr val="accent2"/>
                </a:solidFill>
              </a:rPr>
              <a:t>Третий</a:t>
            </a:r>
            <a:r>
              <a:rPr lang="en-GB" altLang="ru-RU" sz="1600" b="1" u="sng" dirty="0">
                <a:solidFill>
                  <a:schemeClr val="accent2"/>
                </a:solidFill>
              </a:rPr>
              <a:t> </a:t>
            </a:r>
            <a:r>
              <a:rPr lang="en-GB" altLang="ru-RU" sz="1600" b="1" u="sng" dirty="0" err="1">
                <a:solidFill>
                  <a:schemeClr val="accent2"/>
                </a:solidFill>
              </a:rPr>
              <a:t>этап</a:t>
            </a:r>
            <a:r>
              <a:rPr lang="en-GB" altLang="ru-RU" sz="1600" b="1" u="sng" dirty="0">
                <a:solidFill>
                  <a:schemeClr val="accent2"/>
                </a:solidFill>
              </a:rPr>
              <a:t> 1917 – 192</a:t>
            </a:r>
            <a:r>
              <a:rPr lang="ru-RU" altLang="ru-RU" sz="1600" b="1" u="sng" dirty="0">
                <a:solidFill>
                  <a:schemeClr val="accent2"/>
                </a:solidFill>
              </a:rPr>
              <a:t>0</a:t>
            </a:r>
            <a:r>
              <a:rPr lang="en-GB" altLang="ru-RU" sz="1600" b="1" u="sng" dirty="0">
                <a:solidFill>
                  <a:schemeClr val="accent2"/>
                </a:solidFill>
              </a:rPr>
              <a:t> </a:t>
            </a:r>
            <a:r>
              <a:rPr lang="en-GB" altLang="ru-RU" sz="1600" b="1" u="sng" dirty="0" err="1">
                <a:solidFill>
                  <a:schemeClr val="accent2"/>
                </a:solidFill>
              </a:rPr>
              <a:t>годы</a:t>
            </a:r>
            <a:r>
              <a:rPr lang="ru-RU" altLang="ru-RU" sz="1600" b="1" u="sng" dirty="0">
                <a:solidFill>
                  <a:schemeClr val="accent2"/>
                </a:solidFill>
              </a:rPr>
              <a:t>.</a:t>
            </a:r>
            <a:r>
              <a:rPr lang="en-GB" altLang="ru-RU" sz="1600" b="1" u="sng" dirty="0">
                <a:solidFill>
                  <a:schemeClr val="accent2"/>
                </a:solidFill>
              </a:rPr>
              <a:t/>
            </a:r>
            <a:br>
              <a:rPr lang="en-GB" altLang="ru-RU" sz="1600" b="1" u="sng" dirty="0">
                <a:solidFill>
                  <a:schemeClr val="accent2"/>
                </a:solidFill>
              </a:rPr>
            </a:br>
            <a:r>
              <a:rPr lang="en-GB" altLang="ru-RU" sz="1600" b="1" i="1" u="sng" dirty="0" err="1">
                <a:solidFill>
                  <a:schemeClr val="tx2"/>
                </a:solidFill>
              </a:rPr>
              <a:t>Формирование</a:t>
            </a:r>
            <a:r>
              <a:rPr lang="en-GB" altLang="ru-RU" sz="1600" b="1" i="1" u="sng" dirty="0">
                <a:solidFill>
                  <a:schemeClr val="tx2"/>
                </a:solidFill>
              </a:rPr>
              <a:t> </a:t>
            </a:r>
            <a:r>
              <a:rPr lang="en-GB" altLang="ru-RU" sz="1600" b="1" i="1" u="sng" dirty="0" err="1">
                <a:solidFill>
                  <a:schemeClr val="tx2"/>
                </a:solidFill>
              </a:rPr>
              <a:t>советских</a:t>
            </a:r>
            <a:r>
              <a:rPr lang="en-GB" altLang="ru-RU" sz="1600" b="1" i="1" u="sng" dirty="0">
                <a:solidFill>
                  <a:schemeClr val="tx2"/>
                </a:solidFill>
              </a:rPr>
              <a:t> </a:t>
            </a:r>
            <a:r>
              <a:rPr lang="en-GB" altLang="ru-RU" sz="1600" b="1" i="1" u="sng" dirty="0" err="1">
                <a:solidFill>
                  <a:schemeClr val="tx2"/>
                </a:solidFill>
              </a:rPr>
              <a:t>профсоюзов</a:t>
            </a:r>
            <a:endParaRPr lang="ru-RU" altLang="ru-RU" sz="1600" b="1" i="1" u="sng" dirty="0">
              <a:solidFill>
                <a:schemeClr val="tx2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CC1847F-5CFC-4B02-BE40-9D6824531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964" y="1785465"/>
            <a:ext cx="5292725" cy="3068637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b="1" i="1" dirty="0" err="1">
                <a:solidFill>
                  <a:srgbClr val="002060"/>
                </a:solidFill>
              </a:rPr>
              <a:t>Октябрь</a:t>
            </a:r>
            <a:r>
              <a:rPr lang="en-GB" altLang="ru-RU" b="1" i="1" dirty="0">
                <a:solidFill>
                  <a:srgbClr val="002060"/>
                </a:solidFill>
              </a:rPr>
              <a:t> 1917 </a:t>
            </a:r>
            <a:r>
              <a:rPr lang="en-GB" altLang="ru-RU" b="1" i="1" dirty="0" err="1">
                <a:solidFill>
                  <a:srgbClr val="002060"/>
                </a:solidFill>
              </a:rPr>
              <a:t>года</a:t>
            </a:r>
            <a:r>
              <a:rPr lang="en-GB" altLang="ru-RU" b="1" i="1" dirty="0">
                <a:solidFill>
                  <a:srgbClr val="002060"/>
                </a:solidFill>
              </a:rPr>
              <a:t> </a:t>
            </a:r>
            <a:r>
              <a:rPr lang="en-GB" altLang="ru-RU" b="1" i="1" dirty="0">
                <a:solidFill>
                  <a:srgbClr val="002060"/>
                </a:solidFill>
              </a:rPr>
              <a:t>– </a:t>
            </a:r>
            <a:r>
              <a:rPr lang="en-GB" altLang="ru-RU" sz="1600" dirty="0" err="1" smtClean="0">
                <a:solidFill>
                  <a:srgbClr val="002060"/>
                </a:solidFill>
              </a:rPr>
              <a:t>Великая</a:t>
            </a:r>
            <a:r>
              <a:rPr lang="en-GB" altLang="ru-RU" sz="1600" dirty="0" smtClean="0">
                <a:solidFill>
                  <a:srgbClr val="002060"/>
                </a:solidFill>
              </a:rPr>
              <a:t> </a:t>
            </a:r>
            <a:r>
              <a:rPr lang="en-GB" altLang="ru-RU" sz="1600" dirty="0" err="1">
                <a:solidFill>
                  <a:srgbClr val="002060"/>
                </a:solidFill>
              </a:rPr>
              <a:t>Октябрьская</a:t>
            </a:r>
            <a:r>
              <a:rPr lang="en-GB" altLang="ru-RU" sz="1600" dirty="0">
                <a:solidFill>
                  <a:srgbClr val="002060"/>
                </a:solidFill>
              </a:rPr>
              <a:t> 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eaLnBrk="1" hangingPunct="1"/>
            <a:r>
              <a:rPr lang="en-GB" altLang="ru-RU" sz="1600" dirty="0" err="1">
                <a:solidFill>
                  <a:srgbClr val="002060"/>
                </a:solidFill>
              </a:rPr>
              <a:t>социалистическая</a:t>
            </a:r>
            <a:r>
              <a:rPr lang="en-GB" altLang="ru-RU" sz="1600" dirty="0">
                <a:solidFill>
                  <a:srgbClr val="002060"/>
                </a:solidFill>
              </a:rPr>
              <a:t> </a:t>
            </a:r>
            <a:r>
              <a:rPr lang="en-GB" altLang="ru-RU" sz="1600" dirty="0" err="1">
                <a:solidFill>
                  <a:srgbClr val="002060"/>
                </a:solidFill>
              </a:rPr>
              <a:t>революция</a:t>
            </a:r>
            <a:r>
              <a:rPr lang="en-GB" altLang="ru-RU" sz="1600" dirty="0">
                <a:solidFill>
                  <a:srgbClr val="002060"/>
                </a:solidFill>
              </a:rPr>
              <a:t>. </a:t>
            </a:r>
            <a:r>
              <a:rPr lang="en-GB" altLang="ru-RU" sz="1600" dirty="0" err="1">
                <a:solidFill>
                  <a:srgbClr val="002060"/>
                </a:solidFill>
              </a:rPr>
              <a:t>Первые</a:t>
            </a:r>
            <a:r>
              <a:rPr lang="en-GB" altLang="ru-RU" sz="1600" dirty="0">
                <a:solidFill>
                  <a:srgbClr val="002060"/>
                </a:solidFill>
              </a:rPr>
              <a:t> </a:t>
            </a:r>
            <a:r>
              <a:rPr lang="en-GB" altLang="ru-RU" sz="1600" dirty="0" err="1">
                <a:solidFill>
                  <a:srgbClr val="002060"/>
                </a:solidFill>
              </a:rPr>
              <a:t>декреты</a:t>
            </a:r>
            <a:r>
              <a:rPr lang="en-GB" altLang="ru-RU" sz="1600" dirty="0">
                <a:solidFill>
                  <a:srgbClr val="002060"/>
                </a:solidFill>
              </a:rPr>
              <a:t> 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eaLnBrk="1" hangingPunct="1"/>
            <a:r>
              <a:rPr lang="en-GB" altLang="ru-RU" sz="1600" dirty="0" err="1">
                <a:solidFill>
                  <a:srgbClr val="002060"/>
                </a:solidFill>
              </a:rPr>
              <a:t>советской</a:t>
            </a:r>
            <a:r>
              <a:rPr lang="en-GB" altLang="ru-RU" sz="1600" dirty="0">
                <a:solidFill>
                  <a:srgbClr val="002060"/>
                </a:solidFill>
              </a:rPr>
              <a:t> </a:t>
            </a:r>
            <a:r>
              <a:rPr lang="en-GB" altLang="ru-RU" sz="1600" dirty="0" err="1">
                <a:solidFill>
                  <a:srgbClr val="002060"/>
                </a:solidFill>
              </a:rPr>
              <a:t>власти</a:t>
            </a:r>
            <a:r>
              <a:rPr lang="en-GB" altLang="ru-RU" sz="1600" dirty="0">
                <a:solidFill>
                  <a:srgbClr val="002060"/>
                </a:solidFill>
              </a:rPr>
              <a:t>. </a:t>
            </a:r>
            <a:r>
              <a:rPr lang="en-GB" altLang="ru-RU" sz="1600" dirty="0" err="1">
                <a:solidFill>
                  <a:srgbClr val="002060"/>
                </a:solidFill>
              </a:rPr>
              <a:t>Дискуссия</a:t>
            </a:r>
            <a:r>
              <a:rPr lang="en-GB" altLang="ru-RU" sz="1600" dirty="0">
                <a:solidFill>
                  <a:srgbClr val="002060"/>
                </a:solidFill>
              </a:rPr>
              <a:t> о </a:t>
            </a:r>
            <a:r>
              <a:rPr lang="en-GB" altLang="ru-RU" sz="1600" dirty="0" err="1">
                <a:solidFill>
                  <a:srgbClr val="002060"/>
                </a:solidFill>
              </a:rPr>
              <a:t>профсоюзах</a:t>
            </a:r>
            <a:r>
              <a:rPr lang="en-GB" altLang="ru-RU" sz="1600" dirty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en-GB" altLang="ru-RU" sz="1600" b="1" i="1" dirty="0" err="1">
                <a:solidFill>
                  <a:srgbClr val="002060"/>
                </a:solidFill>
              </a:rPr>
              <a:t>Январь</a:t>
            </a:r>
            <a:r>
              <a:rPr lang="en-GB" altLang="ru-RU" sz="1600" b="1" i="1" dirty="0">
                <a:solidFill>
                  <a:srgbClr val="002060"/>
                </a:solidFill>
              </a:rPr>
              <a:t> 1918 </a:t>
            </a:r>
            <a:r>
              <a:rPr lang="en-GB" altLang="ru-RU" sz="1600" b="1" i="1" dirty="0" err="1">
                <a:solidFill>
                  <a:srgbClr val="002060"/>
                </a:solidFill>
              </a:rPr>
              <a:t>года</a:t>
            </a:r>
            <a:r>
              <a:rPr lang="en-GB" altLang="ru-RU" sz="1600" b="1" i="1" dirty="0">
                <a:solidFill>
                  <a:srgbClr val="002060"/>
                </a:solidFill>
              </a:rPr>
              <a:t> </a:t>
            </a:r>
            <a:r>
              <a:rPr lang="en-GB" altLang="ru-RU" sz="1600" b="1" i="1" dirty="0">
                <a:solidFill>
                  <a:srgbClr val="002060"/>
                </a:solidFill>
              </a:rPr>
              <a:t>– </a:t>
            </a:r>
            <a:r>
              <a:rPr lang="en-GB" altLang="ru-RU" sz="1600" dirty="0" err="1">
                <a:solidFill>
                  <a:srgbClr val="002060"/>
                </a:solidFill>
              </a:rPr>
              <a:t>Первый</a:t>
            </a:r>
            <a:r>
              <a:rPr lang="en-GB" altLang="ru-RU" sz="1600" dirty="0">
                <a:solidFill>
                  <a:srgbClr val="002060"/>
                </a:solidFill>
              </a:rPr>
              <a:t> (I) </a:t>
            </a:r>
            <a:r>
              <a:rPr lang="en-GB" altLang="ru-RU" sz="1600" dirty="0" err="1">
                <a:solidFill>
                  <a:srgbClr val="002060"/>
                </a:solidFill>
              </a:rPr>
              <a:t>Всероссийский</a:t>
            </a:r>
            <a:r>
              <a:rPr lang="en-GB" altLang="ru-RU" sz="1600" dirty="0">
                <a:solidFill>
                  <a:srgbClr val="002060"/>
                </a:solidFill>
              </a:rPr>
              <a:t> 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eaLnBrk="1" hangingPunct="1"/>
            <a:r>
              <a:rPr lang="en-GB" altLang="ru-RU" sz="1600" dirty="0">
                <a:solidFill>
                  <a:srgbClr val="002060"/>
                </a:solidFill>
              </a:rPr>
              <a:t>(</a:t>
            </a:r>
            <a:r>
              <a:rPr lang="en-GB" altLang="ru-RU" sz="1600" dirty="0" err="1">
                <a:solidFill>
                  <a:srgbClr val="002060"/>
                </a:solidFill>
              </a:rPr>
              <a:t>учредительный</a:t>
            </a:r>
            <a:r>
              <a:rPr lang="en-GB" altLang="ru-RU" sz="1600" dirty="0">
                <a:solidFill>
                  <a:srgbClr val="002060"/>
                </a:solidFill>
              </a:rPr>
              <a:t>) </a:t>
            </a:r>
            <a:r>
              <a:rPr lang="en-GB" altLang="ru-RU" sz="1600" dirty="0" err="1">
                <a:solidFill>
                  <a:srgbClr val="002060"/>
                </a:solidFill>
              </a:rPr>
              <a:t>съезд</a:t>
            </a:r>
            <a:r>
              <a:rPr lang="en-GB" altLang="ru-RU" sz="1600" dirty="0">
                <a:solidFill>
                  <a:srgbClr val="002060"/>
                </a:solidFill>
              </a:rPr>
              <a:t> </a:t>
            </a:r>
            <a:r>
              <a:rPr lang="en-GB" altLang="ru-RU" sz="1600" dirty="0" err="1">
                <a:solidFill>
                  <a:srgbClr val="002060"/>
                </a:solidFill>
              </a:rPr>
              <a:t>профсоюзов</a:t>
            </a:r>
            <a:r>
              <a:rPr lang="en-GB" altLang="ru-RU" sz="1600" dirty="0">
                <a:solidFill>
                  <a:srgbClr val="002060"/>
                </a:solidFill>
              </a:rPr>
              <a:t>. 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eaLnBrk="1" hangingPunct="1"/>
            <a:r>
              <a:rPr lang="en-GB" altLang="ru-RU" sz="1600" b="1" i="1" dirty="0" err="1">
                <a:solidFill>
                  <a:srgbClr val="002060"/>
                </a:solidFill>
              </a:rPr>
              <a:t>Январь</a:t>
            </a:r>
            <a:r>
              <a:rPr lang="en-GB" altLang="ru-RU" sz="1600" b="1" i="1" dirty="0">
                <a:solidFill>
                  <a:srgbClr val="002060"/>
                </a:solidFill>
              </a:rPr>
              <a:t> 1919 </a:t>
            </a:r>
            <a:r>
              <a:rPr lang="en-GB" altLang="ru-RU" sz="1600" b="1" i="1" dirty="0" err="1">
                <a:solidFill>
                  <a:srgbClr val="002060"/>
                </a:solidFill>
              </a:rPr>
              <a:t>года</a:t>
            </a:r>
            <a:r>
              <a:rPr lang="en-GB" altLang="ru-RU" sz="1600" b="1" i="1" dirty="0">
                <a:solidFill>
                  <a:srgbClr val="002060"/>
                </a:solidFill>
              </a:rPr>
              <a:t> </a:t>
            </a:r>
            <a:r>
              <a:rPr lang="en-GB" altLang="ru-RU" sz="1600" b="1" i="1" dirty="0">
                <a:solidFill>
                  <a:srgbClr val="002060"/>
                </a:solidFill>
              </a:rPr>
              <a:t>– </a:t>
            </a:r>
            <a:r>
              <a:rPr lang="en-GB" altLang="ru-RU" sz="1600" dirty="0" err="1">
                <a:solidFill>
                  <a:srgbClr val="002060"/>
                </a:solidFill>
              </a:rPr>
              <a:t>Военный</a:t>
            </a:r>
            <a:r>
              <a:rPr lang="en-GB" altLang="ru-RU" sz="1600" dirty="0">
                <a:solidFill>
                  <a:srgbClr val="002060"/>
                </a:solidFill>
              </a:rPr>
              <a:t> </a:t>
            </a:r>
            <a:r>
              <a:rPr lang="en-GB" altLang="ru-RU" sz="1600" dirty="0" err="1">
                <a:solidFill>
                  <a:srgbClr val="002060"/>
                </a:solidFill>
              </a:rPr>
              <a:t>коммунизм</a:t>
            </a:r>
            <a:r>
              <a:rPr lang="en-GB" altLang="ru-RU" sz="1600" dirty="0">
                <a:solidFill>
                  <a:srgbClr val="002060"/>
                </a:solidFill>
              </a:rPr>
              <a:t>. 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eaLnBrk="1" hangingPunct="1"/>
            <a:r>
              <a:rPr lang="en-GB" altLang="ru-RU" sz="1600" dirty="0" err="1">
                <a:solidFill>
                  <a:srgbClr val="002060"/>
                </a:solidFill>
              </a:rPr>
              <a:t>Второй</a:t>
            </a:r>
            <a:r>
              <a:rPr lang="en-GB" altLang="ru-RU" sz="1600" dirty="0">
                <a:solidFill>
                  <a:srgbClr val="002060"/>
                </a:solidFill>
              </a:rPr>
              <a:t> (II) </a:t>
            </a:r>
            <a:r>
              <a:rPr lang="en-GB" altLang="ru-RU" sz="1600" dirty="0" err="1">
                <a:solidFill>
                  <a:srgbClr val="002060"/>
                </a:solidFill>
              </a:rPr>
              <a:t>Всероссийский</a:t>
            </a:r>
            <a:r>
              <a:rPr lang="en-GB" altLang="ru-RU" sz="1600" dirty="0">
                <a:solidFill>
                  <a:srgbClr val="002060"/>
                </a:solidFill>
              </a:rPr>
              <a:t> </a:t>
            </a:r>
            <a:r>
              <a:rPr lang="en-GB" altLang="ru-RU" sz="1600" dirty="0" err="1">
                <a:solidFill>
                  <a:srgbClr val="002060"/>
                </a:solidFill>
              </a:rPr>
              <a:t>съезд</a:t>
            </a:r>
            <a:r>
              <a:rPr lang="en-GB" altLang="ru-RU" sz="1600" dirty="0">
                <a:solidFill>
                  <a:srgbClr val="002060"/>
                </a:solidFill>
              </a:rPr>
              <a:t> </a:t>
            </a:r>
            <a:r>
              <a:rPr lang="en-GB" altLang="ru-RU" sz="1600" dirty="0" err="1">
                <a:solidFill>
                  <a:srgbClr val="002060"/>
                </a:solidFill>
              </a:rPr>
              <a:t>профсоюзов</a:t>
            </a:r>
            <a:r>
              <a:rPr lang="en-GB" altLang="ru-RU" sz="1600" dirty="0">
                <a:solidFill>
                  <a:srgbClr val="002060"/>
                </a:solidFill>
              </a:rPr>
              <a:t>. 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eaLnBrk="1" hangingPunct="1"/>
            <a:r>
              <a:rPr lang="en-GB" altLang="ru-RU" sz="1600" b="1" i="1" dirty="0">
                <a:solidFill>
                  <a:srgbClr val="002060"/>
                </a:solidFill>
              </a:rPr>
              <a:t>1920 </a:t>
            </a:r>
            <a:r>
              <a:rPr lang="en-GB" altLang="ru-RU" sz="1600" b="1" i="1" dirty="0" err="1">
                <a:solidFill>
                  <a:srgbClr val="002060"/>
                </a:solidFill>
              </a:rPr>
              <a:t>год</a:t>
            </a:r>
            <a:r>
              <a:rPr lang="en-GB" altLang="ru-RU" sz="1600" b="1" i="1" dirty="0">
                <a:solidFill>
                  <a:srgbClr val="002060"/>
                </a:solidFill>
              </a:rPr>
              <a:t> </a:t>
            </a:r>
            <a:r>
              <a:rPr lang="en-GB" altLang="ru-RU" sz="1600" b="1" i="1" dirty="0">
                <a:solidFill>
                  <a:srgbClr val="002060"/>
                </a:solidFill>
              </a:rPr>
              <a:t>–</a:t>
            </a:r>
            <a:r>
              <a:rPr lang="ru-RU" altLang="ru-RU" sz="1600" b="1" i="1" dirty="0" smtClean="0">
                <a:solidFill>
                  <a:srgbClr val="002060"/>
                </a:solidFill>
              </a:rPr>
              <a:t> </a:t>
            </a:r>
            <a:r>
              <a:rPr lang="en-GB" altLang="ru-RU" sz="1600" dirty="0" err="1">
                <a:solidFill>
                  <a:srgbClr val="002060"/>
                </a:solidFill>
              </a:rPr>
              <a:t>Окончание</a:t>
            </a:r>
            <a:r>
              <a:rPr lang="en-GB" altLang="ru-RU" sz="1600" dirty="0">
                <a:solidFill>
                  <a:srgbClr val="002060"/>
                </a:solidFill>
              </a:rPr>
              <a:t> </a:t>
            </a:r>
            <a:r>
              <a:rPr lang="en-GB" altLang="ru-RU" sz="1600" dirty="0" err="1">
                <a:solidFill>
                  <a:srgbClr val="002060"/>
                </a:solidFill>
              </a:rPr>
              <a:t>Гражданской</a:t>
            </a:r>
            <a:r>
              <a:rPr lang="en-GB" altLang="ru-RU" sz="1600" dirty="0">
                <a:solidFill>
                  <a:srgbClr val="002060"/>
                </a:solidFill>
              </a:rPr>
              <a:t> </a:t>
            </a:r>
            <a:r>
              <a:rPr lang="en-GB" altLang="ru-RU" sz="1600" dirty="0" err="1">
                <a:solidFill>
                  <a:srgbClr val="002060"/>
                </a:solidFill>
              </a:rPr>
              <a:t>войны</a:t>
            </a:r>
            <a:r>
              <a:rPr lang="en-GB" altLang="ru-RU" sz="1600" dirty="0">
                <a:solidFill>
                  <a:srgbClr val="002060"/>
                </a:solidFill>
              </a:rPr>
              <a:t>. 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eaLnBrk="1" hangingPunct="1"/>
            <a:r>
              <a:rPr lang="en-GB" altLang="ru-RU" sz="1600" dirty="0" err="1">
                <a:solidFill>
                  <a:srgbClr val="002060"/>
                </a:solidFill>
              </a:rPr>
              <a:t>Третий</a:t>
            </a:r>
            <a:r>
              <a:rPr lang="en-GB" altLang="ru-RU" sz="1600" dirty="0">
                <a:solidFill>
                  <a:srgbClr val="002060"/>
                </a:solidFill>
              </a:rPr>
              <a:t> (III) </a:t>
            </a:r>
            <a:r>
              <a:rPr lang="en-GB" altLang="ru-RU" sz="1600" dirty="0" err="1">
                <a:solidFill>
                  <a:srgbClr val="002060"/>
                </a:solidFill>
              </a:rPr>
              <a:t>Всероссийский</a:t>
            </a:r>
            <a:r>
              <a:rPr lang="en-GB" altLang="ru-RU" sz="1600" dirty="0">
                <a:solidFill>
                  <a:srgbClr val="002060"/>
                </a:solidFill>
              </a:rPr>
              <a:t> </a:t>
            </a:r>
            <a:r>
              <a:rPr lang="en-GB" altLang="ru-RU" sz="1600" dirty="0" err="1">
                <a:solidFill>
                  <a:srgbClr val="002060"/>
                </a:solidFill>
              </a:rPr>
              <a:t>съезд</a:t>
            </a:r>
            <a:r>
              <a:rPr lang="en-GB" altLang="ru-RU" sz="1600" dirty="0">
                <a:solidFill>
                  <a:srgbClr val="002060"/>
                </a:solidFill>
              </a:rPr>
              <a:t> </a:t>
            </a:r>
            <a:r>
              <a:rPr lang="en-GB" altLang="ru-RU" sz="1600" dirty="0" err="1">
                <a:solidFill>
                  <a:srgbClr val="002060"/>
                </a:solidFill>
              </a:rPr>
              <a:t>профсоюзов</a:t>
            </a:r>
            <a:r>
              <a:rPr lang="en-GB" altLang="ru-RU" sz="1600" dirty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ru-RU" altLang="ru-RU" sz="1600" b="1" i="1" dirty="0">
                <a:solidFill>
                  <a:schemeClr val="accent2"/>
                </a:solidFill>
              </a:rPr>
              <a:t>Курс на огосударствление профсоюзов</a:t>
            </a:r>
          </a:p>
        </p:txBody>
      </p:sp>
    </p:spTree>
    <p:extLst>
      <p:ext uri="{BB962C8B-B14F-4D97-AF65-F5344CB8AC3E}">
        <p14:creationId xmlns:p14="http://schemas.microsoft.com/office/powerpoint/2010/main" val="266590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CB4BAE0-DBA8-48BD-9CC6-E3075FC0C44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26751"/>
            <a:ext cx="6536987" cy="459407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ru-RU" altLang="ru-RU" sz="2400" dirty="0">
                <a:solidFill>
                  <a:srgbClr val="000080"/>
                </a:solidFill>
              </a:rPr>
              <a:t>Гражданская война</a:t>
            </a:r>
          </a:p>
          <a:p>
            <a:pPr>
              <a:buFont typeface="Wingdings" panose="05000000000000000000" pitchFamily="2" charset="2"/>
              <a:buChar char="Ø"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en-GB" altLang="ru-RU" sz="2400" dirty="0" err="1">
                <a:solidFill>
                  <a:srgbClr val="000080"/>
                </a:solidFill>
              </a:rPr>
              <a:t>Отменен</a:t>
            </a:r>
            <a:r>
              <a:rPr lang="ru-RU" altLang="ru-RU" sz="2400" dirty="0">
                <a:solidFill>
                  <a:srgbClr val="000080"/>
                </a:solidFill>
              </a:rPr>
              <a:t>о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индивидуальное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профсоюзное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членство</a:t>
            </a:r>
            <a:r>
              <a:rPr lang="en-GB" altLang="ru-RU" sz="2400" dirty="0">
                <a:solidFill>
                  <a:srgbClr val="000080"/>
                </a:solidFill>
              </a:rPr>
              <a:t>, </a:t>
            </a:r>
            <a:r>
              <a:rPr lang="en-GB" altLang="ru-RU" sz="2400" dirty="0" err="1">
                <a:solidFill>
                  <a:srgbClr val="000080"/>
                </a:solidFill>
              </a:rPr>
              <a:t>объявлено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коллективное</a:t>
            </a:r>
            <a:r>
              <a:rPr lang="en-GB" altLang="ru-RU" sz="2400" dirty="0">
                <a:solidFill>
                  <a:srgbClr val="00008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en-GB" altLang="ru-RU" sz="2400" dirty="0" err="1">
                <a:solidFill>
                  <a:srgbClr val="000080"/>
                </a:solidFill>
              </a:rPr>
              <a:t>Появляется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мобилизационная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функция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профсоюзов</a:t>
            </a:r>
            <a:r>
              <a:rPr lang="en-GB" altLang="ru-RU" sz="2400" dirty="0">
                <a:solidFill>
                  <a:srgbClr val="000080"/>
                </a:solidFill>
              </a:rPr>
              <a:t> (</a:t>
            </a:r>
            <a:r>
              <a:rPr lang="en-GB" altLang="ru-RU" sz="2400" dirty="0" err="1">
                <a:solidFill>
                  <a:srgbClr val="000080"/>
                </a:solidFill>
              </a:rPr>
              <a:t>мобилизация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рабочих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на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фронт</a:t>
            </a:r>
            <a:r>
              <a:rPr lang="en-GB" altLang="ru-RU" sz="2400" dirty="0">
                <a:solidFill>
                  <a:srgbClr val="000080"/>
                </a:solidFill>
              </a:rPr>
              <a:t>, </a:t>
            </a:r>
            <a:r>
              <a:rPr lang="en-GB" altLang="ru-RU" sz="2400" dirty="0" err="1">
                <a:solidFill>
                  <a:srgbClr val="000080"/>
                </a:solidFill>
              </a:rPr>
              <a:t>создание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трудовых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армий</a:t>
            </a:r>
            <a:r>
              <a:rPr lang="en-GB" altLang="ru-RU" sz="2400" dirty="0">
                <a:solidFill>
                  <a:srgbClr val="000080"/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Ø"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en-GB" altLang="ru-RU" sz="2400" dirty="0" err="1">
                <a:solidFill>
                  <a:srgbClr val="000080"/>
                </a:solidFill>
              </a:rPr>
              <a:t>Объявляется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единоначалие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директоров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на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предприятиях</a:t>
            </a:r>
            <a:r>
              <a:rPr lang="en-GB" altLang="ru-RU" sz="2400" dirty="0">
                <a:solidFill>
                  <a:srgbClr val="000080"/>
                </a:solidFill>
              </a:rPr>
              <a:t>, </a:t>
            </a:r>
            <a:r>
              <a:rPr lang="en-GB" altLang="ru-RU" sz="2400" dirty="0" err="1">
                <a:solidFill>
                  <a:srgbClr val="000080"/>
                </a:solidFill>
              </a:rPr>
              <a:t>отменяется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коллективное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управление</a:t>
            </a:r>
            <a:r>
              <a:rPr lang="en-GB" altLang="ru-RU" sz="2400" dirty="0">
                <a:solidFill>
                  <a:srgbClr val="000080"/>
                </a:solidFill>
              </a:rPr>
              <a:t>. </a:t>
            </a:r>
            <a:r>
              <a:rPr lang="en-GB" altLang="ru-RU" sz="2400" dirty="0" err="1">
                <a:solidFill>
                  <a:srgbClr val="000080"/>
                </a:solidFill>
              </a:rPr>
              <a:t>Коллективные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 smtClean="0">
                <a:solidFill>
                  <a:srgbClr val="000080"/>
                </a:solidFill>
              </a:rPr>
              <a:t>договор</a:t>
            </a:r>
            <a:r>
              <a:rPr lang="ru-RU" altLang="ru-RU" sz="2400" dirty="0" smtClean="0">
                <a:solidFill>
                  <a:srgbClr val="000080"/>
                </a:solidFill>
              </a:rPr>
              <a:t>ы</a:t>
            </a:r>
            <a:r>
              <a:rPr lang="en-GB" altLang="ru-RU" sz="2400" dirty="0" smtClean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не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заключаются</a:t>
            </a:r>
            <a:r>
              <a:rPr lang="en-GB" altLang="ru-RU" sz="2400" dirty="0">
                <a:solidFill>
                  <a:srgbClr val="00008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en-GB" altLang="ru-RU" sz="2400" dirty="0" err="1">
                <a:solidFill>
                  <a:srgbClr val="000080"/>
                </a:solidFill>
              </a:rPr>
              <a:t>Начало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движения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коммунистических</a:t>
            </a:r>
            <a:r>
              <a:rPr lang="en-GB" altLang="ru-RU" sz="2400" dirty="0">
                <a:solidFill>
                  <a:srgbClr val="000080"/>
                </a:solidFill>
              </a:rPr>
              <a:t> </a:t>
            </a:r>
            <a:r>
              <a:rPr lang="en-GB" altLang="ru-RU" sz="2400" dirty="0" err="1">
                <a:solidFill>
                  <a:srgbClr val="000080"/>
                </a:solidFill>
              </a:rPr>
              <a:t>субботников</a:t>
            </a:r>
            <a:r>
              <a:rPr lang="en-GB" altLang="ru-RU" sz="2400" dirty="0">
                <a:solidFill>
                  <a:srgbClr val="000080"/>
                </a:solidFill>
              </a:rPr>
              <a:t>.</a:t>
            </a:r>
          </a:p>
        </p:txBody>
      </p:sp>
      <p:pic>
        <p:nvPicPr>
          <p:cNvPr id="4" name="Picture 2" descr="ÐÐ°ÑÑÐ¸Ð½ÐºÐ¸ Ð¿Ð¾ Ð·Ð°Ð¿ÑÐ¾ÑÑ Ð³ÑÐ°Ð¶Ð´Ð°Ð½ÑÐºÐ°Ñ Ð²Ð¾Ð¹Ð½Ð° ÑÐ¾ÑÑÐ¸Ñ">
            <a:extLst>
              <a:ext uri="{FF2B5EF4-FFF2-40B4-BE49-F238E27FC236}">
                <a16:creationId xmlns:a16="http://schemas.microsoft.com/office/drawing/2014/main" xmlns="" id="{BBEDE7DB-F76F-4F71-8172-55F938CC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24" y="1561485"/>
            <a:ext cx="4564451" cy="312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1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56A7B444-7F94-4E78-8547-687EA7B54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370" y="225664"/>
            <a:ext cx="475209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b="1" u="sng" dirty="0" err="1">
                <a:solidFill>
                  <a:schemeClr val="accent2"/>
                </a:solidFill>
              </a:rPr>
              <a:t>Четвертый</a:t>
            </a:r>
            <a:r>
              <a:rPr lang="en-GB" altLang="ru-RU" b="1" u="sng" dirty="0">
                <a:solidFill>
                  <a:schemeClr val="accent2"/>
                </a:solidFill>
              </a:rPr>
              <a:t> </a:t>
            </a:r>
            <a:r>
              <a:rPr lang="en-GB" altLang="ru-RU" b="1" u="sng" dirty="0" err="1">
                <a:solidFill>
                  <a:schemeClr val="accent2"/>
                </a:solidFill>
              </a:rPr>
              <a:t>этап</a:t>
            </a:r>
            <a:r>
              <a:rPr lang="en-GB" altLang="ru-RU" b="1" u="sng" dirty="0">
                <a:solidFill>
                  <a:schemeClr val="accent2"/>
                </a:solidFill>
              </a:rPr>
              <a:t> </a:t>
            </a:r>
            <a:r>
              <a:rPr lang="en-GB" altLang="ru-RU" b="1" u="sng" dirty="0">
                <a:solidFill>
                  <a:schemeClr val="accent2"/>
                </a:solidFill>
              </a:rPr>
              <a:t>– </a:t>
            </a:r>
            <a:r>
              <a:rPr lang="en-GB" altLang="ru-RU" b="1" i="1" u="sng" dirty="0">
                <a:solidFill>
                  <a:schemeClr val="accent2"/>
                </a:solidFill>
              </a:rPr>
              <a:t>1921-1929 </a:t>
            </a:r>
            <a:r>
              <a:rPr lang="en-GB" altLang="ru-RU" b="1" i="1" u="sng" dirty="0" err="1">
                <a:solidFill>
                  <a:schemeClr val="accent2"/>
                </a:solidFill>
              </a:rPr>
              <a:t>годы</a:t>
            </a:r>
            <a:r>
              <a:rPr lang="en-GB" altLang="ru-RU" b="1" i="1" u="sng" dirty="0">
                <a:solidFill>
                  <a:schemeClr val="accent2"/>
                </a:solidFill>
              </a:rPr>
              <a:t>.</a:t>
            </a:r>
            <a:r>
              <a:rPr lang="en-GB" altLang="ru-RU" b="1" i="1" u="sng" dirty="0">
                <a:solidFill>
                  <a:srgbClr val="002060"/>
                </a:solidFill>
              </a:rPr>
              <a:t> </a:t>
            </a:r>
            <a:br>
              <a:rPr lang="en-GB" altLang="ru-RU" b="1" i="1" u="sng" dirty="0">
                <a:solidFill>
                  <a:srgbClr val="002060"/>
                </a:solidFill>
              </a:rPr>
            </a:br>
            <a:r>
              <a:rPr lang="en-GB" altLang="ru-RU" b="1" i="1" u="sng" dirty="0" err="1">
                <a:solidFill>
                  <a:srgbClr val="002060"/>
                </a:solidFill>
              </a:rPr>
              <a:t>Новая</a:t>
            </a:r>
            <a:r>
              <a:rPr lang="en-GB" altLang="ru-RU" b="1" i="1" u="sng" dirty="0">
                <a:solidFill>
                  <a:srgbClr val="002060"/>
                </a:solidFill>
              </a:rPr>
              <a:t> </a:t>
            </a:r>
            <a:r>
              <a:rPr lang="en-GB" altLang="ru-RU" b="1" i="1" u="sng" dirty="0" err="1">
                <a:solidFill>
                  <a:srgbClr val="002060"/>
                </a:solidFill>
              </a:rPr>
              <a:t>экономическая</a:t>
            </a:r>
            <a:r>
              <a:rPr lang="en-GB" altLang="ru-RU" b="1" i="1" u="sng" dirty="0">
                <a:solidFill>
                  <a:srgbClr val="002060"/>
                </a:solidFill>
              </a:rPr>
              <a:t> </a:t>
            </a:r>
            <a:r>
              <a:rPr lang="en-GB" altLang="ru-RU" b="1" i="1" u="sng" dirty="0" err="1">
                <a:solidFill>
                  <a:srgbClr val="002060"/>
                </a:solidFill>
              </a:rPr>
              <a:t>политика</a:t>
            </a:r>
            <a:r>
              <a:rPr lang="en-GB" altLang="ru-RU" b="1" i="1" u="sng" dirty="0">
                <a:solidFill>
                  <a:srgbClr val="002060"/>
                </a:solidFill>
              </a:rPr>
              <a:t> (НЭП) </a:t>
            </a:r>
            <a:r>
              <a:rPr lang="en-GB" altLang="ru-RU" b="1" i="1" u="sng" dirty="0">
                <a:solidFill>
                  <a:srgbClr val="002060"/>
                </a:solidFill>
              </a:rPr>
              <a:t>– </a:t>
            </a:r>
            <a:r>
              <a:rPr lang="en-GB" altLang="ru-RU" b="1" i="1" u="sng" dirty="0" err="1">
                <a:solidFill>
                  <a:srgbClr val="002060"/>
                </a:solidFill>
              </a:rPr>
              <a:t>возрождение</a:t>
            </a:r>
            <a:r>
              <a:rPr lang="en-GB" altLang="ru-RU" b="1" i="1" u="sng" dirty="0">
                <a:solidFill>
                  <a:srgbClr val="002060"/>
                </a:solidFill>
              </a:rPr>
              <a:t> </a:t>
            </a:r>
            <a:r>
              <a:rPr lang="en-GB" altLang="ru-RU" b="1" i="1" u="sng" dirty="0" err="1">
                <a:solidFill>
                  <a:srgbClr val="002060"/>
                </a:solidFill>
              </a:rPr>
              <a:t>защитных</a:t>
            </a:r>
            <a:r>
              <a:rPr lang="en-GB" altLang="ru-RU" b="1" i="1" u="sng" dirty="0">
                <a:solidFill>
                  <a:srgbClr val="002060"/>
                </a:solidFill>
              </a:rPr>
              <a:t> </a:t>
            </a:r>
            <a:r>
              <a:rPr lang="en-GB" altLang="ru-RU" b="1" i="1" u="sng" dirty="0" err="1">
                <a:solidFill>
                  <a:srgbClr val="002060"/>
                </a:solidFill>
              </a:rPr>
              <a:t>функций</a:t>
            </a:r>
            <a:r>
              <a:rPr lang="en-GB" altLang="ru-RU" b="1" i="1" u="sng" dirty="0">
                <a:solidFill>
                  <a:srgbClr val="002060"/>
                </a:solidFill>
              </a:rPr>
              <a:t> </a:t>
            </a:r>
            <a:r>
              <a:rPr lang="en-GB" altLang="ru-RU" b="1" i="1" u="sng" dirty="0" err="1">
                <a:solidFill>
                  <a:srgbClr val="002060"/>
                </a:solidFill>
              </a:rPr>
              <a:t>профсоюзов</a:t>
            </a:r>
            <a:endParaRPr lang="ru-RU" altLang="ru-RU" b="1" i="1" u="sng" dirty="0">
              <a:solidFill>
                <a:srgbClr val="002060"/>
              </a:solidFill>
            </a:endParaRPr>
          </a:p>
          <a:p>
            <a:pPr eaLnBrk="1" hangingPunct="1"/>
            <a:endParaRPr lang="ru-RU" altLang="ru-RU" b="1" i="1" u="sng" dirty="0">
              <a:solidFill>
                <a:srgbClr val="002060"/>
              </a:solidFill>
            </a:endParaRPr>
          </a:p>
        </p:txBody>
      </p:sp>
      <p:pic>
        <p:nvPicPr>
          <p:cNvPr id="3" name="Picture 2" descr="ÐÐ°ÑÑÐ¸Ð½ÐºÐ¸ Ð¿Ð¾ Ð·Ð°Ð¿ÑÐ¾ÑÑ ÐÐ­Ð">
            <a:extLst>
              <a:ext uri="{FF2B5EF4-FFF2-40B4-BE49-F238E27FC236}">
                <a16:creationId xmlns:a16="http://schemas.microsoft.com/office/drawing/2014/main" xmlns="" id="{7D6CB055-D888-4C66-80A0-56E3C94D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1" y="1807191"/>
            <a:ext cx="3126629" cy="23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71FAD8A-FD66-4745-881F-0F39B85F0677}"/>
              </a:ext>
            </a:extLst>
          </p:cNvPr>
          <p:cNvSpPr/>
          <p:nvPr/>
        </p:nvSpPr>
        <p:spPr>
          <a:xfrm>
            <a:off x="5523246" y="225664"/>
            <a:ext cx="67427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GB" altLang="ru-RU" b="1" u="sng" dirty="0">
                <a:solidFill>
                  <a:schemeClr val="accent2"/>
                </a:solidFill>
              </a:rPr>
              <a:t>Пятый </a:t>
            </a:r>
            <a:r>
              <a:rPr lang="en-GB" altLang="ru-RU" b="1" u="sng" dirty="0" err="1">
                <a:solidFill>
                  <a:schemeClr val="accent2"/>
                </a:solidFill>
              </a:rPr>
              <a:t>этап</a:t>
            </a:r>
            <a:r>
              <a:rPr lang="en-GB" altLang="ru-RU" b="1" u="sng" dirty="0">
                <a:solidFill>
                  <a:schemeClr val="accent2"/>
                </a:solidFill>
              </a:rPr>
              <a:t> – </a:t>
            </a:r>
            <a:r>
              <a:rPr lang="en-GB" altLang="ru-RU" b="1" i="1" u="sng" dirty="0">
                <a:solidFill>
                  <a:schemeClr val="accent2"/>
                </a:solidFill>
              </a:rPr>
              <a:t>1929-1940</a:t>
            </a:r>
            <a:r>
              <a:rPr lang="ru-RU" altLang="ru-RU" b="1" i="1" u="sng" dirty="0">
                <a:solidFill>
                  <a:schemeClr val="accent2"/>
                </a:solidFill>
              </a:rPr>
              <a:t> </a:t>
            </a:r>
            <a:r>
              <a:rPr lang="en-GB" altLang="ru-RU" b="1" i="1" u="sng" dirty="0" err="1">
                <a:solidFill>
                  <a:schemeClr val="accent2"/>
                </a:solidFill>
              </a:rPr>
              <a:t>годы</a:t>
            </a:r>
            <a:r>
              <a:rPr lang="en-GB" altLang="ru-RU" b="1" i="1" u="sng" dirty="0">
                <a:solidFill>
                  <a:srgbClr val="002060"/>
                </a:solidFill>
              </a:rPr>
              <a:t> </a:t>
            </a:r>
            <a:r>
              <a:rPr lang="ru-RU" altLang="ru-RU" b="1" i="1" u="sng" dirty="0">
                <a:solidFill>
                  <a:srgbClr val="002060"/>
                </a:solidFill>
              </a:rPr>
              <a:t/>
            </a:r>
            <a:br>
              <a:rPr lang="ru-RU" altLang="ru-RU" b="1" i="1" u="sng" dirty="0">
                <a:solidFill>
                  <a:srgbClr val="002060"/>
                </a:solidFill>
              </a:rPr>
            </a:br>
            <a:r>
              <a:rPr lang="en-GB" altLang="ru-RU" b="1" i="1" u="sng" dirty="0">
                <a:solidFill>
                  <a:srgbClr val="002060"/>
                </a:solidFill>
              </a:rPr>
              <a:t>Дальнейшее </a:t>
            </a:r>
            <a:r>
              <a:rPr lang="en-GB" altLang="ru-RU" b="1" i="1" u="sng" dirty="0" err="1">
                <a:solidFill>
                  <a:srgbClr val="002060"/>
                </a:solidFill>
              </a:rPr>
              <a:t>огосударствление</a:t>
            </a:r>
            <a:r>
              <a:rPr lang="en-GB" altLang="ru-RU" b="1" i="1" u="sng" dirty="0">
                <a:solidFill>
                  <a:srgbClr val="002060"/>
                </a:solidFill>
              </a:rPr>
              <a:t> </a:t>
            </a:r>
            <a:r>
              <a:rPr lang="en-GB" altLang="ru-RU" b="1" i="1" u="sng" dirty="0" err="1">
                <a:solidFill>
                  <a:srgbClr val="002060"/>
                </a:solidFill>
              </a:rPr>
              <a:t>профсоюзов</a:t>
            </a:r>
            <a:endParaRPr lang="ru-RU" altLang="ru-RU" b="1" i="1" u="sng" dirty="0">
              <a:solidFill>
                <a:srgbClr val="002060"/>
              </a:solidFill>
            </a:endParaRPr>
          </a:p>
          <a:p>
            <a:pPr>
              <a:buClr>
                <a:schemeClr val="accent2"/>
              </a:buClr>
            </a:pPr>
            <a:endParaRPr lang="ru-RU" altLang="ru-RU" b="1" i="1" u="sng" dirty="0">
              <a:solidFill>
                <a:srgbClr val="002060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ru-RU" dirty="0" err="1">
                <a:solidFill>
                  <a:srgbClr val="002060"/>
                </a:solidFill>
              </a:rPr>
              <a:t>Индустриализация</a:t>
            </a:r>
            <a:r>
              <a:rPr lang="en-GB" altLang="ru-RU" dirty="0">
                <a:solidFill>
                  <a:srgbClr val="002060"/>
                </a:solidFill>
              </a:rPr>
              <a:t> и </a:t>
            </a:r>
            <a:r>
              <a:rPr lang="en-GB" altLang="ru-RU" dirty="0" err="1">
                <a:solidFill>
                  <a:srgbClr val="002060"/>
                </a:solidFill>
              </a:rPr>
              <a:t>коллективизация</a:t>
            </a:r>
            <a:r>
              <a:rPr lang="en-GB" altLang="ru-RU" dirty="0">
                <a:solidFill>
                  <a:srgbClr val="002060"/>
                </a:solidFill>
              </a:rPr>
              <a:t> </a:t>
            </a:r>
            <a:r>
              <a:rPr lang="en-GB" altLang="ru-RU" dirty="0" err="1">
                <a:solidFill>
                  <a:srgbClr val="002060"/>
                </a:solidFill>
              </a:rPr>
              <a:t>страны</a:t>
            </a:r>
            <a:r>
              <a:rPr lang="en-GB" altLang="ru-RU" dirty="0">
                <a:solidFill>
                  <a:srgbClr val="002060"/>
                </a:solidFill>
              </a:rPr>
              <a:t>.</a:t>
            </a:r>
            <a:r>
              <a:rPr lang="ru-RU" altLang="ru-RU" dirty="0">
                <a:solidFill>
                  <a:srgbClr val="002060"/>
                </a:solidFill>
              </a:rPr>
              <a:t> </a:t>
            </a:r>
            <a:r>
              <a:rPr lang="en-GB" altLang="ru-RU" dirty="0" err="1">
                <a:solidFill>
                  <a:srgbClr val="002060"/>
                </a:solidFill>
              </a:rPr>
              <a:t>Развитие</a:t>
            </a:r>
            <a:r>
              <a:rPr lang="en-GB" altLang="ru-RU" dirty="0">
                <a:solidFill>
                  <a:srgbClr val="002060"/>
                </a:solidFill>
              </a:rPr>
              <a:t> </a:t>
            </a:r>
            <a:r>
              <a:rPr lang="en-GB" altLang="ru-RU" dirty="0" err="1">
                <a:solidFill>
                  <a:srgbClr val="002060"/>
                </a:solidFill>
              </a:rPr>
              <a:t>стахановского</a:t>
            </a:r>
            <a:r>
              <a:rPr lang="en-GB" altLang="ru-RU" dirty="0">
                <a:solidFill>
                  <a:srgbClr val="002060"/>
                </a:solidFill>
              </a:rPr>
              <a:t> </a:t>
            </a:r>
            <a:r>
              <a:rPr lang="en-GB" altLang="ru-RU" dirty="0" err="1">
                <a:solidFill>
                  <a:srgbClr val="002060"/>
                </a:solidFill>
              </a:rPr>
              <a:t>движения</a:t>
            </a:r>
            <a:r>
              <a:rPr lang="en-GB" altLang="ru-RU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ru-RU" dirty="0" err="1">
                <a:solidFill>
                  <a:srgbClr val="002060"/>
                </a:solidFill>
              </a:rPr>
              <a:t>Передача</a:t>
            </a:r>
            <a:r>
              <a:rPr lang="en-GB" altLang="ru-RU" dirty="0">
                <a:solidFill>
                  <a:srgbClr val="002060"/>
                </a:solidFill>
              </a:rPr>
              <a:t> </a:t>
            </a:r>
            <a:r>
              <a:rPr lang="en-GB" altLang="ru-RU" dirty="0" err="1">
                <a:solidFill>
                  <a:srgbClr val="002060"/>
                </a:solidFill>
              </a:rPr>
              <a:t>профсоюзам</a:t>
            </a:r>
            <a:r>
              <a:rPr lang="en-GB" altLang="ru-RU" dirty="0">
                <a:solidFill>
                  <a:srgbClr val="002060"/>
                </a:solidFill>
              </a:rPr>
              <a:t> </a:t>
            </a:r>
            <a:r>
              <a:rPr lang="en-GB" altLang="ru-RU" dirty="0" err="1">
                <a:solidFill>
                  <a:srgbClr val="002060"/>
                </a:solidFill>
              </a:rPr>
              <a:t>функций</a:t>
            </a:r>
            <a:r>
              <a:rPr lang="en-GB" altLang="ru-RU" dirty="0">
                <a:solidFill>
                  <a:srgbClr val="002060"/>
                </a:solidFill>
              </a:rPr>
              <a:t> </a:t>
            </a:r>
            <a:r>
              <a:rPr lang="ru-RU" altLang="ru-RU" dirty="0">
                <a:solidFill>
                  <a:srgbClr val="002060"/>
                </a:solidFill>
              </a:rPr>
              <a:t>по организации </a:t>
            </a:r>
            <a:r>
              <a:rPr lang="en-GB" altLang="ru-RU" dirty="0" err="1">
                <a:solidFill>
                  <a:srgbClr val="002060"/>
                </a:solidFill>
              </a:rPr>
              <a:t>социального</a:t>
            </a:r>
            <a:r>
              <a:rPr lang="en-GB" altLang="ru-RU" dirty="0">
                <a:solidFill>
                  <a:srgbClr val="002060"/>
                </a:solidFill>
              </a:rPr>
              <a:t> </a:t>
            </a:r>
            <a:r>
              <a:rPr lang="en-GB" altLang="ru-RU" dirty="0" err="1">
                <a:solidFill>
                  <a:srgbClr val="002060"/>
                </a:solidFill>
              </a:rPr>
              <a:t>страхования</a:t>
            </a:r>
            <a:r>
              <a:rPr lang="ru-RU" altLang="ru-RU" dirty="0">
                <a:solidFill>
                  <a:srgbClr val="002060"/>
                </a:solidFill>
              </a:rPr>
              <a:t> (1933 год), планированию и нормированию труда, контролю за исполнением трудового законодательства, охране труда.</a:t>
            </a:r>
            <a:endParaRPr lang="ru-RU" altLang="ru-RU" b="1" i="1" u="sng" dirty="0">
              <a:solidFill>
                <a:srgbClr val="002060"/>
              </a:solidFill>
            </a:endParaRPr>
          </a:p>
        </p:txBody>
      </p:sp>
      <p:pic>
        <p:nvPicPr>
          <p:cNvPr id="5" name="Picture 5" descr="Е.В.Виноградова - знатная текстильщица, инициатор стахановского движения">
            <a:extLst>
              <a:ext uri="{FF2B5EF4-FFF2-40B4-BE49-F238E27FC236}">
                <a16:creationId xmlns:a16="http://schemas.microsoft.com/office/drawing/2014/main" xmlns="" id="{27DF658D-3277-4600-A5D4-32B3E7FC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75" y="2975000"/>
            <a:ext cx="2177277" cy="307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27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28140B94-B226-42FD-9A55-3CB66CB67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36" y="391571"/>
            <a:ext cx="55642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b="1" u="sng" dirty="0" err="1">
                <a:solidFill>
                  <a:schemeClr val="accent2"/>
                </a:solidFill>
              </a:rPr>
              <a:t>Шестой</a:t>
            </a:r>
            <a:r>
              <a:rPr lang="en-GB" altLang="ru-RU" b="1" u="sng" dirty="0">
                <a:solidFill>
                  <a:schemeClr val="accent2"/>
                </a:solidFill>
              </a:rPr>
              <a:t> </a:t>
            </a:r>
            <a:r>
              <a:rPr lang="en-GB" altLang="ru-RU" b="1" u="sng" dirty="0" err="1">
                <a:solidFill>
                  <a:schemeClr val="accent2"/>
                </a:solidFill>
              </a:rPr>
              <a:t>этап</a:t>
            </a:r>
            <a:r>
              <a:rPr lang="en-GB" altLang="ru-RU" b="1" u="sng" dirty="0">
                <a:solidFill>
                  <a:schemeClr val="accent2"/>
                </a:solidFill>
              </a:rPr>
              <a:t> </a:t>
            </a:r>
            <a:r>
              <a:rPr lang="en-GB" altLang="ru-RU" b="1" u="sng" dirty="0">
                <a:solidFill>
                  <a:schemeClr val="accent2"/>
                </a:solidFill>
              </a:rPr>
              <a:t>– </a:t>
            </a:r>
            <a:r>
              <a:rPr lang="en-GB" altLang="ru-RU" b="1" u="sng" dirty="0">
                <a:solidFill>
                  <a:schemeClr val="accent2"/>
                </a:solidFill>
              </a:rPr>
              <a:t>1941-1945 </a:t>
            </a:r>
            <a:r>
              <a:rPr lang="en-GB" altLang="ru-RU" b="1" u="sng" dirty="0" err="1" smtClean="0">
                <a:solidFill>
                  <a:schemeClr val="accent2"/>
                </a:solidFill>
              </a:rPr>
              <a:t>годы</a:t>
            </a:r>
            <a:r>
              <a:rPr lang="ru-RU" altLang="ru-RU" b="1" u="sng" dirty="0" smtClean="0">
                <a:solidFill>
                  <a:schemeClr val="accent2"/>
                </a:solidFill>
              </a:rPr>
              <a:t>.</a:t>
            </a:r>
            <a:r>
              <a:rPr lang="en-GB" altLang="ru-RU" b="1" u="sng" dirty="0">
                <a:solidFill>
                  <a:schemeClr val="accent2"/>
                </a:solidFill>
              </a:rPr>
              <a:t/>
            </a:r>
            <a:br>
              <a:rPr lang="en-GB" altLang="ru-RU" b="1" u="sng" dirty="0">
                <a:solidFill>
                  <a:schemeClr val="accent2"/>
                </a:solidFill>
              </a:rPr>
            </a:br>
            <a:r>
              <a:rPr lang="en-GB" altLang="ru-RU" b="1" u="sng" dirty="0" err="1">
                <a:solidFill>
                  <a:schemeClr val="accent2"/>
                </a:solidFill>
              </a:rPr>
              <a:t>Великая</a:t>
            </a:r>
            <a:r>
              <a:rPr lang="en-GB" altLang="ru-RU" b="1" u="sng" dirty="0">
                <a:solidFill>
                  <a:schemeClr val="accent2"/>
                </a:solidFill>
              </a:rPr>
              <a:t> </a:t>
            </a:r>
            <a:r>
              <a:rPr lang="en-GB" altLang="ru-RU" b="1" u="sng" dirty="0" err="1">
                <a:solidFill>
                  <a:schemeClr val="accent2"/>
                </a:solidFill>
              </a:rPr>
              <a:t>Отечественная</a:t>
            </a:r>
            <a:r>
              <a:rPr lang="en-GB" altLang="ru-RU" b="1" u="sng" dirty="0">
                <a:solidFill>
                  <a:schemeClr val="accent2"/>
                </a:solidFill>
              </a:rPr>
              <a:t> </a:t>
            </a:r>
            <a:r>
              <a:rPr lang="en-GB" altLang="ru-RU" b="1" u="sng" dirty="0" err="1" smtClean="0">
                <a:solidFill>
                  <a:schemeClr val="accent2"/>
                </a:solidFill>
              </a:rPr>
              <a:t>война</a:t>
            </a:r>
            <a:r>
              <a:rPr lang="en-GB" altLang="ru-RU" dirty="0" smtClean="0">
                <a:solidFill>
                  <a:schemeClr val="accent2"/>
                </a:solidFill>
              </a:rPr>
              <a:t> </a:t>
            </a:r>
            <a:r>
              <a:rPr lang="en-GB" altLang="ru-RU" dirty="0">
                <a:solidFill>
                  <a:schemeClr val="accent2"/>
                </a:solidFill>
              </a:rPr>
              <a:t/>
            </a:r>
            <a:br>
              <a:rPr lang="en-GB" altLang="ru-RU" dirty="0">
                <a:solidFill>
                  <a:schemeClr val="accent2"/>
                </a:solidFill>
              </a:rPr>
            </a:br>
            <a:r>
              <a:rPr lang="en-GB" altLang="ru-RU" dirty="0" err="1">
                <a:solidFill>
                  <a:srgbClr val="002060"/>
                </a:solidFill>
              </a:rPr>
              <a:t>Все</a:t>
            </a:r>
            <a:r>
              <a:rPr lang="en-GB" altLang="ru-RU" dirty="0">
                <a:solidFill>
                  <a:srgbClr val="002060"/>
                </a:solidFill>
              </a:rPr>
              <a:t> </a:t>
            </a:r>
            <a:r>
              <a:rPr lang="en-GB" altLang="ru-RU" dirty="0" err="1">
                <a:solidFill>
                  <a:srgbClr val="002060"/>
                </a:solidFill>
              </a:rPr>
              <a:t>для</a:t>
            </a:r>
            <a:r>
              <a:rPr lang="en-GB" altLang="ru-RU" dirty="0">
                <a:solidFill>
                  <a:srgbClr val="002060"/>
                </a:solidFill>
              </a:rPr>
              <a:t> </a:t>
            </a:r>
            <a:r>
              <a:rPr lang="en-GB" altLang="ru-RU" dirty="0" err="1">
                <a:solidFill>
                  <a:srgbClr val="002060"/>
                </a:solidFill>
              </a:rPr>
              <a:t>фронта</a:t>
            </a:r>
            <a:r>
              <a:rPr lang="en-GB" altLang="ru-RU" dirty="0">
                <a:solidFill>
                  <a:srgbClr val="002060"/>
                </a:solidFill>
              </a:rPr>
              <a:t>, </a:t>
            </a:r>
            <a:r>
              <a:rPr lang="en-GB" altLang="ru-RU" dirty="0" err="1">
                <a:solidFill>
                  <a:srgbClr val="002060"/>
                </a:solidFill>
              </a:rPr>
              <a:t>все</a:t>
            </a:r>
            <a:r>
              <a:rPr lang="en-GB" altLang="ru-RU" dirty="0">
                <a:solidFill>
                  <a:srgbClr val="002060"/>
                </a:solidFill>
              </a:rPr>
              <a:t> </a:t>
            </a:r>
            <a:r>
              <a:rPr lang="en-GB" altLang="ru-RU" dirty="0" err="1">
                <a:solidFill>
                  <a:srgbClr val="002060"/>
                </a:solidFill>
              </a:rPr>
              <a:t>для</a:t>
            </a:r>
            <a:r>
              <a:rPr lang="en-GB" altLang="ru-RU" dirty="0">
                <a:solidFill>
                  <a:srgbClr val="002060"/>
                </a:solidFill>
              </a:rPr>
              <a:t> </a:t>
            </a:r>
            <a:r>
              <a:rPr lang="en-GB" altLang="ru-RU" dirty="0" err="1">
                <a:solidFill>
                  <a:srgbClr val="002060"/>
                </a:solidFill>
              </a:rPr>
              <a:t>победы</a:t>
            </a:r>
            <a:r>
              <a:rPr lang="en-GB" altLang="ru-RU" dirty="0">
                <a:solidFill>
                  <a:srgbClr val="002060"/>
                </a:solidFill>
              </a:rPr>
              <a:t> – </a:t>
            </a:r>
            <a:r>
              <a:rPr lang="en-GB" altLang="ru-RU" dirty="0" err="1">
                <a:solidFill>
                  <a:srgbClr val="002060"/>
                </a:solidFill>
              </a:rPr>
              <a:t>главная</a:t>
            </a:r>
            <a:r>
              <a:rPr lang="en-GB" altLang="ru-RU" dirty="0">
                <a:solidFill>
                  <a:srgbClr val="002060"/>
                </a:solidFill>
              </a:rPr>
              <a:t> </a:t>
            </a:r>
            <a:r>
              <a:rPr lang="en-GB" altLang="ru-RU" dirty="0" err="1">
                <a:solidFill>
                  <a:srgbClr val="002060"/>
                </a:solidFill>
              </a:rPr>
              <a:t>задача</a:t>
            </a:r>
            <a:r>
              <a:rPr lang="en-GB" altLang="ru-RU" dirty="0">
                <a:solidFill>
                  <a:srgbClr val="002060"/>
                </a:solidFill>
              </a:rPr>
              <a:t> </a:t>
            </a:r>
            <a:r>
              <a:rPr lang="en-GB" altLang="ru-RU" dirty="0" err="1" smtClean="0">
                <a:solidFill>
                  <a:srgbClr val="002060"/>
                </a:solidFill>
              </a:rPr>
              <a:t>профсоюзов</a:t>
            </a:r>
            <a:r>
              <a:rPr lang="ru-RU" altLang="ru-RU" dirty="0" smtClean="0">
                <a:solidFill>
                  <a:srgbClr val="002060"/>
                </a:solidFill>
              </a:rPr>
              <a:t>.</a:t>
            </a:r>
            <a:r>
              <a:rPr lang="en-GB" altLang="ru-RU" dirty="0">
                <a:solidFill>
                  <a:srgbClr val="002060"/>
                </a:solidFill>
              </a:rPr>
              <a:t/>
            </a:r>
            <a:br>
              <a:rPr lang="en-GB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Профсоюзы вновь становятся мобилизационной организацией.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DB4B5EA-572C-4F7B-9F66-C7DF5B11F233}"/>
              </a:ext>
            </a:extLst>
          </p:cNvPr>
          <p:cNvSpPr/>
          <p:nvPr/>
        </p:nvSpPr>
        <p:spPr>
          <a:xfrm>
            <a:off x="6911213" y="391571"/>
            <a:ext cx="4737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GB" altLang="ru-RU" sz="1600" b="1" u="sng" dirty="0" err="1">
                <a:solidFill>
                  <a:schemeClr val="accent2"/>
                </a:solidFill>
              </a:rPr>
              <a:t>Седьмой</a:t>
            </a:r>
            <a:r>
              <a:rPr lang="en-GB" altLang="ru-RU" sz="1600" b="1" u="sng" dirty="0">
                <a:solidFill>
                  <a:schemeClr val="accent2"/>
                </a:solidFill>
              </a:rPr>
              <a:t> </a:t>
            </a:r>
            <a:r>
              <a:rPr lang="en-GB" altLang="ru-RU" sz="1600" b="1" u="sng" dirty="0" err="1">
                <a:solidFill>
                  <a:schemeClr val="accent2"/>
                </a:solidFill>
              </a:rPr>
              <a:t>этап</a:t>
            </a:r>
            <a:r>
              <a:rPr lang="en-GB" altLang="ru-RU" sz="1600" b="1" u="sng" dirty="0">
                <a:solidFill>
                  <a:schemeClr val="accent2"/>
                </a:solidFill>
              </a:rPr>
              <a:t> </a:t>
            </a:r>
            <a:r>
              <a:rPr lang="en-GB" altLang="ru-RU" sz="1600" b="1" u="sng" dirty="0">
                <a:solidFill>
                  <a:schemeClr val="accent2"/>
                </a:solidFill>
              </a:rPr>
              <a:t>– </a:t>
            </a:r>
            <a:r>
              <a:rPr lang="en-GB" altLang="ru-RU" sz="1600" b="1" u="sng" dirty="0">
                <a:solidFill>
                  <a:schemeClr val="accent2"/>
                </a:solidFill>
              </a:rPr>
              <a:t>1946-1956 </a:t>
            </a:r>
            <a:r>
              <a:rPr lang="ru-RU" altLang="ru-RU" sz="1600" b="1" u="sng" dirty="0" smtClean="0">
                <a:solidFill>
                  <a:schemeClr val="accent2"/>
                </a:solidFill>
                <a:latin typeface="Arial" panose="020B0604020202020204" pitchFamily="34" charset="0"/>
              </a:rPr>
              <a:t>годы.</a:t>
            </a:r>
            <a:r>
              <a:rPr lang="en-GB" altLang="ru-RU" sz="1600" b="1" u="sng" dirty="0" smtClean="0">
                <a:solidFill>
                  <a:schemeClr val="accent2"/>
                </a:solidFill>
              </a:rPr>
              <a:t> </a:t>
            </a:r>
            <a:endParaRPr lang="ru-RU" altLang="ru-RU" sz="1600" b="1" u="sng" dirty="0">
              <a:solidFill>
                <a:schemeClr val="accent2"/>
              </a:solidFill>
            </a:endParaRPr>
          </a:p>
          <a:p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</a:t>
            </a:r>
            <a:r>
              <a:rPr lang="en-GB" alt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осстановление</a:t>
            </a:r>
            <a:r>
              <a:rPr lang="en-GB" alt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народного</a:t>
            </a:r>
            <a:r>
              <a:rPr lang="en-GB" alt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хозяйства</a:t>
            </a:r>
            <a:r>
              <a:rPr lang="en-GB" alt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Первые послевоенные пятилетки. Освоение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целины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Советские солдаты высаживаются с танков в бой">
            <a:extLst>
              <a:ext uri="{FF2B5EF4-FFF2-40B4-BE49-F238E27FC236}">
                <a16:creationId xmlns:a16="http://schemas.microsoft.com/office/drawing/2014/main" xmlns="" id="{354AC5F0-3E33-4E76-B2AC-570AAA44D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920" y="2145897"/>
            <a:ext cx="4902741" cy="3677056"/>
          </a:xfrm>
          <a:prstGeom prst="rect">
            <a:avLst/>
          </a:prstGeom>
          <a:noFill/>
        </p:spPr>
      </p:pic>
      <p:pic>
        <p:nvPicPr>
          <p:cNvPr id="5" name="Picture 8" descr="sept07_4-1">
            <a:extLst>
              <a:ext uri="{FF2B5EF4-FFF2-40B4-BE49-F238E27FC236}">
                <a16:creationId xmlns:a16="http://schemas.microsoft.com/office/drawing/2014/main" xmlns="" id="{E4BB370D-E420-4985-8212-EB614D8D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98" y="1815746"/>
            <a:ext cx="41402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88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92AFAD-D435-4079-98C5-1170FF9A51F2}"/>
              </a:ext>
            </a:extLst>
          </p:cNvPr>
          <p:cNvSpPr txBox="1"/>
          <p:nvPr/>
        </p:nvSpPr>
        <p:spPr>
          <a:xfrm>
            <a:off x="1002001" y="4399296"/>
            <a:ext cx="109266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Nunito"/>
              </a:rPr>
              <a:t>В годы Великой Отечественной войны </a:t>
            </a:r>
            <a:r>
              <a:rPr lang="ru-RU" b="0" i="0">
                <a:solidFill>
                  <a:srgbClr val="212529"/>
                </a:solidFill>
                <a:effectLst/>
                <a:latin typeface="Nunito"/>
              </a:rPr>
              <a:t>отраслевой профсоюз </a:t>
            </a:r>
            <a:r>
              <a:rPr lang="ru-RU" b="0" i="0" dirty="0">
                <a:solidFill>
                  <a:srgbClr val="212529"/>
                </a:solidFill>
                <a:effectLst/>
                <a:latin typeface="Nunito"/>
              </a:rPr>
              <a:t>взял на себя огромную работу по перебазированию в восточные районы предприятий, эвакуацию и размещение там рабочих и служащих, помогал им в обустройстве на новых местах жительства.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12529"/>
                </a:solidFill>
                <a:effectLst/>
                <a:latin typeface="Nunito"/>
              </a:rPr>
              <a:t>После войны Союз включился в решение задач по восстановлению и дальнейшему развитию экономики, усилил работу по улучшению условий труда рабочих и служащих, охраны их здоровья.</a:t>
            </a:r>
            <a:endParaRPr lang="ru-RU" dirty="0"/>
          </a:p>
        </p:txBody>
      </p:sp>
      <p:pic>
        <p:nvPicPr>
          <p:cNvPr id="1026" name="Picture 2" descr="картинка">
            <a:extLst>
              <a:ext uri="{FF2B5EF4-FFF2-40B4-BE49-F238E27FC236}">
                <a16:creationId xmlns:a16="http://schemas.microsoft.com/office/drawing/2014/main" xmlns="" id="{679A1EDA-7CB7-4734-8EFA-7FEA0B0F4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63" y="981376"/>
            <a:ext cx="5445747" cy="30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0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BDC88B1F-0C04-4356-82F2-4230E7E09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18" y="151308"/>
            <a:ext cx="1005834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b="1" u="sng" dirty="0" err="1">
                <a:solidFill>
                  <a:schemeClr val="accent2"/>
                </a:solidFill>
              </a:rPr>
              <a:t>Восьмой</a:t>
            </a:r>
            <a:r>
              <a:rPr lang="en-GB" altLang="ru-RU" b="1" u="sng" dirty="0">
                <a:solidFill>
                  <a:schemeClr val="accent2"/>
                </a:solidFill>
              </a:rPr>
              <a:t> </a:t>
            </a:r>
            <a:r>
              <a:rPr lang="en-GB" altLang="ru-RU" b="1" u="sng" dirty="0" err="1">
                <a:solidFill>
                  <a:schemeClr val="accent2"/>
                </a:solidFill>
              </a:rPr>
              <a:t>этап</a:t>
            </a:r>
            <a:r>
              <a:rPr lang="en-GB" altLang="ru-RU" b="1" u="sng" dirty="0">
                <a:solidFill>
                  <a:schemeClr val="accent2"/>
                </a:solidFill>
              </a:rPr>
              <a:t> </a:t>
            </a:r>
            <a:r>
              <a:rPr lang="en-GB" altLang="ru-RU" b="1" u="sng" dirty="0">
                <a:solidFill>
                  <a:schemeClr val="accent2"/>
                </a:solidFill>
              </a:rPr>
              <a:t>– </a:t>
            </a:r>
            <a:r>
              <a:rPr lang="en-GB" altLang="ru-RU" b="1" u="sng" dirty="0">
                <a:solidFill>
                  <a:schemeClr val="accent2"/>
                </a:solidFill>
              </a:rPr>
              <a:t>1957-1990 </a:t>
            </a:r>
            <a:r>
              <a:rPr lang="en-GB" altLang="ru-RU" b="1" u="sng" dirty="0" err="1" smtClean="0">
                <a:solidFill>
                  <a:schemeClr val="accent2"/>
                </a:solidFill>
              </a:rPr>
              <a:t>годы</a:t>
            </a:r>
            <a:r>
              <a:rPr lang="ru-RU" altLang="ru-RU" b="1" u="sng" dirty="0" smtClean="0">
                <a:solidFill>
                  <a:schemeClr val="accent2"/>
                </a:solidFill>
              </a:rPr>
              <a:t>.</a:t>
            </a:r>
            <a:r>
              <a:rPr lang="en-GB" altLang="ru-RU" b="1" u="sng" dirty="0" smtClean="0">
                <a:solidFill>
                  <a:srgbClr val="002060"/>
                </a:solidFill>
              </a:rPr>
              <a:t> </a:t>
            </a:r>
            <a:endParaRPr lang="ru-RU" altLang="ru-RU" b="1" u="sng" dirty="0">
              <a:solidFill>
                <a:srgbClr val="002060"/>
              </a:solidFill>
            </a:endParaRPr>
          </a:p>
          <a:p>
            <a:pPr eaLnBrk="1" hangingPunct="1"/>
            <a:r>
              <a:rPr lang="en-GB" altLang="ru-RU" b="1" u="sng" dirty="0" err="1">
                <a:solidFill>
                  <a:srgbClr val="002060"/>
                </a:solidFill>
              </a:rPr>
              <a:t>Участие</a:t>
            </a:r>
            <a:r>
              <a:rPr lang="en-GB" altLang="ru-RU" b="1" u="sng" dirty="0">
                <a:solidFill>
                  <a:srgbClr val="002060"/>
                </a:solidFill>
              </a:rPr>
              <a:t> </a:t>
            </a:r>
            <a:r>
              <a:rPr lang="en-GB" altLang="ru-RU" b="1" u="sng" dirty="0" err="1">
                <a:solidFill>
                  <a:srgbClr val="002060"/>
                </a:solidFill>
              </a:rPr>
              <a:t>профсоюзов</a:t>
            </a:r>
            <a:r>
              <a:rPr lang="en-GB" altLang="ru-RU" b="1" u="sng" dirty="0">
                <a:solidFill>
                  <a:srgbClr val="002060"/>
                </a:solidFill>
              </a:rPr>
              <a:t> в </a:t>
            </a:r>
            <a:r>
              <a:rPr lang="en-GB" altLang="ru-RU" b="1" u="sng" dirty="0" err="1">
                <a:solidFill>
                  <a:srgbClr val="002060"/>
                </a:solidFill>
              </a:rPr>
              <a:t>выполнении</a:t>
            </a:r>
            <a:r>
              <a:rPr lang="en-GB" altLang="ru-RU" b="1" u="sng" dirty="0">
                <a:solidFill>
                  <a:srgbClr val="002060"/>
                </a:solidFill>
              </a:rPr>
              <a:t> </a:t>
            </a:r>
            <a:r>
              <a:rPr lang="en-GB" altLang="ru-RU" b="1" u="sng" dirty="0" err="1" smtClean="0">
                <a:solidFill>
                  <a:srgbClr val="002060"/>
                </a:solidFill>
              </a:rPr>
              <a:t>народно</a:t>
            </a:r>
            <a:r>
              <a:rPr lang="ru-RU" altLang="ru-RU" b="1" u="sng" dirty="0" smtClean="0">
                <a:solidFill>
                  <a:srgbClr val="002060"/>
                </a:solidFill>
              </a:rPr>
              <a:t>-</a:t>
            </a:r>
            <a:r>
              <a:rPr lang="en-GB" altLang="ru-RU" b="1" u="sng" dirty="0" err="1" smtClean="0">
                <a:solidFill>
                  <a:srgbClr val="002060"/>
                </a:solidFill>
              </a:rPr>
              <a:t>хозяйственных</a:t>
            </a:r>
            <a:r>
              <a:rPr lang="en-GB" altLang="ru-RU" b="1" u="sng" dirty="0" smtClean="0">
                <a:solidFill>
                  <a:srgbClr val="002060"/>
                </a:solidFill>
              </a:rPr>
              <a:t> </a:t>
            </a:r>
            <a:r>
              <a:rPr lang="en-GB" altLang="ru-RU" b="1" u="sng" dirty="0" err="1" smtClean="0">
                <a:solidFill>
                  <a:srgbClr val="002060"/>
                </a:solidFill>
              </a:rPr>
              <a:t>планов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endParaRPr lang="ru-RU" altLang="ru-RU" b="1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02060"/>
                </a:solidFill>
              </a:rPr>
              <a:t>Развитие социалистического соревнования, повышение ответственности за выполнение народно-хозяйственных планов </a:t>
            </a:r>
          </a:p>
          <a:p>
            <a:pPr eaLnBrk="1" hangingPunct="1"/>
            <a:r>
              <a:rPr lang="ru-RU" altLang="ru-RU" dirty="0">
                <a:solidFill>
                  <a:srgbClr val="002060"/>
                </a:solidFill>
              </a:rPr>
              <a:t>     </a:t>
            </a:r>
            <a:endParaRPr lang="en-GB" altLang="ru-RU" dirty="0">
              <a:solidFill>
                <a:srgbClr val="002060"/>
              </a:solidFill>
            </a:endParaRPr>
          </a:p>
        </p:txBody>
      </p:sp>
      <p:pic>
        <p:nvPicPr>
          <p:cNvPr id="3" name="Picture 6" descr="праздничная демонстрация на площади Победы (колонна НПО «Исток») - Фрязино">
            <a:hlinkClick r:id="rId2"/>
            <a:extLst>
              <a:ext uri="{FF2B5EF4-FFF2-40B4-BE49-F238E27FC236}">
                <a16:creationId xmlns:a16="http://schemas.microsoft.com/office/drawing/2014/main" xmlns="" id="{D7BEE19F-98FD-4F22-AEE2-2314BF6F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69" y="1874783"/>
            <a:ext cx="5283462" cy="399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913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CC0AF4-D455-4B3A-AD2B-5B6AFA270311}"/>
              </a:ext>
            </a:extLst>
          </p:cNvPr>
          <p:cNvSpPr txBox="1"/>
          <p:nvPr/>
        </p:nvSpPr>
        <p:spPr>
          <a:xfrm>
            <a:off x="479507" y="143410"/>
            <a:ext cx="11638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24A92"/>
                </a:solidFill>
                <a:effectLst/>
                <a:latin typeface="Nunito"/>
              </a:rPr>
              <a:t>17 декабря 1990 года образован Российский профсоюз работников нефтяной, газовой отраслей промышленности и строительства. С этого времени начинается принципиально новый этап в жизни Профсоюза.</a:t>
            </a:r>
            <a:endParaRPr lang="ru-RU" dirty="0">
              <a:solidFill>
                <a:srgbClr val="324A9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25A9B6-7EA6-4B99-AF79-879425C6D3C6}"/>
              </a:ext>
            </a:extLst>
          </p:cNvPr>
          <p:cNvSpPr txBox="1"/>
          <p:nvPr/>
        </p:nvSpPr>
        <p:spPr>
          <a:xfrm>
            <a:off x="272081" y="3932034"/>
            <a:ext cx="120534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24A92"/>
                </a:solidFill>
                <a:effectLst/>
                <a:latin typeface="Nunito"/>
              </a:rPr>
              <a:t>Работая в принципиально иных политических, экономических и социальных условиях, </a:t>
            </a:r>
            <a:r>
              <a:rPr lang="ru-RU" b="0" i="0" dirty="0" err="1">
                <a:solidFill>
                  <a:srgbClr val="324A92"/>
                </a:solidFill>
                <a:effectLst/>
                <a:latin typeface="Nunito"/>
              </a:rPr>
              <a:t>Нефтегазстройпрофсоюз</a:t>
            </a:r>
            <a:r>
              <a:rPr lang="ru-RU" b="0" i="0" dirty="0">
                <a:solidFill>
                  <a:srgbClr val="324A92"/>
                </a:solidFill>
                <a:effectLst/>
                <a:latin typeface="Nunito"/>
              </a:rPr>
              <a:t> России смог найти свой путь развития, выстроить новые механизмы регулирования социально-трудовых отношений, перейти на новые форматы взаимодействия с работодателями, властью, общественными и научными организациями, международным сообществом.</a:t>
            </a:r>
            <a:r>
              <a:rPr lang="ru-RU" dirty="0">
                <a:solidFill>
                  <a:srgbClr val="324A92"/>
                </a:solidFill>
              </a:rPr>
              <a:t/>
            </a:r>
            <a:br>
              <a:rPr lang="ru-RU" dirty="0">
                <a:solidFill>
                  <a:srgbClr val="324A92"/>
                </a:solidFill>
              </a:rPr>
            </a:br>
            <a:r>
              <a:rPr lang="ru-RU" b="0" i="0" dirty="0">
                <a:solidFill>
                  <a:srgbClr val="324A92"/>
                </a:solidFill>
                <a:effectLst/>
                <a:latin typeface="Nunito"/>
              </a:rPr>
              <a:t>Профсоюз сохранил главный ориентир и важнейшую задачу, определенную еще 110 лет назад </a:t>
            </a:r>
            <a:r>
              <a:rPr lang="ru-RU" dirty="0">
                <a:solidFill>
                  <a:srgbClr val="324A92"/>
                </a:solidFill>
                <a:latin typeface="Nunito"/>
              </a:rPr>
              <a:t>– </a:t>
            </a:r>
            <a:r>
              <a:rPr lang="ru-RU" b="0" i="0" dirty="0">
                <a:solidFill>
                  <a:srgbClr val="324A92"/>
                </a:solidFill>
                <a:effectLst/>
                <a:latin typeface="Nunito"/>
              </a:rPr>
              <a:t>постоянную и эффективную защиту социально-экономических прав и трудовых интересов работников нефтегазового комплекса, членов Нефтегазстройпрофсоюза России.</a:t>
            </a:r>
            <a:endParaRPr lang="ru-RU" dirty="0">
              <a:solidFill>
                <a:srgbClr val="324A92"/>
              </a:solidFill>
            </a:endParaRPr>
          </a:p>
        </p:txBody>
      </p:sp>
      <p:pic>
        <p:nvPicPr>
          <p:cNvPr id="8" name="Рисунок 7" descr="Изображение выглядит как человек, внутренний, люди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D1E141B-FA66-4297-9255-A66207634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08" y="950033"/>
            <a:ext cx="4232564" cy="28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24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9112F3A-856B-41C7-84D1-573E251F2B42}"/>
              </a:ext>
            </a:extLst>
          </p:cNvPr>
          <p:cNvSpPr/>
          <p:nvPr/>
        </p:nvSpPr>
        <p:spPr>
          <a:xfrm>
            <a:off x="1700347" y="2637930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44688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Россия, 119119, г. Москва, Ленинский пр-т, 42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Тел.: +7 495 930-69-74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rogwu@rogwu.ru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www.rogwu.ru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>
            <a:extLst>
              <a:ext uri="{FF2B5EF4-FFF2-40B4-BE49-F238E27FC236}">
                <a16:creationId xmlns:a16="http://schemas.microsoft.com/office/drawing/2014/main" xmlns="" id="{26B83253-BEBD-4645-A42F-3BC6E189EC66}"/>
              </a:ext>
            </a:extLst>
          </p:cNvPr>
          <p:cNvSpPr txBox="1">
            <a:spLocks/>
          </p:cNvSpPr>
          <p:nvPr/>
        </p:nvSpPr>
        <p:spPr>
          <a:xfrm>
            <a:off x="0" y="70605"/>
            <a:ext cx="12192000" cy="523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Предпосылки возникновения</a:t>
            </a:r>
            <a:endParaRPr lang="ru-RU" sz="1600" dirty="0"/>
          </a:p>
        </p:txBody>
      </p:sp>
      <p:pic>
        <p:nvPicPr>
          <p:cNvPr id="4" name="Picture 6" descr="ÐÐ°ÑÑÐ¸Ð½ÐºÐ¸ Ð¿Ð¾ Ð·Ð°Ð¿ÑÐ¾ÑÑ ÑÐ°Ð±Ð¾ÑÐ½Ð¸ÐºÐ¸ Ð¸ÐºÐ¾Ð½ÐºÐ°">
            <a:extLst>
              <a:ext uri="{FF2B5EF4-FFF2-40B4-BE49-F238E27FC236}">
                <a16:creationId xmlns:a16="http://schemas.microsoft.com/office/drawing/2014/main" xmlns="" id="{E3180735-2D99-4247-B7D3-0A042161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2" y="1197372"/>
            <a:ext cx="3366556" cy="33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ÐÐ°ÑÑÐ¸Ð½ÐºÐ¸ Ð¿Ð¾ Ð·Ð°Ð¿ÑÐ¾ÑÑ Ð±Ð¸Ð·Ð½ÐµÑÐ¼ÐµÐ½ Ð¸ÐºÐ¾Ð½ÐºÐ°">
            <a:extLst>
              <a:ext uri="{FF2B5EF4-FFF2-40B4-BE49-F238E27FC236}">
                <a16:creationId xmlns:a16="http://schemas.microsoft.com/office/drawing/2014/main" xmlns="" id="{BC12657A-7B14-443A-B69F-8F929FE5A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05" y="1205836"/>
            <a:ext cx="3358092" cy="335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989F2E-4A77-4DCC-9870-46E83CA5F5D3}"/>
              </a:ext>
            </a:extLst>
          </p:cNvPr>
          <p:cNvSpPr/>
          <p:nvPr/>
        </p:nvSpPr>
        <p:spPr>
          <a:xfrm>
            <a:off x="1310794" y="4563928"/>
            <a:ext cx="4030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Times New Roman" panose="02020603050405020304" pitchFamily="18" charset="0"/>
              </a:rPr>
              <a:t>С</a:t>
            </a:r>
            <a:r>
              <a:rPr lang="en-GB" altLang="ru-RU" dirty="0" err="1">
                <a:latin typeface="Times New Roman" panose="02020603050405020304" pitchFamily="18" charset="0"/>
              </a:rPr>
              <a:t>обственник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средств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производства</a:t>
            </a:r>
            <a:r>
              <a:rPr lang="en-GB" altLang="ru-RU" dirty="0">
                <a:latin typeface="Times New Roman" panose="02020603050405020304" pitchFamily="18" charset="0"/>
              </a:rPr>
              <a:t>, 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en-GB" altLang="ru-RU" dirty="0" err="1">
                <a:latin typeface="Times New Roman" panose="02020603050405020304" pitchFamily="18" charset="0"/>
              </a:rPr>
              <a:t>управляет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процессом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производства</a:t>
            </a:r>
            <a:r>
              <a:rPr lang="en-GB" altLang="ru-RU" dirty="0">
                <a:latin typeface="Times New Roman" panose="02020603050405020304" pitchFamily="18" charset="0"/>
              </a:rPr>
              <a:t>, 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en-GB" altLang="ru-RU" dirty="0" err="1">
                <a:latin typeface="Times New Roman" panose="02020603050405020304" pitchFamily="18" charset="0"/>
              </a:rPr>
              <a:t>эксплуатирует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 smtClean="0">
                <a:latin typeface="Times New Roman" panose="02020603050405020304" pitchFamily="18" charset="0"/>
              </a:rPr>
              <a:t>на</a:t>
            </a:r>
            <a:r>
              <a:rPr lang="ru-RU" altLang="ru-RU" dirty="0" smtClean="0">
                <a:latin typeface="Times New Roman" panose="02020603050405020304" pitchFamily="18" charset="0"/>
              </a:rPr>
              <a:t>е</a:t>
            </a:r>
            <a:r>
              <a:rPr lang="en-GB" altLang="ru-RU" dirty="0" err="1" smtClean="0">
                <a:latin typeface="Times New Roman" panose="02020603050405020304" pitchFamily="18" charset="0"/>
              </a:rPr>
              <a:t>мный</a:t>
            </a:r>
            <a:r>
              <a:rPr lang="en-GB" altLang="ru-RU" dirty="0" smtClean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труд</a:t>
            </a:r>
            <a:r>
              <a:rPr lang="en-GB" altLang="ru-RU" dirty="0">
                <a:latin typeface="Times New Roman" panose="02020603050405020304" pitchFamily="18" charset="0"/>
              </a:rPr>
              <a:t>, </a:t>
            </a:r>
            <a:r>
              <a:rPr lang="en-GB" altLang="ru-RU" dirty="0" err="1">
                <a:latin typeface="Times New Roman" panose="02020603050405020304" pitchFamily="18" charset="0"/>
              </a:rPr>
              <a:t>присваивает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прибавочную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стоимость</a:t>
            </a:r>
            <a:r>
              <a:rPr lang="en-GB" altLang="ru-RU" dirty="0">
                <a:latin typeface="Times New Roman" panose="02020603050405020304" pitchFamily="18" charset="0"/>
              </a:rPr>
              <a:t>, </a:t>
            </a:r>
            <a:r>
              <a:rPr lang="en-GB" altLang="ru-RU" dirty="0" err="1">
                <a:latin typeface="Times New Roman" panose="02020603050405020304" pitchFamily="18" charset="0"/>
              </a:rPr>
              <a:t>имеет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политическую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власть</a:t>
            </a:r>
            <a:r>
              <a:rPr lang="ru-RU" altLang="ru-RU" dirty="0"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322403F-9846-4972-A50A-DACEF1A8ABA7}"/>
              </a:ext>
            </a:extLst>
          </p:cNvPr>
          <p:cNvSpPr/>
          <p:nvPr/>
        </p:nvSpPr>
        <p:spPr>
          <a:xfrm>
            <a:off x="7442202" y="4660708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err="1">
                <a:latin typeface="Times New Roman" panose="02020603050405020304" pitchFamily="18" charset="0"/>
              </a:rPr>
              <a:t>Н</a:t>
            </a:r>
            <a:r>
              <a:rPr lang="en-GB" altLang="ru-RU" dirty="0" err="1">
                <a:latin typeface="Times New Roman" panose="02020603050405020304" pitchFamily="18" charset="0"/>
              </a:rPr>
              <a:t>аемные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работники</a:t>
            </a:r>
            <a:r>
              <a:rPr lang="en-GB" altLang="ru-RU" dirty="0">
                <a:latin typeface="Times New Roman" panose="02020603050405020304" pitchFamily="18" charset="0"/>
              </a:rPr>
              <a:t>, </a:t>
            </a:r>
            <a:r>
              <a:rPr lang="en-GB" altLang="ru-RU" dirty="0" err="1">
                <a:latin typeface="Times New Roman" panose="02020603050405020304" pitchFamily="18" charset="0"/>
              </a:rPr>
              <a:t>лишенные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средств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производства</a:t>
            </a:r>
            <a:r>
              <a:rPr lang="ru-RU" altLang="ru-RU" dirty="0">
                <a:latin typeface="Times New Roman" panose="02020603050405020304" pitchFamily="18" charset="0"/>
              </a:rPr>
              <a:t>,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живущие</a:t>
            </a:r>
            <a:r>
              <a:rPr lang="en-GB" altLang="ru-RU" dirty="0">
                <a:latin typeface="Times New Roman" panose="02020603050405020304" pitchFamily="18" charset="0"/>
              </a:rPr>
              <a:t>   </a:t>
            </a:r>
            <a:r>
              <a:rPr lang="en-GB" altLang="ru-RU" dirty="0" err="1">
                <a:latin typeface="Times New Roman" panose="02020603050405020304" pitchFamily="18" charset="0"/>
              </a:rPr>
              <a:t>продажей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своей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рабочей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силы</a:t>
            </a:r>
            <a:r>
              <a:rPr lang="en-GB" altLang="ru-RU" dirty="0">
                <a:latin typeface="Times New Roman" panose="02020603050405020304" pitchFamily="18" charset="0"/>
              </a:rPr>
              <a:t>  и </a:t>
            </a:r>
            <a:r>
              <a:rPr lang="en-GB" altLang="ru-RU" dirty="0" err="1">
                <a:latin typeface="Times New Roman" panose="02020603050405020304" pitchFamily="18" charset="0"/>
              </a:rPr>
              <a:t>эксплуатируемые</a:t>
            </a:r>
            <a:r>
              <a:rPr lang="en-GB" altLang="ru-RU" dirty="0">
                <a:latin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</a:rPr>
              <a:t>капиталом</a:t>
            </a:r>
            <a:r>
              <a:rPr lang="en-GB" altLang="ru-RU" dirty="0"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21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>
            <a:extLst>
              <a:ext uri="{FF2B5EF4-FFF2-40B4-BE49-F238E27FC236}">
                <a16:creationId xmlns:a16="http://schemas.microsoft.com/office/drawing/2014/main" xmlns="" id="{C54BDC7E-E110-4355-A0A4-58E665A84D31}"/>
              </a:ext>
            </a:extLst>
          </p:cNvPr>
          <p:cNvSpPr txBox="1">
            <a:spLocks/>
          </p:cNvSpPr>
          <p:nvPr/>
        </p:nvSpPr>
        <p:spPr>
          <a:xfrm>
            <a:off x="0" y="70605"/>
            <a:ext cx="12192000" cy="523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Возникновение профсоюзов</a:t>
            </a:r>
          </a:p>
        </p:txBody>
      </p:sp>
      <p:pic>
        <p:nvPicPr>
          <p:cNvPr id="3" name="Picture 2" descr="ÐÐ°ÑÑÐ¸Ð½ÐºÐ¸ Ð¿Ð¾ Ð·Ð°Ð¿ÑÐ¾ÑÑ Ð°Ð½Ð³Ð»Ð¸Ñ Ð¸ÐºÐ¾Ð½ÐºÐ°">
            <a:extLst>
              <a:ext uri="{FF2B5EF4-FFF2-40B4-BE49-F238E27FC236}">
                <a16:creationId xmlns:a16="http://schemas.microsoft.com/office/drawing/2014/main" xmlns="" id="{DDC32BAC-A2F4-4BB7-BD19-A7B5BE541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85" y="1161011"/>
            <a:ext cx="1407267" cy="70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Ð°ÑÑÐ¸Ð½ÐºÐ¸ Ð¿Ð¾ Ð·Ð°Ð¿ÑÐ¾ÑÑ ÑÑÐ°Ð½ÑÐ¸Ñ Ð¸ÐºÐ¾Ð½ÐºÐ°">
            <a:extLst>
              <a:ext uri="{FF2B5EF4-FFF2-40B4-BE49-F238E27FC236}">
                <a16:creationId xmlns:a16="http://schemas.microsoft.com/office/drawing/2014/main" xmlns="" id="{90594BF7-2536-4B38-A099-091B37F37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06" y="2118447"/>
            <a:ext cx="1078623" cy="10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F0CDB63-6D65-4192-B19B-D9A553A61319}"/>
              </a:ext>
            </a:extLst>
          </p:cNvPr>
          <p:cNvSpPr/>
          <p:nvPr/>
        </p:nvSpPr>
        <p:spPr>
          <a:xfrm>
            <a:off x="5943970" y="2354171"/>
            <a:ext cx="2030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ru-RU" dirty="0">
                <a:solidFill>
                  <a:srgbClr val="000080"/>
                </a:solidFill>
              </a:rPr>
              <a:t>90-е </a:t>
            </a:r>
            <a:r>
              <a:rPr lang="en-GB" altLang="ru-RU" dirty="0" err="1">
                <a:solidFill>
                  <a:srgbClr val="000080"/>
                </a:solidFill>
              </a:rPr>
              <a:t>годы</a:t>
            </a:r>
            <a:r>
              <a:rPr lang="en-GB" altLang="ru-RU" dirty="0">
                <a:solidFill>
                  <a:srgbClr val="000080"/>
                </a:solidFill>
              </a:rPr>
              <a:t> XVIII в.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354EE8F-A9CB-49D0-BC78-A4C96D2ACEA9}"/>
              </a:ext>
            </a:extLst>
          </p:cNvPr>
          <p:cNvSpPr/>
          <p:nvPr/>
        </p:nvSpPr>
        <p:spPr>
          <a:xfrm>
            <a:off x="5933214" y="1341789"/>
            <a:ext cx="2159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ru-RU" dirty="0">
                <a:solidFill>
                  <a:srgbClr val="000080"/>
                </a:solidFill>
              </a:rPr>
              <a:t>70-80 </a:t>
            </a:r>
            <a:r>
              <a:rPr lang="en-GB" altLang="ru-RU" dirty="0" err="1">
                <a:solidFill>
                  <a:srgbClr val="000080"/>
                </a:solidFill>
              </a:rPr>
              <a:t>годы</a:t>
            </a:r>
            <a:r>
              <a:rPr lang="en-GB" altLang="ru-RU" dirty="0">
                <a:solidFill>
                  <a:srgbClr val="000080"/>
                </a:solidFill>
              </a:rPr>
              <a:t> XVIII в.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" name="Picture 6" descr="ÐÐ°ÑÑÐ¸Ð½ÐºÐ¸ Ð¿Ð¾ Ð·Ð°Ð¿ÑÐ¾ÑÑ Ð³ÐµÑÐ¼Ð°Ð½Ð¸Ñ Ð¸ÐºÐ¾Ð½ÐºÐ°">
            <a:extLst>
              <a:ext uri="{FF2B5EF4-FFF2-40B4-BE49-F238E27FC236}">
                <a16:creationId xmlns:a16="http://schemas.microsoft.com/office/drawing/2014/main" xmlns="" id="{8390F136-2DB5-40B8-94FF-CDCDC8ED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55" y="3480808"/>
            <a:ext cx="1569895" cy="9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F526127-51B7-47B0-83B4-3A3D43AFA149}"/>
              </a:ext>
            </a:extLst>
          </p:cNvPr>
          <p:cNvSpPr/>
          <p:nvPr/>
        </p:nvSpPr>
        <p:spPr>
          <a:xfrm>
            <a:off x="5943970" y="3689972"/>
            <a:ext cx="2300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ru-RU" dirty="0">
                <a:solidFill>
                  <a:srgbClr val="000080"/>
                </a:solidFill>
              </a:rPr>
              <a:t>30-40-е </a:t>
            </a:r>
            <a:r>
              <a:rPr lang="en-GB" altLang="ru-RU" dirty="0" err="1">
                <a:solidFill>
                  <a:srgbClr val="000080"/>
                </a:solidFill>
              </a:rPr>
              <a:t>годы</a:t>
            </a:r>
            <a:r>
              <a:rPr lang="en-GB" altLang="ru-RU" dirty="0">
                <a:solidFill>
                  <a:srgbClr val="000080"/>
                </a:solidFill>
              </a:rPr>
              <a:t>  XIX в.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" name="Picture 10" descr="ÐÐ°ÑÑÐ¸Ð½ÐºÐ¸ Ð¿Ð¾ Ð·Ð°Ð¿ÑÐ¾ÑÑ ÑÑÐ° Ð¸ÐºÐ¾Ð½ÐºÐ°">
            <a:extLst>
              <a:ext uri="{FF2B5EF4-FFF2-40B4-BE49-F238E27FC236}">
                <a16:creationId xmlns:a16="http://schemas.microsoft.com/office/drawing/2014/main" xmlns="" id="{CFECEDCC-8856-4B38-B785-D483C335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74" y="4871538"/>
            <a:ext cx="1537720" cy="80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F389758-8851-4FF7-8892-50A527A514A6}"/>
              </a:ext>
            </a:extLst>
          </p:cNvPr>
          <p:cNvSpPr/>
          <p:nvPr/>
        </p:nvSpPr>
        <p:spPr>
          <a:xfrm>
            <a:off x="5933214" y="5091517"/>
            <a:ext cx="2030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altLang="ru-RU" dirty="0">
                <a:solidFill>
                  <a:srgbClr val="000080"/>
                </a:solidFill>
              </a:rPr>
              <a:t>90-е </a:t>
            </a:r>
            <a:r>
              <a:rPr lang="en-GB" altLang="ru-RU" dirty="0" err="1">
                <a:solidFill>
                  <a:srgbClr val="000080"/>
                </a:solidFill>
              </a:rPr>
              <a:t>годы</a:t>
            </a:r>
            <a:r>
              <a:rPr lang="en-GB" altLang="ru-RU" dirty="0">
                <a:solidFill>
                  <a:srgbClr val="000080"/>
                </a:solidFill>
              </a:rPr>
              <a:t> XVIII в.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>
            <a:extLst>
              <a:ext uri="{FF2B5EF4-FFF2-40B4-BE49-F238E27FC236}">
                <a16:creationId xmlns:a16="http://schemas.microsoft.com/office/drawing/2014/main" xmlns="" id="{F2B7B647-FA9A-4844-B5A3-D1E5E0C1EF1F}"/>
              </a:ext>
            </a:extLst>
          </p:cNvPr>
          <p:cNvSpPr txBox="1">
            <a:spLocks/>
          </p:cNvSpPr>
          <p:nvPr/>
        </p:nvSpPr>
        <p:spPr>
          <a:xfrm>
            <a:off x="0" y="70605"/>
            <a:ext cx="12192000" cy="523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324A92"/>
                </a:solidFill>
              </a:rPr>
              <a:t>Черты первых профсоюзов</a:t>
            </a:r>
            <a:endParaRPr lang="ru-RU" sz="1600" b="1" dirty="0">
              <a:solidFill>
                <a:srgbClr val="324A9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250B9E7-9435-43BD-9452-0E337B308CF1}"/>
              </a:ext>
            </a:extLst>
          </p:cNvPr>
          <p:cNvSpPr txBox="1">
            <a:spLocks noChangeArrowheads="1"/>
          </p:cNvSpPr>
          <p:nvPr/>
        </p:nvSpPr>
        <p:spPr>
          <a:xfrm>
            <a:off x="100113" y="855798"/>
            <a:ext cx="12091887" cy="25442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en-GB" altLang="ru-RU" dirty="0" err="1">
                <a:solidFill>
                  <a:srgbClr val="000080"/>
                </a:solidFill>
              </a:rPr>
              <a:t>Возникновение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из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простейших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организационных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форм</a:t>
            </a:r>
            <a:endParaRPr lang="en-GB" altLang="ru-RU" dirty="0">
              <a:solidFill>
                <a:srgbClr val="000080"/>
              </a:solidFill>
            </a:endParaRPr>
          </a:p>
          <a:p>
            <a:pPr>
              <a:buFont typeface="Wingdings" panose="05000000000000000000" pitchFamily="2" charset="2"/>
              <a:buChar char="Ø"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en-GB" altLang="ru-RU" dirty="0" err="1">
                <a:solidFill>
                  <a:srgbClr val="000080"/>
                </a:solidFill>
              </a:rPr>
              <a:t>Объединение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рабочих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одной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профессии</a:t>
            </a:r>
            <a:endParaRPr lang="en-GB" altLang="ru-RU" dirty="0">
              <a:solidFill>
                <a:srgbClr val="000080"/>
              </a:solidFill>
            </a:endParaRPr>
          </a:p>
          <a:p>
            <a:pPr>
              <a:buFont typeface="Wingdings" panose="05000000000000000000" pitchFamily="2" charset="2"/>
              <a:buChar char="Ø"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en-GB" altLang="ru-RU" dirty="0" err="1">
                <a:solidFill>
                  <a:srgbClr val="000080"/>
                </a:solidFill>
              </a:rPr>
              <a:t>Объединение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наиболее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квалифицированных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рабочих</a:t>
            </a:r>
            <a:endParaRPr lang="en-GB" altLang="ru-RU" dirty="0">
              <a:solidFill>
                <a:srgbClr val="000080"/>
              </a:solidFill>
            </a:endParaRPr>
          </a:p>
          <a:p>
            <a:pPr>
              <a:buFont typeface="Wingdings" panose="05000000000000000000" pitchFamily="2" charset="2"/>
              <a:buChar char="Ø"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en-GB" altLang="ru-RU" dirty="0" err="1">
                <a:solidFill>
                  <a:srgbClr val="000080"/>
                </a:solidFill>
              </a:rPr>
              <a:t>Местный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характер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профсоюзов</a:t>
            </a:r>
            <a:endParaRPr lang="en-GB" altLang="ru-RU" dirty="0">
              <a:solidFill>
                <a:srgbClr val="000080"/>
              </a:solidFill>
            </a:endParaRPr>
          </a:p>
          <a:p>
            <a:pPr>
              <a:buFont typeface="Wingdings" panose="05000000000000000000" pitchFamily="2" charset="2"/>
              <a:buChar char="Ø"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en-GB" altLang="ru-RU" dirty="0" err="1">
                <a:solidFill>
                  <a:srgbClr val="000080"/>
                </a:solidFill>
              </a:rPr>
              <a:t>Создание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союзов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опережало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возникновение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политических</a:t>
            </a:r>
            <a:r>
              <a:rPr lang="en-GB" altLang="ru-RU" dirty="0">
                <a:solidFill>
                  <a:srgbClr val="000080"/>
                </a:solidFill>
              </a:rPr>
              <a:t> </a:t>
            </a:r>
            <a:r>
              <a:rPr lang="en-GB" altLang="ru-RU" dirty="0" err="1">
                <a:solidFill>
                  <a:srgbClr val="000080"/>
                </a:solidFill>
              </a:rPr>
              <a:t>партий</a:t>
            </a:r>
            <a:endParaRPr lang="en-GB" altLang="ru-RU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3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>
            <a:extLst>
              <a:ext uri="{FF2B5EF4-FFF2-40B4-BE49-F238E27FC236}">
                <a16:creationId xmlns:a16="http://schemas.microsoft.com/office/drawing/2014/main" xmlns="" id="{CCCDC981-520E-445F-BB6D-EAB14CB53BCD}"/>
              </a:ext>
            </a:extLst>
          </p:cNvPr>
          <p:cNvSpPr txBox="1">
            <a:spLocks/>
          </p:cNvSpPr>
          <p:nvPr/>
        </p:nvSpPr>
        <p:spPr>
          <a:xfrm>
            <a:off x="0" y="70605"/>
            <a:ext cx="12192000" cy="523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Государственное регулирование  профсоюзного движения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C41232E-C6B4-4065-97D1-1C97DDA91DF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352044"/>
            <a:ext cx="11736387" cy="334399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20688" algn="l"/>
                <a:tab pos="846138" algn="l"/>
                <a:tab pos="1270000" algn="l"/>
                <a:tab pos="1695450" algn="l"/>
                <a:tab pos="2120900" algn="l"/>
                <a:tab pos="2544763" algn="l"/>
                <a:tab pos="2970213" algn="l"/>
                <a:tab pos="3394075" algn="l"/>
                <a:tab pos="3819525" algn="l"/>
                <a:tab pos="4244975" algn="l"/>
                <a:tab pos="4668838" algn="l"/>
                <a:tab pos="5094288" algn="l"/>
                <a:tab pos="5518150" algn="l"/>
                <a:tab pos="5943600" algn="l"/>
                <a:tab pos="6369050" algn="l"/>
                <a:tab pos="6792913" algn="l"/>
                <a:tab pos="7218363" algn="l"/>
                <a:tab pos="7642225" algn="l"/>
                <a:tab pos="8067675" algn="l"/>
                <a:tab pos="8493125" algn="l"/>
              </a:tabLst>
            </a:pPr>
            <a:r>
              <a:rPr lang="en-GB" altLang="ru-RU" sz="2300" b="1" dirty="0" err="1" smtClean="0">
                <a:solidFill>
                  <a:srgbClr val="000080"/>
                </a:solidFill>
              </a:rPr>
              <a:t>Англия</a:t>
            </a:r>
            <a:r>
              <a:rPr lang="ru-RU" altLang="ru-RU" sz="2300" b="1" dirty="0" smtClean="0">
                <a:solidFill>
                  <a:srgbClr val="000080"/>
                </a:solidFill>
              </a:rPr>
              <a:t>.</a:t>
            </a:r>
            <a:r>
              <a:rPr lang="en-GB" altLang="ru-RU" sz="2300" dirty="0" smtClean="0"/>
              <a:t> </a:t>
            </a:r>
            <a:r>
              <a:rPr lang="en-GB" altLang="ru-RU" sz="2300" b="1" i="1" dirty="0"/>
              <a:t>1799 </a:t>
            </a:r>
            <a:r>
              <a:rPr lang="ru-RU" altLang="ru-RU" sz="2300" i="1" dirty="0"/>
              <a:t>и</a:t>
            </a:r>
            <a:r>
              <a:rPr lang="en-GB" altLang="ru-RU" sz="2300" b="1" i="1" dirty="0"/>
              <a:t> 1800</a:t>
            </a:r>
            <a:r>
              <a:rPr lang="en-GB" altLang="ru-RU" sz="2300" dirty="0"/>
              <a:t> </a:t>
            </a:r>
            <a:r>
              <a:rPr lang="en-GB" altLang="ru-RU" sz="2300" dirty="0" err="1" smtClean="0"/>
              <a:t>годы</a:t>
            </a:r>
            <a:r>
              <a:rPr lang="en-US" altLang="ru-RU" sz="2300" dirty="0"/>
              <a:t> –</a:t>
            </a:r>
            <a:r>
              <a:rPr lang="en-GB" altLang="ru-RU" sz="2300" dirty="0" smtClean="0"/>
              <a:t> </a:t>
            </a:r>
            <a:r>
              <a:rPr lang="en-GB" altLang="ru-RU" sz="2300" b="1" dirty="0"/>
              <a:t>«</a:t>
            </a:r>
            <a:r>
              <a:rPr lang="en-GB" altLang="ru-RU" sz="2300" b="1" dirty="0" err="1"/>
              <a:t>Закон</a:t>
            </a:r>
            <a:r>
              <a:rPr lang="en-GB" altLang="ru-RU" sz="2300" b="1" dirty="0"/>
              <a:t> о </a:t>
            </a:r>
            <a:r>
              <a:rPr lang="en-GB" altLang="ru-RU" sz="2300" b="1" dirty="0" err="1"/>
              <a:t>рабочих</a:t>
            </a:r>
            <a:r>
              <a:rPr lang="en-GB" altLang="ru-RU" sz="2300" b="1" dirty="0"/>
              <a:t> </a:t>
            </a:r>
            <a:r>
              <a:rPr lang="en-GB" altLang="ru-RU" sz="2300" b="1" dirty="0" err="1"/>
              <a:t>коалициях</a:t>
            </a:r>
            <a:r>
              <a:rPr lang="en-GB" altLang="ru-RU" sz="2300" b="1" dirty="0"/>
              <a:t>»</a:t>
            </a:r>
            <a:r>
              <a:rPr lang="en-GB" altLang="ru-RU" sz="2300" dirty="0"/>
              <a:t> (</a:t>
            </a:r>
            <a:r>
              <a:rPr lang="en-GB" altLang="ru-RU" sz="2300" dirty="0" err="1"/>
              <a:t>профсоюзы</a:t>
            </a:r>
            <a:r>
              <a:rPr lang="en-GB" altLang="ru-RU" sz="2300" dirty="0"/>
              <a:t> и </a:t>
            </a:r>
            <a:r>
              <a:rPr lang="en-GB" altLang="ru-RU" sz="2300" dirty="0" err="1"/>
              <a:t>стачки</a:t>
            </a:r>
            <a:r>
              <a:rPr lang="en-GB" altLang="ru-RU" sz="2300" dirty="0"/>
              <a:t> </a:t>
            </a:r>
            <a:r>
              <a:rPr lang="en-GB" altLang="ru-RU" sz="2300" dirty="0" err="1"/>
              <a:t>запрещены</a:t>
            </a:r>
            <a:r>
              <a:rPr lang="en-GB" altLang="ru-RU" sz="2300" dirty="0"/>
              <a:t>). </a:t>
            </a:r>
            <a:r>
              <a:rPr lang="en-GB" altLang="ru-RU" sz="2300" b="1" i="1" dirty="0"/>
              <a:t>1824 </a:t>
            </a:r>
            <a:r>
              <a:rPr lang="en-GB" altLang="ru-RU" sz="2300" b="1" i="1" dirty="0" err="1"/>
              <a:t>год</a:t>
            </a:r>
            <a:r>
              <a:rPr lang="en-GB" altLang="ru-RU" sz="2300" dirty="0"/>
              <a:t> </a:t>
            </a:r>
            <a:r>
              <a:rPr lang="ru-RU" altLang="ru-RU" sz="2300" dirty="0"/>
              <a:t>– </a:t>
            </a:r>
            <a:r>
              <a:rPr lang="en-GB" altLang="ru-RU" sz="2300" b="1" dirty="0" smtClean="0"/>
              <a:t>«</a:t>
            </a:r>
            <a:r>
              <a:rPr lang="en-GB" altLang="ru-RU" sz="2300" b="1" dirty="0" err="1"/>
              <a:t>Закон</a:t>
            </a:r>
            <a:r>
              <a:rPr lang="en-GB" altLang="ru-RU" sz="2300" b="1" dirty="0"/>
              <a:t> о </a:t>
            </a:r>
            <a:r>
              <a:rPr lang="en-GB" altLang="ru-RU" sz="2300" b="1" dirty="0" err="1"/>
              <a:t>профсоюзах</a:t>
            </a:r>
            <a:r>
              <a:rPr lang="en-GB" altLang="ru-RU" sz="2300" b="1" dirty="0"/>
              <a:t>»</a:t>
            </a:r>
            <a:r>
              <a:rPr lang="en-GB" altLang="ru-RU" sz="2300" dirty="0"/>
              <a:t> (</a:t>
            </a:r>
            <a:r>
              <a:rPr lang="en-GB" altLang="ru-RU" sz="2300" dirty="0" err="1"/>
              <a:t>профсоюзы</a:t>
            </a:r>
            <a:r>
              <a:rPr lang="en-GB" altLang="ru-RU" sz="2300" dirty="0"/>
              <a:t> </a:t>
            </a:r>
            <a:r>
              <a:rPr lang="en-GB" altLang="ru-RU" sz="2300" dirty="0" err="1"/>
              <a:t>под</a:t>
            </a:r>
            <a:r>
              <a:rPr lang="en-GB" altLang="ru-RU" sz="2300" dirty="0"/>
              <a:t> </a:t>
            </a:r>
            <a:r>
              <a:rPr lang="en-GB" altLang="ru-RU" sz="2300" dirty="0" err="1"/>
              <a:t>контроль</a:t>
            </a:r>
            <a:r>
              <a:rPr lang="en-GB" altLang="ru-RU" sz="2300" dirty="0"/>
              <a:t>).</a:t>
            </a:r>
          </a:p>
          <a:p>
            <a:pPr algn="just">
              <a:tabLst>
                <a:tab pos="420688" algn="l"/>
                <a:tab pos="846138" algn="l"/>
                <a:tab pos="1270000" algn="l"/>
                <a:tab pos="1695450" algn="l"/>
                <a:tab pos="2120900" algn="l"/>
                <a:tab pos="2544763" algn="l"/>
                <a:tab pos="2970213" algn="l"/>
                <a:tab pos="3394075" algn="l"/>
                <a:tab pos="3819525" algn="l"/>
                <a:tab pos="4244975" algn="l"/>
                <a:tab pos="4668838" algn="l"/>
                <a:tab pos="5094288" algn="l"/>
                <a:tab pos="5518150" algn="l"/>
                <a:tab pos="5943600" algn="l"/>
                <a:tab pos="6369050" algn="l"/>
                <a:tab pos="6792913" algn="l"/>
                <a:tab pos="7218363" algn="l"/>
                <a:tab pos="7642225" algn="l"/>
                <a:tab pos="8067675" algn="l"/>
                <a:tab pos="8493125" algn="l"/>
              </a:tabLst>
            </a:pPr>
            <a:r>
              <a:rPr lang="en-GB" altLang="ru-RU" sz="2300" b="1" dirty="0" err="1" smtClean="0">
                <a:solidFill>
                  <a:srgbClr val="000080"/>
                </a:solidFill>
              </a:rPr>
              <a:t>Франция</a:t>
            </a:r>
            <a:r>
              <a:rPr lang="ru-RU" altLang="ru-RU" sz="2300" b="1" dirty="0" smtClean="0">
                <a:solidFill>
                  <a:srgbClr val="000080"/>
                </a:solidFill>
              </a:rPr>
              <a:t>.</a:t>
            </a:r>
            <a:r>
              <a:rPr lang="en-GB" altLang="ru-RU" sz="2300" b="1" dirty="0" smtClean="0">
                <a:solidFill>
                  <a:srgbClr val="000080"/>
                </a:solidFill>
              </a:rPr>
              <a:t> </a:t>
            </a:r>
            <a:r>
              <a:rPr lang="en-GB" altLang="ru-RU" sz="2300" b="1" i="1" dirty="0" smtClean="0"/>
              <a:t>1791 </a:t>
            </a:r>
            <a:r>
              <a:rPr lang="en-GB" altLang="ru-RU" sz="2300" b="1" i="1" dirty="0" err="1" smtClean="0"/>
              <a:t>год</a:t>
            </a:r>
            <a:r>
              <a:rPr lang="en-US" altLang="ru-RU" sz="2300" b="1" i="1" dirty="0"/>
              <a:t> –</a:t>
            </a:r>
            <a:r>
              <a:rPr lang="en-GB" altLang="ru-RU" sz="2300" dirty="0" smtClean="0"/>
              <a:t> </a:t>
            </a:r>
            <a:r>
              <a:rPr lang="ru-RU" altLang="ru-RU" sz="2300" dirty="0" err="1"/>
              <a:t>а</a:t>
            </a:r>
            <a:r>
              <a:rPr lang="en-GB" altLang="ru-RU" sz="2300" dirty="0" err="1" smtClean="0"/>
              <a:t>нтирабочий</a:t>
            </a:r>
            <a:r>
              <a:rPr lang="en-GB" altLang="ru-RU" sz="2300" dirty="0" smtClean="0"/>
              <a:t> </a:t>
            </a:r>
            <a:r>
              <a:rPr lang="en-GB" altLang="ru-RU" sz="2300" b="1" dirty="0" err="1"/>
              <a:t>закон</a:t>
            </a:r>
            <a:r>
              <a:rPr lang="en-GB" altLang="ru-RU" sz="2300" b="1" dirty="0"/>
              <a:t> </a:t>
            </a:r>
            <a:r>
              <a:rPr lang="en-GB" altLang="ru-RU" sz="2300" b="1" dirty="0" err="1"/>
              <a:t>Ле</a:t>
            </a:r>
            <a:r>
              <a:rPr lang="en-GB" altLang="ru-RU" sz="2300" b="1" dirty="0"/>
              <a:t> </a:t>
            </a:r>
            <a:r>
              <a:rPr lang="en-GB" altLang="ru-RU" sz="2300" b="1" dirty="0" err="1"/>
              <a:t>Шепелье</a:t>
            </a:r>
            <a:r>
              <a:rPr lang="en-GB" altLang="ru-RU" sz="2300" b="1" dirty="0"/>
              <a:t> </a:t>
            </a:r>
            <a:r>
              <a:rPr lang="en-GB" altLang="ru-RU" sz="2300" dirty="0"/>
              <a:t>(</a:t>
            </a:r>
            <a:r>
              <a:rPr lang="en-GB" altLang="ru-RU" sz="2300" dirty="0" err="1"/>
              <a:t>запрет</a:t>
            </a:r>
            <a:r>
              <a:rPr lang="en-GB" altLang="ru-RU" sz="2300" dirty="0"/>
              <a:t> </a:t>
            </a:r>
            <a:r>
              <a:rPr lang="en-GB" altLang="ru-RU" sz="2300" dirty="0" err="1"/>
              <a:t>стачек</a:t>
            </a:r>
            <a:r>
              <a:rPr lang="en-GB" altLang="ru-RU" sz="2300" dirty="0"/>
              <a:t> и </a:t>
            </a:r>
            <a:r>
              <a:rPr lang="en-GB" altLang="ru-RU" sz="2300" dirty="0" err="1"/>
              <a:t>рабочих</a:t>
            </a:r>
            <a:r>
              <a:rPr lang="en-GB" altLang="ru-RU" sz="2300" dirty="0"/>
              <a:t> </a:t>
            </a:r>
            <a:r>
              <a:rPr lang="en-GB" altLang="ru-RU" sz="2300" dirty="0" err="1"/>
              <a:t>коалиций</a:t>
            </a:r>
            <a:r>
              <a:rPr lang="en-GB" altLang="ru-RU" sz="2300" dirty="0"/>
              <a:t>). </a:t>
            </a:r>
            <a:r>
              <a:rPr lang="en-GB" altLang="ru-RU" sz="2300" b="1" i="1" dirty="0"/>
              <a:t>1810</a:t>
            </a:r>
            <a:r>
              <a:rPr lang="en-GB" altLang="ru-RU" sz="2300" dirty="0"/>
              <a:t> </a:t>
            </a:r>
            <a:r>
              <a:rPr lang="en-GB" altLang="ru-RU" sz="2300" b="1" i="1" dirty="0" err="1"/>
              <a:t>год</a:t>
            </a:r>
            <a:r>
              <a:rPr lang="en-GB" altLang="ru-RU" sz="2300" dirty="0"/>
              <a:t> </a:t>
            </a:r>
            <a:r>
              <a:rPr lang="ru-RU" altLang="ru-RU" sz="2300" dirty="0"/>
              <a:t>– </a:t>
            </a:r>
            <a:r>
              <a:rPr lang="en-GB" altLang="ru-RU" sz="2300" b="1" dirty="0" err="1" smtClean="0"/>
              <a:t>Уголовный</a:t>
            </a:r>
            <a:r>
              <a:rPr lang="en-GB" altLang="ru-RU" sz="2300" b="1" dirty="0" smtClean="0"/>
              <a:t> </a:t>
            </a:r>
            <a:r>
              <a:rPr lang="en-GB" altLang="ru-RU" sz="2300" b="1" dirty="0" err="1"/>
              <a:t>кодекс</a:t>
            </a:r>
            <a:r>
              <a:rPr lang="en-GB" altLang="ru-RU" sz="2300" b="1" dirty="0"/>
              <a:t> </a:t>
            </a:r>
            <a:r>
              <a:rPr lang="en-GB" altLang="ru-RU" sz="2300" b="1" dirty="0" err="1"/>
              <a:t>Наполеона</a:t>
            </a:r>
            <a:r>
              <a:rPr lang="en-GB" altLang="ru-RU" sz="2300" b="1" dirty="0"/>
              <a:t> </a:t>
            </a:r>
            <a:r>
              <a:rPr lang="en-GB" altLang="ru-RU" sz="2300" dirty="0"/>
              <a:t>(</a:t>
            </a:r>
            <a:r>
              <a:rPr lang="en-GB" altLang="ru-RU" sz="2300" dirty="0" err="1"/>
              <a:t>судебное</a:t>
            </a:r>
            <a:r>
              <a:rPr lang="en-GB" altLang="ru-RU" sz="2300" dirty="0"/>
              <a:t> </a:t>
            </a:r>
            <a:r>
              <a:rPr lang="en-GB" altLang="ru-RU" sz="2300" dirty="0" err="1"/>
              <a:t>преследование</a:t>
            </a:r>
            <a:r>
              <a:rPr lang="en-GB" altLang="ru-RU" sz="2300" dirty="0"/>
              <a:t>, </a:t>
            </a:r>
            <a:r>
              <a:rPr lang="en-GB" altLang="ru-RU" sz="2300" dirty="0" err="1"/>
              <a:t>тюремное</a:t>
            </a:r>
            <a:r>
              <a:rPr lang="en-GB" altLang="ru-RU" sz="2300" dirty="0"/>
              <a:t> </a:t>
            </a:r>
            <a:r>
              <a:rPr lang="en-GB" altLang="ru-RU" sz="2300" dirty="0" err="1"/>
              <a:t>заключение</a:t>
            </a:r>
            <a:r>
              <a:rPr lang="en-GB" altLang="ru-RU" sz="2300" dirty="0"/>
              <a:t>).</a:t>
            </a:r>
          </a:p>
          <a:p>
            <a:pPr algn="just">
              <a:tabLst>
                <a:tab pos="420688" algn="l"/>
                <a:tab pos="846138" algn="l"/>
                <a:tab pos="1270000" algn="l"/>
                <a:tab pos="1695450" algn="l"/>
                <a:tab pos="2120900" algn="l"/>
                <a:tab pos="2544763" algn="l"/>
                <a:tab pos="2970213" algn="l"/>
                <a:tab pos="3394075" algn="l"/>
                <a:tab pos="3819525" algn="l"/>
                <a:tab pos="4244975" algn="l"/>
                <a:tab pos="4668838" algn="l"/>
                <a:tab pos="5094288" algn="l"/>
                <a:tab pos="5518150" algn="l"/>
                <a:tab pos="5943600" algn="l"/>
                <a:tab pos="6369050" algn="l"/>
                <a:tab pos="6792913" algn="l"/>
                <a:tab pos="7218363" algn="l"/>
                <a:tab pos="7642225" algn="l"/>
                <a:tab pos="8067675" algn="l"/>
                <a:tab pos="8493125" algn="l"/>
              </a:tabLst>
            </a:pPr>
            <a:r>
              <a:rPr lang="en-GB" altLang="ru-RU" sz="2300" b="1" dirty="0" err="1" smtClean="0">
                <a:solidFill>
                  <a:srgbClr val="000080"/>
                </a:solidFill>
              </a:rPr>
              <a:t>Германия</a:t>
            </a:r>
            <a:r>
              <a:rPr lang="ru-RU" altLang="ru-RU" sz="2300" b="1" dirty="0" smtClean="0">
                <a:solidFill>
                  <a:srgbClr val="000080"/>
                </a:solidFill>
              </a:rPr>
              <a:t>.</a:t>
            </a:r>
            <a:r>
              <a:rPr lang="en-GB" altLang="ru-RU" sz="2300" b="1" dirty="0" smtClean="0">
                <a:solidFill>
                  <a:srgbClr val="000080"/>
                </a:solidFill>
              </a:rPr>
              <a:t> </a:t>
            </a:r>
            <a:r>
              <a:rPr lang="ru-RU" altLang="ru-RU" sz="2300" i="1" dirty="0"/>
              <a:t>П</a:t>
            </a:r>
            <a:r>
              <a:rPr lang="en-GB" altLang="ru-RU" sz="2300" i="1" dirty="0" err="1" smtClean="0"/>
              <a:t>ервая</a:t>
            </a:r>
            <a:r>
              <a:rPr lang="en-GB" altLang="ru-RU" sz="2300" i="1" dirty="0" smtClean="0"/>
              <a:t> </a:t>
            </a:r>
            <a:r>
              <a:rPr lang="en-GB" altLang="ru-RU" sz="2300" i="1" dirty="0" err="1"/>
              <a:t>половина</a:t>
            </a:r>
            <a:r>
              <a:rPr lang="en-GB" altLang="ru-RU" sz="2300" i="1" dirty="0"/>
              <a:t> XIX </a:t>
            </a:r>
            <a:r>
              <a:rPr lang="en-GB" altLang="ru-RU" sz="2300" i="1" dirty="0" err="1" smtClean="0"/>
              <a:t>века</a:t>
            </a:r>
            <a:r>
              <a:rPr lang="ru-RU" altLang="ru-RU" sz="2300" i="1" dirty="0"/>
              <a:t> –</a:t>
            </a:r>
            <a:r>
              <a:rPr lang="en-GB" altLang="ru-RU" sz="2300" i="1" dirty="0" smtClean="0"/>
              <a:t> </a:t>
            </a:r>
            <a:r>
              <a:rPr lang="en-GB" altLang="ru-RU" sz="2300" dirty="0"/>
              <a:t>30 </a:t>
            </a:r>
            <a:r>
              <a:rPr lang="en-GB" altLang="ru-RU" sz="2300" dirty="0" err="1"/>
              <a:t>законов</a:t>
            </a:r>
            <a:r>
              <a:rPr lang="en-GB" altLang="ru-RU" sz="2300" dirty="0"/>
              <a:t> и </a:t>
            </a:r>
            <a:r>
              <a:rPr lang="en-GB" altLang="ru-RU" sz="2300" dirty="0" err="1"/>
              <a:t>распоряжений</a:t>
            </a:r>
            <a:r>
              <a:rPr lang="en-GB" altLang="ru-RU" sz="2300" dirty="0"/>
              <a:t> </a:t>
            </a:r>
            <a:r>
              <a:rPr lang="en-GB" altLang="ru-RU" sz="2300" dirty="0" err="1"/>
              <a:t>против</a:t>
            </a:r>
            <a:r>
              <a:rPr lang="en-GB" altLang="ru-RU" sz="2300" dirty="0"/>
              <a:t> </a:t>
            </a:r>
            <a:r>
              <a:rPr lang="en-GB" altLang="ru-RU" sz="2300" dirty="0" err="1"/>
              <a:t>рабочих</a:t>
            </a:r>
            <a:r>
              <a:rPr lang="en-GB" altLang="ru-RU" sz="2300" dirty="0"/>
              <a:t> </a:t>
            </a:r>
            <a:r>
              <a:rPr lang="en-GB" altLang="ru-RU" sz="2300" dirty="0" err="1"/>
              <a:t>организаций</a:t>
            </a:r>
            <a:r>
              <a:rPr lang="en-GB" altLang="ru-RU" sz="2300" dirty="0"/>
              <a:t>. </a:t>
            </a:r>
            <a:r>
              <a:rPr lang="en-GB" altLang="ru-RU" sz="2300" dirty="0" err="1"/>
              <a:t>Полицейский</a:t>
            </a:r>
            <a:r>
              <a:rPr lang="en-GB" altLang="ru-RU" sz="2300" dirty="0"/>
              <a:t> </a:t>
            </a:r>
            <a:r>
              <a:rPr lang="en-GB" altLang="ru-RU" sz="2300" dirty="0" err="1"/>
              <a:t>контроль</a:t>
            </a:r>
            <a:r>
              <a:rPr lang="en-GB" altLang="ru-RU" sz="2300" dirty="0"/>
              <a:t> </a:t>
            </a:r>
            <a:r>
              <a:rPr lang="en-GB" altLang="ru-RU" sz="2300" dirty="0" err="1"/>
              <a:t>за</a:t>
            </a:r>
            <a:r>
              <a:rPr lang="en-GB" altLang="ru-RU" sz="2300" dirty="0"/>
              <a:t> </a:t>
            </a:r>
            <a:r>
              <a:rPr lang="en-GB" altLang="ru-RU" sz="2300" dirty="0" err="1"/>
              <a:t>профсоюзами</a:t>
            </a:r>
            <a:r>
              <a:rPr lang="en-GB" altLang="ru-RU" sz="2300" dirty="0"/>
              <a:t>.</a:t>
            </a:r>
          </a:p>
          <a:p>
            <a:pPr>
              <a:tabLst>
                <a:tab pos="420688" algn="l"/>
                <a:tab pos="846138" algn="l"/>
                <a:tab pos="1270000" algn="l"/>
                <a:tab pos="1695450" algn="l"/>
                <a:tab pos="2120900" algn="l"/>
                <a:tab pos="2544763" algn="l"/>
                <a:tab pos="2970213" algn="l"/>
                <a:tab pos="3394075" algn="l"/>
                <a:tab pos="3819525" algn="l"/>
                <a:tab pos="4244975" algn="l"/>
                <a:tab pos="4668838" algn="l"/>
                <a:tab pos="5094288" algn="l"/>
                <a:tab pos="5518150" algn="l"/>
                <a:tab pos="5943600" algn="l"/>
                <a:tab pos="6369050" algn="l"/>
                <a:tab pos="6792913" algn="l"/>
                <a:tab pos="7218363" algn="l"/>
                <a:tab pos="7642225" algn="l"/>
                <a:tab pos="8067675" algn="l"/>
                <a:tab pos="8493125" algn="l"/>
              </a:tabLst>
            </a:pPr>
            <a:r>
              <a:rPr lang="en-GB" altLang="ru-RU" sz="2300" b="1" dirty="0" smtClean="0">
                <a:solidFill>
                  <a:srgbClr val="000080"/>
                </a:solidFill>
              </a:rPr>
              <a:t>США</a:t>
            </a:r>
            <a:r>
              <a:rPr lang="ru-RU" altLang="ru-RU" sz="2300" b="1" dirty="0" smtClean="0">
                <a:solidFill>
                  <a:srgbClr val="000080"/>
                </a:solidFill>
              </a:rPr>
              <a:t>.</a:t>
            </a:r>
            <a:r>
              <a:rPr lang="en-GB" altLang="ru-RU" sz="2300" b="1" dirty="0" smtClean="0"/>
              <a:t> </a:t>
            </a:r>
            <a:r>
              <a:rPr lang="en-GB" altLang="ru-RU" sz="2300" dirty="0"/>
              <a:t>С </a:t>
            </a:r>
            <a:r>
              <a:rPr lang="en-GB" altLang="ru-RU" sz="2300" dirty="0" err="1"/>
              <a:t>конца</a:t>
            </a:r>
            <a:r>
              <a:rPr lang="en-GB" altLang="ru-RU" sz="2300" dirty="0"/>
              <a:t> XVIII </a:t>
            </a:r>
            <a:r>
              <a:rPr lang="en-GB" altLang="ru-RU" sz="2300" dirty="0" err="1"/>
              <a:t>века</a:t>
            </a:r>
            <a:r>
              <a:rPr lang="en-GB" altLang="ru-RU" sz="2300" dirty="0"/>
              <a:t> </a:t>
            </a:r>
            <a:r>
              <a:rPr lang="ru-RU" altLang="ru-RU" sz="2300" dirty="0"/>
              <a:t>– </a:t>
            </a:r>
            <a:r>
              <a:rPr lang="en-GB" altLang="ru-RU" sz="2300" dirty="0" err="1" smtClean="0"/>
              <a:t>судебные</a:t>
            </a:r>
            <a:r>
              <a:rPr lang="en-GB" altLang="ru-RU" sz="2300" dirty="0" smtClean="0"/>
              <a:t> </a:t>
            </a:r>
            <a:r>
              <a:rPr lang="en-GB" altLang="ru-RU" sz="2300" dirty="0" err="1"/>
              <a:t>преследования</a:t>
            </a:r>
            <a:r>
              <a:rPr lang="en-GB" altLang="ru-RU" sz="2300" dirty="0"/>
              <a:t>, </a:t>
            </a:r>
            <a:r>
              <a:rPr lang="en-GB" altLang="ru-RU" sz="2300" dirty="0" err="1"/>
              <a:t>штрафы</a:t>
            </a:r>
            <a:r>
              <a:rPr lang="en-GB" altLang="ru-RU" sz="2300" dirty="0"/>
              <a:t>, </a:t>
            </a:r>
            <a:r>
              <a:rPr lang="en-GB" altLang="ru-RU" sz="2300" dirty="0" err="1"/>
              <a:t>силовое</a:t>
            </a:r>
            <a:r>
              <a:rPr lang="en-GB" altLang="ru-RU" sz="2300" dirty="0"/>
              <a:t> </a:t>
            </a:r>
            <a:r>
              <a:rPr lang="en-GB" altLang="ru-RU" sz="2300" dirty="0" err="1"/>
              <a:t>подавление</a:t>
            </a:r>
            <a:r>
              <a:rPr lang="en-GB" altLang="ru-RU" sz="2300" dirty="0"/>
              <a:t>, </a:t>
            </a:r>
            <a:r>
              <a:rPr lang="en-GB" altLang="ru-RU" sz="2300" dirty="0" err="1"/>
              <a:t>сговор</a:t>
            </a:r>
            <a:r>
              <a:rPr lang="en-GB" altLang="ru-RU" sz="2300" dirty="0"/>
              <a:t> </a:t>
            </a:r>
            <a:r>
              <a:rPr lang="en-GB" altLang="ru-RU" sz="2300" dirty="0" err="1"/>
              <a:t>работодателей</a:t>
            </a:r>
            <a:r>
              <a:rPr lang="en-GB" altLang="ru-RU" sz="2300" dirty="0"/>
              <a:t> </a:t>
            </a:r>
            <a:r>
              <a:rPr lang="en-GB" altLang="ru-RU" sz="2300" dirty="0" err="1"/>
              <a:t>против</a:t>
            </a:r>
            <a:r>
              <a:rPr lang="en-GB" altLang="ru-RU" sz="2300" dirty="0"/>
              <a:t> </a:t>
            </a:r>
            <a:r>
              <a:rPr lang="en-GB" altLang="ru-RU" sz="2300" dirty="0" err="1"/>
              <a:t>рабочих</a:t>
            </a:r>
            <a:r>
              <a:rPr lang="en-GB" altLang="ru-RU" sz="2300" dirty="0"/>
              <a:t> и </a:t>
            </a:r>
            <a:r>
              <a:rPr lang="en-GB" altLang="ru-RU" sz="2300" dirty="0" err="1"/>
              <a:t>их</a:t>
            </a:r>
            <a:r>
              <a:rPr lang="en-GB" altLang="ru-RU" sz="2300" dirty="0"/>
              <a:t> </a:t>
            </a:r>
            <a:r>
              <a:rPr lang="en-GB" altLang="ru-RU" sz="2300" dirty="0" err="1"/>
              <a:t>организаций</a:t>
            </a:r>
            <a:r>
              <a:rPr lang="en-GB" altLang="ru-RU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225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:a16="http://schemas.microsoft.com/office/drawing/2014/main" xmlns="" id="{82F653D2-062B-4D8B-BFC8-D93D2F6EF15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78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/>
              <a:t>Профсоюзы в России</a:t>
            </a:r>
            <a:r>
              <a:rPr lang="en-US" sz="3600" b="1" dirty="0"/>
              <a:t> </a:t>
            </a:r>
            <a:r>
              <a:rPr lang="ru-RU" sz="3600" b="1" dirty="0"/>
              <a:t>(Предпосылки)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0D64425F-008B-417C-9837-69C0B99CD6F7}"/>
              </a:ext>
            </a:extLst>
          </p:cNvPr>
          <p:cNvSpPr txBox="1">
            <a:spLocks/>
          </p:cNvSpPr>
          <p:nvPr/>
        </p:nvSpPr>
        <p:spPr>
          <a:xfrm>
            <a:off x="277091" y="773835"/>
            <a:ext cx="12192000" cy="31643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1861–1905  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бурное развитие капитализма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мных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рабочих, 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предприятий – Центр, Урал, Донбасс, Закавказье (Баку)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день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10–14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(16) часов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заработной платы и штрафы      (-15 -30% от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труда и  быта, травматизм и заболеваемость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гнет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DD8B2F62-2612-4BA6-9785-D621B83D5DBD}"/>
              </a:ext>
            </a:extLst>
          </p:cNvPr>
          <p:cNvSpPr txBox="1">
            <a:spLocks/>
          </p:cNvSpPr>
          <p:nvPr/>
        </p:nvSpPr>
        <p:spPr>
          <a:xfrm>
            <a:off x="471055" y="3653767"/>
            <a:ext cx="12192000" cy="30933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1905 – первая революция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03.01 – Стачка на Путиловском заводе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09.01 – «Кровавое воскресенье»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три месяца 1905 года бастовало 810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во всех крупных промышленных центрах. 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Застрельщики – металлисты. За ними текстильщики, печатники, булочники, конторщики и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бухгалтеры,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8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:a16="http://schemas.microsoft.com/office/drawing/2014/main" xmlns="" id="{4143B165-C219-4274-A96D-B093E6B7CF6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7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/>
              <a:t>Профсоюзы в России</a:t>
            </a:r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82C60FC-3E39-485C-95E9-34FB7852E62B}"/>
              </a:ext>
            </a:extLst>
          </p:cNvPr>
          <p:cNvSpPr txBox="1">
            <a:spLocks noChangeArrowheads="1"/>
          </p:cNvSpPr>
          <p:nvPr/>
        </p:nvSpPr>
        <p:spPr>
          <a:xfrm>
            <a:off x="-83128" y="2017230"/>
            <a:ext cx="12192000" cy="31465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20688" algn="l"/>
                <a:tab pos="846138" algn="l"/>
                <a:tab pos="1270000" algn="l"/>
                <a:tab pos="1695450" algn="l"/>
                <a:tab pos="2120900" algn="l"/>
                <a:tab pos="2544763" algn="l"/>
                <a:tab pos="2970213" algn="l"/>
                <a:tab pos="3394075" algn="l"/>
                <a:tab pos="3819525" algn="l"/>
                <a:tab pos="4244975" algn="l"/>
                <a:tab pos="4668838" algn="l"/>
                <a:tab pos="5094288" algn="l"/>
                <a:tab pos="5518150" algn="l"/>
                <a:tab pos="5943600" algn="l"/>
                <a:tab pos="6369050" algn="l"/>
                <a:tab pos="6792913" algn="l"/>
                <a:tab pos="7218363" algn="l"/>
                <a:tab pos="7642225" algn="l"/>
                <a:tab pos="8067675" algn="l"/>
                <a:tab pos="8493125" algn="l"/>
              </a:tabLst>
            </a:pPr>
            <a:r>
              <a:rPr lang="en-GB" altLang="ru-RU" sz="2600" b="1" i="1" dirty="0" err="1">
                <a:solidFill>
                  <a:srgbClr val="002060"/>
                </a:solidFill>
              </a:rPr>
              <a:t>Октябрь</a:t>
            </a:r>
            <a:r>
              <a:rPr lang="en-GB" altLang="ru-RU" sz="2600" b="1" i="1" dirty="0">
                <a:solidFill>
                  <a:srgbClr val="002060"/>
                </a:solidFill>
              </a:rPr>
              <a:t> 1905 </a:t>
            </a:r>
            <a:r>
              <a:rPr lang="en-GB" altLang="ru-RU" sz="2600" b="1" i="1" dirty="0" err="1">
                <a:solidFill>
                  <a:srgbClr val="002060"/>
                </a:solidFill>
              </a:rPr>
              <a:t>года</a:t>
            </a:r>
            <a:r>
              <a:rPr lang="en-GB" altLang="ru-RU" sz="2600" b="1" i="1" dirty="0">
                <a:solidFill>
                  <a:srgbClr val="002060"/>
                </a:solidFill>
              </a:rPr>
              <a:t> </a:t>
            </a:r>
            <a:r>
              <a:rPr lang="en-GB" altLang="ru-RU" sz="2600" b="1" i="1" dirty="0">
                <a:solidFill>
                  <a:srgbClr val="002060"/>
                </a:solidFill>
              </a:rPr>
              <a:t>– </a:t>
            </a:r>
            <a:r>
              <a:rPr lang="en-GB" altLang="ru-RU" sz="2600" b="1" i="1" dirty="0">
                <a:solidFill>
                  <a:srgbClr val="002060"/>
                </a:solidFill>
              </a:rPr>
              <a:t>I </a:t>
            </a:r>
            <a:r>
              <a:rPr lang="en-GB" altLang="ru-RU" sz="2600" b="1" i="1" dirty="0" err="1">
                <a:solidFill>
                  <a:srgbClr val="002060"/>
                </a:solidFill>
              </a:rPr>
              <a:t>Всероссийская</a:t>
            </a:r>
            <a:r>
              <a:rPr lang="en-GB" altLang="ru-RU" sz="2600" b="1" i="1" dirty="0">
                <a:solidFill>
                  <a:srgbClr val="002060"/>
                </a:solidFill>
              </a:rPr>
              <a:t> </a:t>
            </a:r>
            <a:r>
              <a:rPr lang="en-GB" altLang="ru-RU" sz="2600" b="1" i="1" dirty="0" err="1">
                <a:solidFill>
                  <a:srgbClr val="002060"/>
                </a:solidFill>
              </a:rPr>
              <a:t>конференция</a:t>
            </a:r>
            <a:r>
              <a:rPr lang="en-GB" altLang="ru-RU" sz="2600" b="1" i="1" dirty="0">
                <a:solidFill>
                  <a:srgbClr val="002060"/>
                </a:solidFill>
              </a:rPr>
              <a:t> </a:t>
            </a:r>
            <a:r>
              <a:rPr lang="en-GB" altLang="ru-RU" sz="2600" b="1" i="1" dirty="0" err="1">
                <a:solidFill>
                  <a:srgbClr val="002060"/>
                </a:solidFill>
              </a:rPr>
              <a:t>профсоюзов</a:t>
            </a:r>
            <a:r>
              <a:rPr lang="en-GB" altLang="ru-RU" sz="2600" b="1" i="1" dirty="0">
                <a:solidFill>
                  <a:srgbClr val="002060"/>
                </a:solidFill>
              </a:rPr>
              <a:t> в </a:t>
            </a:r>
            <a:r>
              <a:rPr lang="en-GB" altLang="ru-RU" sz="2600" b="1" i="1" dirty="0" err="1">
                <a:solidFill>
                  <a:srgbClr val="002060"/>
                </a:solidFill>
              </a:rPr>
              <a:t>Москве</a:t>
            </a:r>
            <a:r>
              <a:rPr lang="en-GB" altLang="ru-RU" sz="2600" b="1" i="1" dirty="0">
                <a:solidFill>
                  <a:srgbClr val="002060"/>
                </a:solidFill>
              </a:rPr>
              <a:t>.</a:t>
            </a:r>
            <a:r>
              <a:rPr lang="en-GB" altLang="ru-RU" dirty="0">
                <a:solidFill>
                  <a:srgbClr val="002060"/>
                </a:solidFill>
              </a:rPr>
              <a:t> </a:t>
            </a:r>
            <a:r>
              <a:rPr lang="ru-RU" altLang="ru-RU" sz="2400" dirty="0">
                <a:solidFill>
                  <a:srgbClr val="002060"/>
                </a:solidFill>
              </a:rPr>
              <a:t>В</a:t>
            </a:r>
            <a:r>
              <a:rPr lang="en-GB" altLang="ru-RU" sz="2400" dirty="0" err="1">
                <a:solidFill>
                  <a:srgbClr val="002060"/>
                </a:solidFill>
              </a:rPr>
              <a:t>озникновени</a:t>
            </a:r>
            <a:r>
              <a:rPr lang="ru-RU" altLang="ru-RU" sz="2400" dirty="0">
                <a:solidFill>
                  <a:srgbClr val="002060"/>
                </a:solidFill>
              </a:rPr>
              <a:t>е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организованного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профсоюзного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движения</a:t>
            </a:r>
            <a:r>
              <a:rPr lang="en-GB" altLang="ru-RU" sz="2400" dirty="0">
                <a:solidFill>
                  <a:srgbClr val="002060"/>
                </a:solidFill>
              </a:rPr>
              <a:t>.  </a:t>
            </a:r>
            <a:r>
              <a:rPr lang="en-GB" altLang="ru-RU" sz="2400" dirty="0" err="1">
                <a:solidFill>
                  <a:srgbClr val="002060"/>
                </a:solidFill>
              </a:rPr>
              <a:t>Переход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от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простейших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форм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объединения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рабочих</a:t>
            </a:r>
            <a:r>
              <a:rPr lang="en-GB" altLang="ru-RU" sz="2400" dirty="0">
                <a:solidFill>
                  <a:srgbClr val="002060"/>
                </a:solidFill>
              </a:rPr>
              <a:t> к </a:t>
            </a:r>
            <a:r>
              <a:rPr lang="en-GB" altLang="ru-RU" sz="2400" dirty="0" err="1">
                <a:solidFill>
                  <a:srgbClr val="002060"/>
                </a:solidFill>
              </a:rPr>
              <a:t>созданию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первых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профсоюзов</a:t>
            </a:r>
            <a:r>
              <a:rPr lang="en-GB" altLang="ru-RU" sz="2400" dirty="0">
                <a:solidFill>
                  <a:srgbClr val="002060"/>
                </a:solidFill>
              </a:rPr>
              <a:t> и </a:t>
            </a:r>
            <a:r>
              <a:rPr lang="en-GB" altLang="ru-RU" sz="2400" dirty="0" err="1">
                <a:solidFill>
                  <a:srgbClr val="002060"/>
                </a:solidFill>
              </a:rPr>
              <a:t>их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объединений</a:t>
            </a:r>
            <a:r>
              <a:rPr lang="en-GB" altLang="ru-RU" sz="2400" dirty="0">
                <a:solidFill>
                  <a:srgbClr val="002060"/>
                </a:solidFill>
              </a:rPr>
              <a:t>.</a:t>
            </a:r>
          </a:p>
          <a:p>
            <a:pPr>
              <a:tabLst>
                <a:tab pos="420688" algn="l"/>
                <a:tab pos="846138" algn="l"/>
                <a:tab pos="1270000" algn="l"/>
                <a:tab pos="1695450" algn="l"/>
                <a:tab pos="2120900" algn="l"/>
                <a:tab pos="2544763" algn="l"/>
                <a:tab pos="2970213" algn="l"/>
                <a:tab pos="3394075" algn="l"/>
                <a:tab pos="3819525" algn="l"/>
                <a:tab pos="4244975" algn="l"/>
                <a:tab pos="4668838" algn="l"/>
                <a:tab pos="5094288" algn="l"/>
                <a:tab pos="5518150" algn="l"/>
                <a:tab pos="5943600" algn="l"/>
                <a:tab pos="6369050" algn="l"/>
                <a:tab pos="6792913" algn="l"/>
                <a:tab pos="7218363" algn="l"/>
                <a:tab pos="7642225" algn="l"/>
                <a:tab pos="8067675" algn="l"/>
                <a:tab pos="8493125" algn="l"/>
              </a:tabLst>
            </a:pPr>
            <a:r>
              <a:rPr lang="en-GB" altLang="ru-RU" sz="2600" b="1" i="1" dirty="0">
                <a:solidFill>
                  <a:srgbClr val="002060"/>
                </a:solidFill>
              </a:rPr>
              <a:t> </a:t>
            </a:r>
            <a:r>
              <a:rPr lang="en-GB" altLang="ru-RU" sz="2600" b="1" i="1" dirty="0" err="1">
                <a:solidFill>
                  <a:srgbClr val="002060"/>
                </a:solidFill>
              </a:rPr>
              <a:t>Царский</a:t>
            </a:r>
            <a:r>
              <a:rPr lang="en-GB" altLang="ru-RU" sz="2600" b="1" i="1" dirty="0">
                <a:solidFill>
                  <a:srgbClr val="002060"/>
                </a:solidFill>
              </a:rPr>
              <a:t> </a:t>
            </a:r>
            <a:r>
              <a:rPr lang="ru-RU" altLang="ru-RU" sz="2600" b="1" i="1" dirty="0" err="1">
                <a:solidFill>
                  <a:srgbClr val="002060"/>
                </a:solidFill>
              </a:rPr>
              <a:t>м</a:t>
            </a:r>
            <a:r>
              <a:rPr lang="en-GB" altLang="ru-RU" sz="2600" b="1" i="1" dirty="0" err="1" smtClean="0">
                <a:solidFill>
                  <a:srgbClr val="002060"/>
                </a:solidFill>
              </a:rPr>
              <a:t>анифест</a:t>
            </a:r>
            <a:r>
              <a:rPr lang="en-GB" altLang="ru-RU" sz="2600" b="1" i="1" dirty="0" smtClean="0">
                <a:solidFill>
                  <a:srgbClr val="002060"/>
                </a:solidFill>
              </a:rPr>
              <a:t> </a:t>
            </a:r>
            <a:r>
              <a:rPr lang="en-GB" altLang="ru-RU" sz="2600" b="1" i="1" dirty="0" err="1">
                <a:solidFill>
                  <a:srgbClr val="002060"/>
                </a:solidFill>
              </a:rPr>
              <a:t>от</a:t>
            </a:r>
            <a:r>
              <a:rPr lang="en-GB" altLang="ru-RU" sz="2600" b="1" i="1" dirty="0">
                <a:solidFill>
                  <a:srgbClr val="002060"/>
                </a:solidFill>
              </a:rPr>
              <a:t> 17 </a:t>
            </a:r>
            <a:r>
              <a:rPr lang="en-GB" altLang="ru-RU" sz="2600" b="1" i="1" dirty="0" err="1">
                <a:solidFill>
                  <a:srgbClr val="002060"/>
                </a:solidFill>
              </a:rPr>
              <a:t>октября</a:t>
            </a:r>
            <a:r>
              <a:rPr lang="en-GB" altLang="ru-RU" sz="2600" b="1" i="1" dirty="0">
                <a:solidFill>
                  <a:srgbClr val="002060"/>
                </a:solidFill>
              </a:rPr>
              <a:t> 1905 </a:t>
            </a:r>
            <a:r>
              <a:rPr lang="en-GB" altLang="ru-RU" sz="2600" b="1" i="1" dirty="0" err="1">
                <a:solidFill>
                  <a:srgbClr val="002060"/>
                </a:solidFill>
              </a:rPr>
              <a:t>года</a:t>
            </a:r>
            <a:r>
              <a:rPr lang="en-GB" altLang="ru-RU" sz="2600" b="1" i="1" dirty="0">
                <a:solidFill>
                  <a:srgbClr val="002060"/>
                </a:solidFill>
              </a:rPr>
              <a:t> </a:t>
            </a:r>
            <a:r>
              <a:rPr lang="en-GB" altLang="ru-RU" sz="2400" dirty="0">
                <a:solidFill>
                  <a:srgbClr val="002060"/>
                </a:solidFill>
              </a:rPr>
              <a:t>«</a:t>
            </a:r>
            <a:r>
              <a:rPr lang="en-GB" altLang="ru-RU" sz="2400" dirty="0" err="1">
                <a:solidFill>
                  <a:srgbClr val="002060"/>
                </a:solidFill>
              </a:rPr>
              <a:t>Об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усовершенствовании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государственного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порядка</a:t>
            </a:r>
            <a:r>
              <a:rPr lang="en-GB" altLang="ru-RU" sz="2400" dirty="0">
                <a:solidFill>
                  <a:srgbClr val="002060"/>
                </a:solidFill>
              </a:rPr>
              <a:t>».</a:t>
            </a:r>
          </a:p>
          <a:p>
            <a:pPr>
              <a:tabLst>
                <a:tab pos="420688" algn="l"/>
                <a:tab pos="846138" algn="l"/>
                <a:tab pos="1270000" algn="l"/>
                <a:tab pos="1695450" algn="l"/>
                <a:tab pos="2120900" algn="l"/>
                <a:tab pos="2544763" algn="l"/>
                <a:tab pos="2970213" algn="l"/>
                <a:tab pos="3394075" algn="l"/>
                <a:tab pos="3819525" algn="l"/>
                <a:tab pos="4244975" algn="l"/>
                <a:tab pos="4668838" algn="l"/>
                <a:tab pos="5094288" algn="l"/>
                <a:tab pos="5518150" algn="l"/>
                <a:tab pos="5943600" algn="l"/>
                <a:tab pos="6369050" algn="l"/>
                <a:tab pos="6792913" algn="l"/>
                <a:tab pos="7218363" algn="l"/>
                <a:tab pos="7642225" algn="l"/>
                <a:tab pos="8067675" algn="l"/>
                <a:tab pos="8493125" algn="l"/>
              </a:tabLst>
            </a:pPr>
            <a:r>
              <a:rPr lang="en-GB" altLang="ru-RU" sz="2600" b="1" i="1" dirty="0" err="1">
                <a:solidFill>
                  <a:srgbClr val="002060"/>
                </a:solidFill>
              </a:rPr>
              <a:t>Март</a:t>
            </a:r>
            <a:r>
              <a:rPr lang="en-GB" altLang="ru-RU" sz="2600" b="1" i="1" dirty="0">
                <a:solidFill>
                  <a:srgbClr val="002060"/>
                </a:solidFill>
              </a:rPr>
              <a:t> 1906 </a:t>
            </a:r>
            <a:r>
              <a:rPr lang="en-GB" altLang="ru-RU" sz="2600" b="1" i="1" dirty="0" err="1">
                <a:solidFill>
                  <a:srgbClr val="002060"/>
                </a:solidFill>
              </a:rPr>
              <a:t>года</a:t>
            </a:r>
            <a:r>
              <a:rPr lang="en-GB" altLang="ru-RU" sz="2600" b="1" i="1" dirty="0">
                <a:solidFill>
                  <a:srgbClr val="002060"/>
                </a:solidFill>
              </a:rPr>
              <a:t> </a:t>
            </a:r>
            <a:r>
              <a:rPr lang="en-GB" altLang="ru-RU" dirty="0">
                <a:solidFill>
                  <a:srgbClr val="002060"/>
                </a:solidFill>
              </a:rPr>
              <a:t>– </a:t>
            </a:r>
            <a:r>
              <a:rPr lang="en-GB" altLang="ru-RU" sz="2500" dirty="0" err="1">
                <a:solidFill>
                  <a:srgbClr val="002060"/>
                </a:solidFill>
              </a:rPr>
              <a:t>Временные</a:t>
            </a:r>
            <a:r>
              <a:rPr lang="en-GB" altLang="ru-RU" sz="2500" dirty="0">
                <a:solidFill>
                  <a:srgbClr val="002060"/>
                </a:solidFill>
              </a:rPr>
              <a:t> </a:t>
            </a:r>
            <a:r>
              <a:rPr lang="en-GB" altLang="ru-RU" sz="2500" dirty="0" err="1">
                <a:solidFill>
                  <a:srgbClr val="002060"/>
                </a:solidFill>
              </a:rPr>
              <a:t>правила</a:t>
            </a:r>
            <a:r>
              <a:rPr lang="en-GB" altLang="ru-RU" sz="2500" dirty="0">
                <a:solidFill>
                  <a:srgbClr val="002060"/>
                </a:solidFill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«О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профессиональных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обществах</a:t>
            </a:r>
            <a:r>
              <a:rPr lang="en-GB" altLang="ru-RU" sz="2400" dirty="0">
                <a:solidFill>
                  <a:srgbClr val="002060"/>
                </a:solidFill>
              </a:rPr>
              <a:t>, </a:t>
            </a:r>
            <a:r>
              <a:rPr lang="en-GB" altLang="ru-RU" sz="2400" dirty="0" err="1">
                <a:solidFill>
                  <a:srgbClr val="002060"/>
                </a:solidFill>
              </a:rPr>
              <a:t>учреждаемых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для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лиц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торговых</a:t>
            </a:r>
            <a:r>
              <a:rPr lang="en-GB" altLang="ru-RU" sz="2400" dirty="0">
                <a:solidFill>
                  <a:srgbClr val="002060"/>
                </a:solidFill>
              </a:rPr>
              <a:t> и </a:t>
            </a:r>
            <a:r>
              <a:rPr lang="en-GB" altLang="ru-RU" sz="2400" dirty="0" err="1">
                <a:solidFill>
                  <a:srgbClr val="002060"/>
                </a:solidFill>
              </a:rPr>
              <a:t>промышленных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предприятий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или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для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владельцев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этих</a:t>
            </a:r>
            <a:r>
              <a:rPr lang="en-GB" altLang="ru-RU" sz="2400" dirty="0">
                <a:solidFill>
                  <a:srgbClr val="002060"/>
                </a:solidFill>
              </a:rPr>
              <a:t> </a:t>
            </a:r>
            <a:r>
              <a:rPr lang="en-GB" altLang="ru-RU" sz="2400" dirty="0" err="1">
                <a:solidFill>
                  <a:srgbClr val="002060"/>
                </a:solidFill>
              </a:rPr>
              <a:t>предприятий</a:t>
            </a:r>
            <a:r>
              <a:rPr lang="en-GB" altLang="ru-RU" sz="2400" dirty="0">
                <a:solidFill>
                  <a:srgbClr val="002060"/>
                </a:solidFill>
              </a:rPr>
              <a:t>».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37D14C8E-1F7D-4B1C-BEA2-EDE9B121309E}"/>
              </a:ext>
            </a:extLst>
          </p:cNvPr>
          <p:cNvSpPr txBox="1">
            <a:spLocks noChangeArrowheads="1"/>
          </p:cNvSpPr>
          <p:nvPr/>
        </p:nvSpPr>
        <p:spPr>
          <a:xfrm>
            <a:off x="-221673" y="815589"/>
            <a:ext cx="11766550" cy="8679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6400" indent="-304800">
              <a:spcAft>
                <a:spcPts val="1350"/>
              </a:spcAft>
              <a:tabLst>
                <a:tab pos="420688" algn="l"/>
                <a:tab pos="846138" algn="l"/>
                <a:tab pos="1270000" algn="l"/>
                <a:tab pos="1695450" algn="l"/>
                <a:tab pos="2120900" algn="l"/>
                <a:tab pos="2544763" algn="l"/>
                <a:tab pos="2970213" algn="l"/>
                <a:tab pos="3394075" algn="l"/>
                <a:tab pos="3819525" algn="l"/>
                <a:tab pos="4244975" algn="l"/>
                <a:tab pos="4668838" algn="l"/>
                <a:tab pos="5094288" algn="l"/>
                <a:tab pos="5518150" algn="l"/>
                <a:tab pos="5943600" algn="l"/>
                <a:tab pos="6369050" algn="l"/>
                <a:tab pos="6792913" algn="l"/>
                <a:tab pos="7218363" algn="l"/>
                <a:tab pos="7642225" algn="l"/>
                <a:tab pos="8067675" algn="l"/>
                <a:tab pos="8493125" algn="l"/>
              </a:tabLst>
            </a:pPr>
            <a:r>
              <a:rPr lang="ru-RU" altLang="ru-RU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  </a:t>
            </a:r>
            <a:r>
              <a:rPr lang="en-GB" altLang="ru-RU" sz="2800" b="1" u="sng" dirty="0" err="1">
                <a:solidFill>
                  <a:schemeClr val="accent2"/>
                </a:solidFill>
              </a:rPr>
              <a:t>Первый</a:t>
            </a:r>
            <a:r>
              <a:rPr lang="en-GB" altLang="ru-RU" sz="2800" b="1" u="sng" dirty="0">
                <a:solidFill>
                  <a:schemeClr val="accent2"/>
                </a:solidFill>
              </a:rPr>
              <a:t> </a:t>
            </a:r>
            <a:r>
              <a:rPr lang="en-GB" altLang="ru-RU" sz="2800" b="1" u="sng" dirty="0" err="1">
                <a:solidFill>
                  <a:schemeClr val="accent2"/>
                </a:solidFill>
              </a:rPr>
              <a:t>этап</a:t>
            </a:r>
            <a:r>
              <a:rPr lang="en-GB" altLang="ru-RU" sz="2800" b="1" u="sng" dirty="0">
                <a:solidFill>
                  <a:schemeClr val="accent2"/>
                </a:solidFill>
              </a:rPr>
              <a:t> - 1905-1907 </a:t>
            </a:r>
            <a:r>
              <a:rPr lang="en-GB" altLang="ru-RU" sz="2800" b="1" u="sng" dirty="0" err="1">
                <a:solidFill>
                  <a:schemeClr val="accent2"/>
                </a:solidFill>
              </a:rPr>
              <a:t>годы</a:t>
            </a:r>
            <a:r>
              <a:rPr lang="en-GB" altLang="ru-RU" sz="2800" b="1" u="sng" dirty="0">
                <a:solidFill>
                  <a:schemeClr val="accent2"/>
                </a:solidFill>
              </a:rPr>
              <a:t>.</a:t>
            </a:r>
            <a:r>
              <a:rPr lang="ru-RU" altLang="ru-RU" sz="2800" b="1" u="sng" dirty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ru-RU" altLang="ru-RU" sz="2800" b="1" u="sng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ru-RU" altLang="ru-RU" sz="2800" b="1" u="sng" dirty="0">
                <a:solidFill>
                  <a:schemeClr val="tx2"/>
                </a:solidFill>
                <a:latin typeface="Arial" panose="020B0604020202020204" pitchFamily="34" charset="0"/>
              </a:rPr>
              <a:t>Первая русская революция</a:t>
            </a:r>
            <a:endParaRPr lang="en-GB" altLang="ru-RU" sz="2800" b="1" u="sng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7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2C9B306-F047-4E41-ABA6-11A393EC6D3C}"/>
              </a:ext>
            </a:extLst>
          </p:cNvPr>
          <p:cNvSpPr/>
          <p:nvPr/>
        </p:nvSpPr>
        <p:spPr>
          <a:xfrm>
            <a:off x="374548" y="4409687"/>
            <a:ext cx="11611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30 декабря 1904 года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–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Подписан первый в России коллективный договор между нефтепромышленниками и рабочими</a:t>
            </a:r>
          </a:p>
          <a:p>
            <a:endParaRPr lang="ru-RU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7 ноября 1906 года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–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Утвержден Устав Союза нефтепромышленных рабочих г. Баку</a:t>
            </a:r>
          </a:p>
        </p:txBody>
      </p:sp>
      <p:pic>
        <p:nvPicPr>
          <p:cNvPr id="3" name="Picture 4" descr="http://mpogazprom.ru/sites/mpogazprom.ru/files/styles/news-pgl/public/450px-Sojuz_neft_raboshih.jpg?itok=rQtpdqN5">
            <a:extLst>
              <a:ext uri="{FF2B5EF4-FFF2-40B4-BE49-F238E27FC236}">
                <a16:creationId xmlns:a16="http://schemas.microsoft.com/office/drawing/2014/main" xmlns="" id="{5AB8AFF3-C74E-4F7B-A533-A0E799D8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25" y="342330"/>
            <a:ext cx="5690749" cy="35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0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9DE5BD-68F5-4F74-BB1D-FC2B06CAC8E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0372"/>
            <a:ext cx="8229600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3000"/>
              </a:lnSpc>
              <a:tabLst>
                <a:tab pos="684213" algn="l"/>
                <a:tab pos="1368425" algn="l"/>
                <a:tab pos="2052638" algn="l"/>
                <a:tab pos="2736850" algn="l"/>
                <a:tab pos="3421063" algn="l"/>
                <a:tab pos="4106863" algn="l"/>
                <a:tab pos="4791075" algn="l"/>
                <a:tab pos="5475288" algn="l"/>
                <a:tab pos="6159500" algn="l"/>
                <a:tab pos="6843713" algn="l"/>
                <a:tab pos="7529513" algn="l"/>
                <a:tab pos="8213725" algn="l"/>
              </a:tabLst>
            </a:pPr>
            <a:r>
              <a:rPr lang="en-GB" altLang="ru-RU" sz="2800" b="1" u="sng" dirty="0" err="1">
                <a:solidFill>
                  <a:schemeClr val="accent2"/>
                </a:solidFill>
              </a:rPr>
              <a:t>Второй</a:t>
            </a:r>
            <a:r>
              <a:rPr lang="en-GB" altLang="ru-RU" sz="2800" b="1" u="sng" dirty="0">
                <a:solidFill>
                  <a:schemeClr val="accent2"/>
                </a:solidFill>
              </a:rPr>
              <a:t> </a:t>
            </a:r>
            <a:r>
              <a:rPr lang="en-GB" altLang="ru-RU" sz="2800" b="1" u="sng" dirty="0" err="1">
                <a:solidFill>
                  <a:schemeClr val="accent2"/>
                </a:solidFill>
              </a:rPr>
              <a:t>этап</a:t>
            </a:r>
            <a:r>
              <a:rPr lang="en-GB" altLang="ru-RU" sz="2800" b="1" u="sng" dirty="0">
                <a:solidFill>
                  <a:schemeClr val="accent2"/>
                </a:solidFill>
              </a:rPr>
              <a:t> </a:t>
            </a:r>
            <a:r>
              <a:rPr lang="en-GB" altLang="ru-RU" sz="2800" b="1" u="sng" dirty="0">
                <a:solidFill>
                  <a:schemeClr val="accent2"/>
                </a:solidFill>
              </a:rPr>
              <a:t>– </a:t>
            </a:r>
            <a:r>
              <a:rPr lang="en-GB" altLang="ru-RU" sz="2800" b="1" i="1" u="sng" dirty="0">
                <a:solidFill>
                  <a:schemeClr val="accent2"/>
                </a:solidFill>
              </a:rPr>
              <a:t>1907-1917 </a:t>
            </a:r>
            <a:r>
              <a:rPr lang="en-GB" altLang="ru-RU" sz="2800" b="1" i="1" u="sng" dirty="0" err="1">
                <a:solidFill>
                  <a:schemeClr val="accent2"/>
                </a:solidFill>
              </a:rPr>
              <a:t>годы</a:t>
            </a:r>
            <a:r>
              <a:rPr lang="en-GB" altLang="ru-RU" sz="2800" b="1" i="1" u="sng" dirty="0">
                <a:solidFill>
                  <a:schemeClr val="accent2"/>
                </a:solidFill>
              </a:rPr>
              <a:t>.  </a:t>
            </a:r>
            <a:br>
              <a:rPr lang="en-GB" altLang="ru-RU" sz="2800" b="1" i="1" u="sng" dirty="0">
                <a:solidFill>
                  <a:schemeClr val="accent2"/>
                </a:solidFill>
              </a:rPr>
            </a:br>
            <a:r>
              <a:rPr lang="en-GB" altLang="ru-RU" sz="2800" b="1" i="1" u="sng" dirty="0" err="1">
                <a:solidFill>
                  <a:srgbClr val="002060"/>
                </a:solidFill>
              </a:rPr>
              <a:t>Период</a:t>
            </a:r>
            <a:r>
              <a:rPr lang="en-GB" altLang="ru-RU" sz="2800" b="1" i="1" u="sng" dirty="0">
                <a:solidFill>
                  <a:srgbClr val="002060"/>
                </a:solidFill>
              </a:rPr>
              <a:t> </a:t>
            </a:r>
            <a:r>
              <a:rPr lang="en-GB" altLang="ru-RU" sz="2800" b="1" i="1" u="sng" dirty="0" err="1">
                <a:solidFill>
                  <a:srgbClr val="002060"/>
                </a:solidFill>
              </a:rPr>
              <a:t>репрессий</a:t>
            </a:r>
            <a:r>
              <a:rPr lang="en-GB" altLang="ru-RU" sz="2800" b="1" i="1" u="sng" dirty="0">
                <a:solidFill>
                  <a:srgbClr val="002060"/>
                </a:solidFill>
              </a:rPr>
              <a:t> и </a:t>
            </a:r>
            <a:r>
              <a:rPr lang="en-GB" altLang="ru-RU" sz="2800" b="1" i="1" u="sng" dirty="0" err="1" smtClean="0">
                <a:solidFill>
                  <a:srgbClr val="002060"/>
                </a:solidFill>
              </a:rPr>
              <a:t>возрождения</a:t>
            </a:r>
            <a:r>
              <a:rPr lang="en-GB" altLang="ru-RU" sz="2800" b="1" u="sng" dirty="0">
                <a:solidFill>
                  <a:srgbClr val="002060"/>
                </a:solidFill>
              </a:rPr>
              <a:t/>
            </a:r>
            <a:br>
              <a:rPr lang="en-GB" altLang="ru-RU" sz="2800" b="1" u="sng" dirty="0">
                <a:solidFill>
                  <a:srgbClr val="002060"/>
                </a:solidFill>
              </a:rPr>
            </a:br>
            <a:endParaRPr lang="en-GB" altLang="ru-RU" sz="2800" b="1" u="sng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39B3A48-E47E-4B0D-9D97-FF180583B58B}"/>
              </a:ext>
            </a:extLst>
          </p:cNvPr>
          <p:cNvSpPr txBox="1">
            <a:spLocks noChangeArrowheads="1"/>
          </p:cNvSpPr>
          <p:nvPr/>
        </p:nvSpPr>
        <p:spPr>
          <a:xfrm>
            <a:off x="-77822" y="1404417"/>
            <a:ext cx="11170695" cy="4071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20688" algn="l"/>
                <a:tab pos="846138" algn="l"/>
                <a:tab pos="1270000" algn="l"/>
                <a:tab pos="1695450" algn="l"/>
                <a:tab pos="2120900" algn="l"/>
                <a:tab pos="2544763" algn="l"/>
                <a:tab pos="2970213" algn="l"/>
                <a:tab pos="3394075" algn="l"/>
                <a:tab pos="3819525" algn="l"/>
                <a:tab pos="4244975" algn="l"/>
                <a:tab pos="4668838" algn="l"/>
                <a:tab pos="5094288" algn="l"/>
                <a:tab pos="5518150" algn="l"/>
                <a:tab pos="5943600" algn="l"/>
                <a:tab pos="6369050" algn="l"/>
                <a:tab pos="6792913" algn="l"/>
                <a:tab pos="7218363" algn="l"/>
                <a:tab pos="7642225" algn="l"/>
                <a:tab pos="8067675" algn="l"/>
                <a:tab pos="8493125" algn="l"/>
              </a:tabLst>
            </a:pPr>
            <a:r>
              <a:rPr lang="en-GB" altLang="ru-RU" sz="2600" b="1" i="1" dirty="0">
                <a:solidFill>
                  <a:srgbClr val="002060"/>
                </a:solidFill>
              </a:rPr>
              <a:t>1907 </a:t>
            </a:r>
            <a:r>
              <a:rPr lang="en-GB" altLang="ru-RU" sz="2600" b="1" i="1" dirty="0" err="1">
                <a:solidFill>
                  <a:srgbClr val="002060"/>
                </a:solidFill>
              </a:rPr>
              <a:t>год</a:t>
            </a:r>
            <a:r>
              <a:rPr lang="en-GB" altLang="ru-RU" sz="2600" b="1" i="1" dirty="0">
                <a:solidFill>
                  <a:srgbClr val="002060"/>
                </a:solidFill>
              </a:rPr>
              <a:t> </a:t>
            </a:r>
            <a:r>
              <a:rPr lang="en-GB" altLang="ru-RU" sz="2300" b="1" i="1" dirty="0">
                <a:solidFill>
                  <a:srgbClr val="002060"/>
                </a:solidFill>
              </a:rPr>
              <a:t>–</a:t>
            </a:r>
            <a:r>
              <a:rPr lang="en-GB" alt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GB" altLang="ru-RU" sz="2100" dirty="0" smtClean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Нарастание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царской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реакции</a:t>
            </a:r>
            <a:r>
              <a:rPr lang="ru-RU" altLang="ru-RU" sz="2300" dirty="0">
                <a:solidFill>
                  <a:srgbClr val="002060"/>
                </a:solidFill>
                <a:latin typeface="Arial" panose="020B0604020202020204" pitchFamily="34" charset="0"/>
              </a:rPr>
              <a:t>, переход </a:t>
            </a:r>
            <a:r>
              <a:rPr lang="en-GB" altLang="ru-RU" sz="2300" dirty="0" err="1">
                <a:solidFill>
                  <a:srgbClr val="002060"/>
                </a:solidFill>
              </a:rPr>
              <a:t>профсоюз</a:t>
            </a:r>
            <a:r>
              <a:rPr lang="ru-RU" altLang="ru-RU" sz="2300" dirty="0" err="1">
                <a:solidFill>
                  <a:srgbClr val="002060"/>
                </a:solidFill>
              </a:rPr>
              <a:t>ов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на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нелегальное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положение</a:t>
            </a:r>
            <a:r>
              <a:rPr lang="en-GB" altLang="ru-RU" sz="2300" dirty="0">
                <a:solidFill>
                  <a:srgbClr val="002060"/>
                </a:solidFill>
              </a:rPr>
              <a:t>.</a:t>
            </a:r>
          </a:p>
          <a:p>
            <a:pPr algn="just">
              <a:tabLst>
                <a:tab pos="420688" algn="l"/>
                <a:tab pos="846138" algn="l"/>
                <a:tab pos="1270000" algn="l"/>
                <a:tab pos="1695450" algn="l"/>
                <a:tab pos="2120900" algn="l"/>
                <a:tab pos="2544763" algn="l"/>
                <a:tab pos="2970213" algn="l"/>
                <a:tab pos="3394075" algn="l"/>
                <a:tab pos="3819525" algn="l"/>
                <a:tab pos="4244975" algn="l"/>
                <a:tab pos="4668838" algn="l"/>
                <a:tab pos="5094288" algn="l"/>
                <a:tab pos="5518150" algn="l"/>
                <a:tab pos="5943600" algn="l"/>
                <a:tab pos="6369050" algn="l"/>
                <a:tab pos="6792913" algn="l"/>
                <a:tab pos="7218363" algn="l"/>
                <a:tab pos="7642225" algn="l"/>
                <a:tab pos="8067675" algn="l"/>
                <a:tab pos="8493125" algn="l"/>
              </a:tabLst>
            </a:pPr>
            <a:r>
              <a:rPr lang="en-GB" altLang="ru-RU" sz="2500" b="1" i="1" dirty="0">
                <a:solidFill>
                  <a:srgbClr val="002060"/>
                </a:solidFill>
              </a:rPr>
              <a:t>1912 </a:t>
            </a:r>
            <a:r>
              <a:rPr lang="en-GB" altLang="ru-RU" sz="2500" b="1" i="1" dirty="0" err="1">
                <a:solidFill>
                  <a:srgbClr val="002060"/>
                </a:solidFill>
              </a:rPr>
              <a:t>год</a:t>
            </a:r>
            <a:r>
              <a:rPr lang="en-GB" altLang="ru-RU" sz="2500" b="1" i="1" dirty="0">
                <a:solidFill>
                  <a:srgbClr val="002060"/>
                </a:solidFill>
              </a:rPr>
              <a:t> </a:t>
            </a:r>
            <a:r>
              <a:rPr lang="en-GB" altLang="ru-RU" sz="2300" b="1" i="1" dirty="0">
                <a:solidFill>
                  <a:srgbClr val="002060"/>
                </a:solidFill>
              </a:rPr>
              <a:t>–</a:t>
            </a:r>
            <a:r>
              <a:rPr lang="en-GB" altLang="ru-RU" sz="2300" b="1" dirty="0" smtClean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Расстрел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Ленских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рабочих</a:t>
            </a:r>
            <a:r>
              <a:rPr lang="en-GB" altLang="ru-RU" sz="2300" dirty="0">
                <a:solidFill>
                  <a:srgbClr val="002060"/>
                </a:solidFill>
              </a:rPr>
              <a:t>. </a:t>
            </a:r>
            <a:r>
              <a:rPr lang="en-GB" altLang="ru-RU" sz="2300" dirty="0" err="1">
                <a:solidFill>
                  <a:srgbClr val="002060"/>
                </a:solidFill>
              </a:rPr>
              <a:t>Обсуждение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законопроекта</a:t>
            </a:r>
            <a:r>
              <a:rPr lang="en-GB" altLang="ru-RU" sz="2300" dirty="0">
                <a:solidFill>
                  <a:srgbClr val="002060"/>
                </a:solidFill>
              </a:rPr>
              <a:t> о </a:t>
            </a:r>
            <a:r>
              <a:rPr lang="en-GB" altLang="ru-RU" sz="2300" dirty="0" err="1">
                <a:solidFill>
                  <a:srgbClr val="002060"/>
                </a:solidFill>
              </a:rPr>
              <a:t>социальном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страховании</a:t>
            </a:r>
            <a:r>
              <a:rPr lang="en-GB" altLang="ru-RU" sz="2300" dirty="0">
                <a:solidFill>
                  <a:srgbClr val="002060"/>
                </a:solidFill>
              </a:rPr>
              <a:t>.</a:t>
            </a:r>
          </a:p>
          <a:p>
            <a:pPr>
              <a:tabLst>
                <a:tab pos="420688" algn="l"/>
                <a:tab pos="846138" algn="l"/>
                <a:tab pos="1270000" algn="l"/>
                <a:tab pos="1695450" algn="l"/>
                <a:tab pos="2120900" algn="l"/>
                <a:tab pos="2544763" algn="l"/>
                <a:tab pos="2970213" algn="l"/>
                <a:tab pos="3394075" algn="l"/>
                <a:tab pos="3819525" algn="l"/>
                <a:tab pos="4244975" algn="l"/>
                <a:tab pos="4668838" algn="l"/>
                <a:tab pos="5094288" algn="l"/>
                <a:tab pos="5518150" algn="l"/>
                <a:tab pos="5943600" algn="l"/>
                <a:tab pos="6369050" algn="l"/>
                <a:tab pos="6792913" algn="l"/>
                <a:tab pos="7218363" algn="l"/>
                <a:tab pos="7642225" algn="l"/>
                <a:tab pos="8067675" algn="l"/>
                <a:tab pos="8493125" algn="l"/>
              </a:tabLst>
            </a:pPr>
            <a:r>
              <a:rPr lang="en-GB" altLang="ru-RU" sz="2500" b="1" i="1" dirty="0">
                <a:solidFill>
                  <a:srgbClr val="002060"/>
                </a:solidFill>
              </a:rPr>
              <a:t>1914 </a:t>
            </a:r>
            <a:r>
              <a:rPr lang="en-GB" altLang="ru-RU" sz="2500" b="1" i="1" dirty="0" err="1">
                <a:solidFill>
                  <a:srgbClr val="002060"/>
                </a:solidFill>
              </a:rPr>
              <a:t>год</a:t>
            </a:r>
            <a:r>
              <a:rPr lang="en-GB" altLang="ru-RU" sz="2500" b="1" i="1" dirty="0">
                <a:solidFill>
                  <a:srgbClr val="002060"/>
                </a:solidFill>
              </a:rPr>
              <a:t>  </a:t>
            </a:r>
            <a:r>
              <a:rPr lang="en-GB" altLang="ru-RU" sz="2500" b="1" i="1" dirty="0">
                <a:solidFill>
                  <a:srgbClr val="002060"/>
                </a:solidFill>
              </a:rPr>
              <a:t>– </a:t>
            </a:r>
            <a:r>
              <a:rPr lang="en-GB" altLang="ru-RU" sz="2000" dirty="0" smtClean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Первая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мировая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война</a:t>
            </a:r>
            <a:r>
              <a:rPr lang="en-GB" altLang="ru-RU" sz="2300" dirty="0">
                <a:solidFill>
                  <a:srgbClr val="002060"/>
                </a:solidFill>
              </a:rPr>
              <a:t>.</a:t>
            </a:r>
            <a:endParaRPr lang="ru-RU" altLang="ru-RU" sz="23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tabLst>
                <a:tab pos="420688" algn="l"/>
                <a:tab pos="846138" algn="l"/>
                <a:tab pos="1270000" algn="l"/>
                <a:tab pos="1695450" algn="l"/>
                <a:tab pos="2120900" algn="l"/>
                <a:tab pos="2544763" algn="l"/>
                <a:tab pos="2970213" algn="l"/>
                <a:tab pos="3394075" algn="l"/>
                <a:tab pos="3819525" algn="l"/>
                <a:tab pos="4244975" algn="l"/>
                <a:tab pos="4668838" algn="l"/>
                <a:tab pos="5094288" algn="l"/>
                <a:tab pos="5518150" algn="l"/>
                <a:tab pos="5943600" algn="l"/>
                <a:tab pos="6369050" algn="l"/>
                <a:tab pos="6792913" algn="l"/>
                <a:tab pos="7218363" algn="l"/>
                <a:tab pos="7642225" algn="l"/>
                <a:tab pos="8067675" algn="l"/>
                <a:tab pos="8493125" algn="l"/>
              </a:tabLst>
            </a:pPr>
            <a:r>
              <a:rPr lang="ru-RU" altLang="ru-RU" sz="2300" dirty="0">
                <a:solidFill>
                  <a:srgbClr val="002060"/>
                </a:solidFill>
                <a:latin typeface="Arial" panose="020B0604020202020204" pitchFamily="34" charset="0"/>
              </a:rPr>
              <a:t>    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Запрет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профсоюзов</a:t>
            </a:r>
            <a:r>
              <a:rPr lang="en-GB" altLang="ru-RU" sz="2300" dirty="0">
                <a:solidFill>
                  <a:srgbClr val="002060"/>
                </a:solidFill>
              </a:rPr>
              <a:t>.</a:t>
            </a:r>
          </a:p>
          <a:p>
            <a:pPr algn="just">
              <a:tabLst>
                <a:tab pos="420688" algn="l"/>
                <a:tab pos="846138" algn="l"/>
                <a:tab pos="1270000" algn="l"/>
                <a:tab pos="1695450" algn="l"/>
                <a:tab pos="2120900" algn="l"/>
                <a:tab pos="2544763" algn="l"/>
                <a:tab pos="2970213" algn="l"/>
                <a:tab pos="3394075" algn="l"/>
                <a:tab pos="3819525" algn="l"/>
                <a:tab pos="4244975" algn="l"/>
                <a:tab pos="4668838" algn="l"/>
                <a:tab pos="5094288" algn="l"/>
                <a:tab pos="5518150" algn="l"/>
                <a:tab pos="5943600" algn="l"/>
                <a:tab pos="6369050" algn="l"/>
                <a:tab pos="6792913" algn="l"/>
                <a:tab pos="7218363" algn="l"/>
                <a:tab pos="7642225" algn="l"/>
                <a:tab pos="8067675" algn="l"/>
                <a:tab pos="8493125" algn="l"/>
              </a:tabLst>
            </a:pPr>
            <a:r>
              <a:rPr lang="en-GB" altLang="ru-RU" sz="2500" b="1" i="1" dirty="0">
                <a:solidFill>
                  <a:srgbClr val="002060"/>
                </a:solidFill>
              </a:rPr>
              <a:t>1915 </a:t>
            </a:r>
            <a:r>
              <a:rPr lang="en-GB" altLang="ru-RU" sz="2500" b="1" i="1" dirty="0" err="1">
                <a:solidFill>
                  <a:srgbClr val="002060"/>
                </a:solidFill>
              </a:rPr>
              <a:t>год</a:t>
            </a:r>
            <a:r>
              <a:rPr lang="en-GB" altLang="ru-RU" sz="2500" b="1" i="1" dirty="0">
                <a:solidFill>
                  <a:srgbClr val="002060"/>
                </a:solidFill>
              </a:rPr>
              <a:t> </a:t>
            </a:r>
            <a:r>
              <a:rPr lang="en-GB" altLang="ru-RU" sz="2500" dirty="0">
                <a:solidFill>
                  <a:srgbClr val="002060"/>
                </a:solidFill>
              </a:rPr>
              <a:t>– </a:t>
            </a:r>
            <a:r>
              <a:rPr lang="en-GB" altLang="ru-RU" sz="2300" dirty="0" err="1">
                <a:solidFill>
                  <a:srgbClr val="002060"/>
                </a:solidFill>
              </a:rPr>
              <a:t>Стачечная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борьба</a:t>
            </a:r>
            <a:r>
              <a:rPr lang="en-GB" altLang="ru-RU" sz="2300" dirty="0">
                <a:solidFill>
                  <a:srgbClr val="002060"/>
                </a:solidFill>
              </a:rPr>
              <a:t>, </a:t>
            </a:r>
            <a:r>
              <a:rPr lang="en-GB" altLang="ru-RU" sz="2300" dirty="0" err="1">
                <a:solidFill>
                  <a:srgbClr val="002060"/>
                </a:solidFill>
              </a:rPr>
              <a:t>оживление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профсоюзного</a:t>
            </a:r>
            <a:r>
              <a:rPr lang="en-GB" altLang="ru-RU" sz="2300" dirty="0">
                <a:solidFill>
                  <a:srgbClr val="002060"/>
                </a:solidFill>
              </a:rPr>
              <a:t>  </a:t>
            </a:r>
            <a:r>
              <a:rPr lang="en-GB" altLang="ru-RU" sz="2300" dirty="0" err="1">
                <a:solidFill>
                  <a:srgbClr val="002060"/>
                </a:solidFill>
              </a:rPr>
              <a:t>движения</a:t>
            </a:r>
            <a:r>
              <a:rPr lang="en-GB" altLang="ru-RU" sz="2300" dirty="0">
                <a:solidFill>
                  <a:srgbClr val="002060"/>
                </a:solidFill>
              </a:rPr>
              <a:t>.</a:t>
            </a:r>
          </a:p>
          <a:p>
            <a:pPr algn="just">
              <a:tabLst>
                <a:tab pos="420688" algn="l"/>
                <a:tab pos="846138" algn="l"/>
                <a:tab pos="1270000" algn="l"/>
                <a:tab pos="1695450" algn="l"/>
                <a:tab pos="2120900" algn="l"/>
                <a:tab pos="2544763" algn="l"/>
                <a:tab pos="2970213" algn="l"/>
                <a:tab pos="3394075" algn="l"/>
                <a:tab pos="3819525" algn="l"/>
                <a:tab pos="4244975" algn="l"/>
                <a:tab pos="4668838" algn="l"/>
                <a:tab pos="5094288" algn="l"/>
                <a:tab pos="5518150" algn="l"/>
                <a:tab pos="5943600" algn="l"/>
                <a:tab pos="6369050" algn="l"/>
                <a:tab pos="6792913" algn="l"/>
                <a:tab pos="7218363" algn="l"/>
                <a:tab pos="7642225" algn="l"/>
                <a:tab pos="8067675" algn="l"/>
                <a:tab pos="8493125" algn="l"/>
              </a:tabLst>
            </a:pPr>
            <a:r>
              <a:rPr lang="en-GB" altLang="ru-RU" sz="2500" b="1" i="1" dirty="0">
                <a:solidFill>
                  <a:srgbClr val="002060"/>
                </a:solidFill>
              </a:rPr>
              <a:t>1917 </a:t>
            </a:r>
            <a:r>
              <a:rPr lang="en-GB" altLang="ru-RU" sz="2500" b="1" i="1" dirty="0" err="1">
                <a:solidFill>
                  <a:srgbClr val="002060"/>
                </a:solidFill>
              </a:rPr>
              <a:t>год</a:t>
            </a:r>
            <a:r>
              <a:rPr lang="ru-RU" altLang="ru-RU" sz="2500" b="1" i="1" dirty="0">
                <a:solidFill>
                  <a:srgbClr val="002060"/>
                </a:solidFill>
              </a:rPr>
              <a:t> </a:t>
            </a:r>
            <a:r>
              <a:rPr lang="en-GB" altLang="ru-RU" sz="2500" dirty="0">
                <a:solidFill>
                  <a:srgbClr val="002060"/>
                </a:solidFill>
              </a:rPr>
              <a:t>–</a:t>
            </a:r>
            <a:r>
              <a:rPr lang="ru-RU" altLang="ru-RU" sz="2500" dirty="0" smtClean="0">
                <a:solidFill>
                  <a:srgbClr val="002060"/>
                </a:solidFill>
              </a:rPr>
              <a:t> </a:t>
            </a:r>
            <a:r>
              <a:rPr lang="en-GB" altLang="ru-RU" sz="2300" dirty="0" err="1" smtClean="0">
                <a:solidFill>
                  <a:srgbClr val="002060"/>
                </a:solidFill>
              </a:rPr>
              <a:t>Февральская</a:t>
            </a:r>
            <a:r>
              <a:rPr lang="en-GB" altLang="ru-RU" sz="2300" dirty="0" smtClean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буржуазно-демократическая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революция</a:t>
            </a:r>
            <a:r>
              <a:rPr lang="en-GB" altLang="ru-RU" sz="2300" dirty="0">
                <a:solidFill>
                  <a:srgbClr val="002060"/>
                </a:solidFill>
              </a:rPr>
              <a:t>. </a:t>
            </a:r>
            <a:r>
              <a:rPr lang="en-GB" altLang="ru-RU" sz="2300" dirty="0" err="1">
                <a:solidFill>
                  <a:srgbClr val="002060"/>
                </a:solidFill>
              </a:rPr>
              <a:t>Развитие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профдвижения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под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влиянием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большевиков</a:t>
            </a:r>
            <a:r>
              <a:rPr lang="en-GB" altLang="ru-RU" sz="2300" dirty="0">
                <a:solidFill>
                  <a:srgbClr val="002060"/>
                </a:solidFill>
              </a:rPr>
              <a:t>.</a:t>
            </a:r>
            <a:r>
              <a:rPr lang="ru-RU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Создание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межсоюзных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объединений</a:t>
            </a:r>
            <a:r>
              <a:rPr lang="en-GB" altLang="ru-RU" sz="2300" dirty="0">
                <a:solidFill>
                  <a:srgbClr val="002060"/>
                </a:solidFill>
              </a:rPr>
              <a:t> и ФЗК. </a:t>
            </a:r>
            <a:r>
              <a:rPr lang="ru-RU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>
                <a:solidFill>
                  <a:srgbClr val="002060"/>
                </a:solidFill>
              </a:rPr>
              <a:t>Закон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ru-RU" altLang="ru-RU" sz="2300" dirty="0" smtClean="0">
                <a:solidFill>
                  <a:srgbClr val="002060"/>
                </a:solidFill>
              </a:rPr>
              <a:t>«</a:t>
            </a:r>
            <a:r>
              <a:rPr lang="en-GB" altLang="ru-RU" sz="2300" dirty="0" smtClean="0">
                <a:solidFill>
                  <a:srgbClr val="002060"/>
                </a:solidFill>
              </a:rPr>
              <a:t>О </a:t>
            </a:r>
            <a:r>
              <a:rPr lang="en-GB" altLang="ru-RU" sz="2300" dirty="0" err="1">
                <a:solidFill>
                  <a:srgbClr val="002060"/>
                </a:solidFill>
              </a:rPr>
              <a:t>рабочих</a:t>
            </a:r>
            <a:r>
              <a:rPr lang="en-GB" altLang="ru-RU" sz="2300" dirty="0">
                <a:solidFill>
                  <a:srgbClr val="002060"/>
                </a:solidFill>
              </a:rPr>
              <a:t> </a:t>
            </a:r>
            <a:r>
              <a:rPr lang="en-GB" altLang="ru-RU" sz="2300" dirty="0" err="1" smtClean="0">
                <a:solidFill>
                  <a:srgbClr val="002060"/>
                </a:solidFill>
              </a:rPr>
              <a:t>комитетах</a:t>
            </a:r>
            <a:r>
              <a:rPr lang="ru-RU" altLang="ru-RU" sz="2300" dirty="0" smtClean="0">
                <a:solidFill>
                  <a:srgbClr val="002060"/>
                </a:solidFill>
              </a:rPr>
              <a:t>»</a:t>
            </a:r>
            <a:r>
              <a:rPr lang="en-GB" altLang="ru-RU" sz="2300" dirty="0" smtClean="0">
                <a:solidFill>
                  <a:srgbClr val="002060"/>
                </a:solidFill>
              </a:rPr>
              <a:t> </a:t>
            </a:r>
            <a:endParaRPr lang="en-GB" altLang="ru-RU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40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2D1DBD-A628-4853-B83A-9F46F01B7CD6}"/>
</file>

<file path=customXml/itemProps2.xml><?xml version="1.0" encoding="utf-8"?>
<ds:datastoreItem xmlns:ds="http://schemas.openxmlformats.org/officeDocument/2006/customXml" ds:itemID="{F09FBD6B-8310-4DCE-84A0-A9E87B6364E0}"/>
</file>

<file path=customXml/itemProps3.xml><?xml version="1.0" encoding="utf-8"?>
<ds:datastoreItem xmlns:ds="http://schemas.openxmlformats.org/officeDocument/2006/customXml" ds:itemID="{B5D6CEA9-69B9-4033-A592-0AAD35ADFB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</TotalTime>
  <Words>806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Georgia</vt:lpstr>
      <vt:lpstr>Nunito</vt:lpstr>
      <vt:lpstr>Open Sans</vt:lpstr>
      <vt:lpstr>Times New Roman</vt:lpstr>
      <vt:lpstr>Wingdings</vt:lpstr>
      <vt:lpstr>Wingdings 2</vt:lpstr>
      <vt:lpstr>Тема1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Ludmila</cp:lastModifiedBy>
  <cp:revision>131</cp:revision>
  <cp:lastPrinted>2020-01-28T06:26:30Z</cp:lastPrinted>
  <dcterms:created xsi:type="dcterms:W3CDTF">2019-11-07T06:11:59Z</dcterms:created>
  <dcterms:modified xsi:type="dcterms:W3CDTF">2021-03-20T14:24:45Z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