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6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688"/>
    <a:srgbClr val="324A92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>
        <p:scale>
          <a:sx n="63" d="100"/>
          <a:sy n="63" d="100"/>
        </p:scale>
        <p:origin x="81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Лейканд Сергей </a:t>
            </a:r>
            <a:r>
              <a:rPr lang="ru-RU" sz="14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Валерьевич</a:t>
            </a:r>
            <a:r>
              <a:rPr lang="ru-RU" sz="1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начальник отдела организационно-профсоюзной работы аппарата Профсоюза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2FF3893-F986-4EFE-BCB2-0C1C85334C57}"/>
              </a:ext>
            </a:extLst>
          </p:cNvPr>
          <p:cNvSpPr>
            <a:spLocks noGrp="1"/>
          </p:cNvSpPr>
          <p:nvPr/>
        </p:nvSpPr>
        <p:spPr>
          <a:xfrm>
            <a:off x="1648289" y="3150727"/>
            <a:ext cx="9144000" cy="13424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rgbClr val="344688"/>
                </a:solidFill>
                <a:latin typeface="Open Sans"/>
                <a:cs typeface="Times New Roman" panose="02020603050405020304" pitchFamily="18" charset="0"/>
              </a:rPr>
              <a:t>Порядок проведения заседания профсоюзного комитета, в том числе в условиях эпидемиологических ограничений</a:t>
            </a:r>
            <a:endParaRPr lang="ru-RU" sz="3600" b="1" dirty="0">
              <a:solidFill>
                <a:schemeClr val="bg1"/>
              </a:solidFill>
              <a:latin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FF01A-CFD2-4BB5-96D7-A772BC022731}"/>
              </a:ext>
            </a:extLst>
          </p:cNvPr>
          <p:cNvSpPr txBox="1">
            <a:spLocks/>
          </p:cNvSpPr>
          <p:nvPr/>
        </p:nvSpPr>
        <p:spPr>
          <a:xfrm>
            <a:off x="-354533" y="122274"/>
            <a:ext cx="12436465" cy="5681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Регламентация деятельности профсоюзного комитета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35D8B79-D430-43E1-8402-1F9B90003B92}"/>
              </a:ext>
            </a:extLst>
          </p:cNvPr>
          <p:cNvSpPr/>
          <p:nvPr/>
        </p:nvSpPr>
        <p:spPr>
          <a:xfrm>
            <a:off x="110067" y="779221"/>
            <a:ext cx="11971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секретаря заседаний (избрание на каждом заседании или возложение обязанностей на постоянной основе)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вопросов, которые могут быть решены единолично председателем профсоюзной организации (в рабочем порядке)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проведения заочного голосования (форма бюллетеня, определение рабочих органов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т. д.)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проведения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видеорежиме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4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C5526-5073-4A0A-A1B7-80F75C8721B6}"/>
              </a:ext>
            </a:extLst>
          </p:cNvPr>
          <p:cNvSpPr txBox="1">
            <a:spLocks/>
          </p:cNvSpPr>
          <p:nvPr/>
        </p:nvSpPr>
        <p:spPr>
          <a:xfrm>
            <a:off x="-389467" y="0"/>
            <a:ext cx="12498609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    Планирование работы профкома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640F4ED-A67F-4B37-AB26-0E691260AE76}"/>
              </a:ext>
            </a:extLst>
          </p:cNvPr>
          <p:cNvSpPr/>
          <p:nvPr/>
        </p:nvSpPr>
        <p:spPr>
          <a:xfrm>
            <a:off x="2973136" y="2301119"/>
            <a:ext cx="747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заседаний – не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раз в три месяца;</a:t>
            </a:r>
          </a:p>
        </p:txBody>
      </p:sp>
      <p:pic>
        <p:nvPicPr>
          <p:cNvPr id="4" name="Picture 4" descr="ÐÐ°ÑÑÐ¸Ð½ÐºÐ¸ Ð¿Ð¾ Ð·Ð°Ð¿ÑÐ¾ÑÑ Ð¸ÐºÐ¾Ð½ÐºÐ° ÐºÐ°Ð»ÐµÐ½Ð´Ð°ÑÑ">
            <a:extLst>
              <a:ext uri="{FF2B5EF4-FFF2-40B4-BE49-F238E27FC236}">
                <a16:creationId xmlns:a16="http://schemas.microsoft.com/office/drawing/2014/main" xmlns="" id="{8C67DC84-54D7-4DDD-A569-203E4785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27" y="2168400"/>
            <a:ext cx="900777" cy="9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ÐµÐ³ÑÐ»ÑÑÐ½Ð¾ÑÑÑ Ð¸ÐºÐ¾Ð½ÐºÐ°">
            <a:extLst>
              <a:ext uri="{FF2B5EF4-FFF2-40B4-BE49-F238E27FC236}">
                <a16:creationId xmlns:a16="http://schemas.microsoft.com/office/drawing/2014/main" xmlns="" id="{B2350B8C-FEB5-4D69-B9C6-E4124CE2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87" y="3488253"/>
            <a:ext cx="1441736" cy="9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D9EBED-D045-43C8-8137-1030FE39C1FB}"/>
              </a:ext>
            </a:extLst>
          </p:cNvPr>
          <p:cNvSpPr/>
          <p:nvPr/>
        </p:nvSpPr>
        <p:spPr>
          <a:xfrm>
            <a:off x="2996242" y="3488253"/>
            <a:ext cx="7766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вопросы (прием в члены Профсоюза, материальная помощь, награждение, планы работы, даты проведений заседаний и т.п.)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9A1030-82FE-4CD1-B1CD-A288C5184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495" y="849895"/>
            <a:ext cx="917946" cy="91794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5B409CF-E0EA-4F59-BD45-E55CB2B4CBEC}"/>
              </a:ext>
            </a:extLst>
          </p:cNvPr>
          <p:cNvSpPr/>
          <p:nvPr/>
        </p:nvSpPr>
        <p:spPr>
          <a:xfrm>
            <a:off x="2993897" y="1055677"/>
            <a:ext cx="747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на полугодие или год</a:t>
            </a:r>
          </a:p>
        </p:txBody>
      </p:sp>
      <p:pic>
        <p:nvPicPr>
          <p:cNvPr id="9" name="Picture 6" descr="ÐÐ°ÑÑÐ¸Ð½ÐºÐ¸ Ð¿Ð¾ Ð·Ð°Ð¿ÑÐ¾ÑÑ Ð²Ð¾Ð¿ÑÐ¾Ñ Ð¸ÐºÐ¾Ð½ÐºÐ°">
            <a:extLst>
              <a:ext uri="{FF2B5EF4-FFF2-40B4-BE49-F238E27FC236}">
                <a16:creationId xmlns:a16="http://schemas.microsoft.com/office/drawing/2014/main" xmlns="" id="{A1B12107-E16C-446D-B728-2FAE17F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68" y="4868474"/>
            <a:ext cx="1032029" cy="103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677E22-2181-4B48-A6C8-F89556EE1F06}"/>
              </a:ext>
            </a:extLst>
          </p:cNvPr>
          <p:cNvSpPr/>
          <p:nvPr/>
        </p:nvSpPr>
        <p:spPr>
          <a:xfrm>
            <a:off x="2996242" y="4786660"/>
            <a:ext cx="7766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деятельности по направлениям работы, отчет работодателей, «лучшие практики», включение в повестку вопросов, связанных с финансированием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08235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242D78-5E83-4DEC-8769-7BBF6CC65E98}"/>
              </a:ext>
            </a:extLst>
          </p:cNvPr>
          <p:cNvSpPr txBox="1"/>
          <p:nvPr/>
        </p:nvSpPr>
        <p:spPr>
          <a:xfrm>
            <a:off x="177800" y="127247"/>
            <a:ext cx="1201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ПРОФСОЮЗНОГО КОМИТЕТА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27FD36-AC16-4B91-8077-5531B6D12E4E}"/>
              </a:ext>
            </a:extLst>
          </p:cNvPr>
          <p:cNvSpPr txBox="1"/>
          <p:nvPr/>
        </p:nvSpPr>
        <p:spPr>
          <a:xfrm>
            <a:off x="101188" y="971448"/>
            <a:ext cx="11819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как постоянные, так и временные, постоянно действующие  комиссии работают, как правило, весь период полномочий профкома. Временные комиссии создаются для решения какой-то текущей задачи. Это может быть подготовка к конференции, проведению переговоров, ревизии;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комиссий, направления их работы, порядок формирования определяет профсоюзный комитет;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на основании положений, утверждаемых профсоюзным комитетом;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Возглавляются одним из членов профсоюзного комитета;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комиссий могут входить профсоюзные активисты, не являющиеся членами профкома;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комиссий: по организационно-профсоюзной работе, по вопросам социально-экономической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Профсоюза, по правовой работе, по информационной работе, по культурно-массовой работе, по спортивно-оздоровительной работе, по жилищным вопросам.</a:t>
            </a:r>
          </a:p>
        </p:txBody>
      </p:sp>
    </p:spTree>
    <p:extLst>
      <p:ext uri="{BB962C8B-B14F-4D97-AF65-F5344CB8AC3E}">
        <p14:creationId xmlns:p14="http://schemas.microsoft.com/office/powerpoint/2010/main" val="258593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773C54-1E19-44CD-8438-5FB3C5C88861}"/>
              </a:ext>
            </a:extLst>
          </p:cNvPr>
          <p:cNvSpPr txBox="1"/>
          <p:nvPr/>
        </p:nvSpPr>
        <p:spPr>
          <a:xfrm>
            <a:off x="159797" y="71280"/>
            <a:ext cx="12192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Наименование вышестоящей профсоюзной организации</a:t>
            </a:r>
          </a:p>
          <a:p>
            <a:pPr algn="ctr"/>
            <a:r>
              <a:rPr lang="ru-RU" sz="1200" dirty="0"/>
              <a:t>Наименование профсоюзной организации</a:t>
            </a:r>
          </a:p>
          <a:p>
            <a:pPr algn="ctr"/>
            <a:r>
              <a:rPr lang="ru-RU" sz="1200" dirty="0"/>
              <a:t>Профсоюзный комитет</a:t>
            </a:r>
          </a:p>
          <a:p>
            <a:pPr algn="ctr"/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П Р О Т О К О Л   №____</a:t>
            </a:r>
          </a:p>
          <a:p>
            <a:pPr algn="ctr"/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00.00.0000                                                                                      г._____________ </a:t>
            </a:r>
          </a:p>
          <a:p>
            <a:pPr algn="ctr"/>
            <a:r>
              <a:rPr lang="ru-RU" sz="1200" dirty="0"/>
              <a:t> </a:t>
            </a:r>
          </a:p>
          <a:p>
            <a:r>
              <a:rPr lang="ru-RU" sz="1200" dirty="0"/>
              <a:t>Место проведения (адрес):________ </a:t>
            </a:r>
          </a:p>
          <a:p>
            <a:r>
              <a:rPr lang="ru-RU" sz="1200" dirty="0"/>
              <a:t>Время проведения: _________ </a:t>
            </a:r>
          </a:p>
          <a:p>
            <a:r>
              <a:rPr lang="ru-RU" sz="1200" dirty="0"/>
              <a:t> </a:t>
            </a:r>
          </a:p>
          <a:p>
            <a:r>
              <a:rPr lang="ru-RU" sz="1200" dirty="0"/>
              <a:t>Избрано: ___ членов профкома</a:t>
            </a:r>
          </a:p>
          <a:p>
            <a:r>
              <a:rPr lang="ru-RU" sz="1200" dirty="0"/>
              <a:t>Присутствовало: ______ членов профкома</a:t>
            </a:r>
          </a:p>
          <a:p>
            <a:r>
              <a:rPr lang="ru-RU" sz="1200" dirty="0"/>
              <a:t>Фамилии, инициалы каждого в алфавитном порядке, если количество присутствующих более десяти, указать: список на ___ л. прилагается. </a:t>
            </a:r>
          </a:p>
          <a:p>
            <a:r>
              <a:rPr lang="ru-RU" sz="1200" dirty="0"/>
              <a:t> В соответствии с пунктом ___ статьи ___ Устава профсоюзной организации заседание профкома правомочно, если в нем участвует более половины избранных в его состав членов. </a:t>
            </a:r>
          </a:p>
          <a:p>
            <a:r>
              <a:rPr lang="ru-RU" sz="1200" dirty="0"/>
              <a:t> Заседание правомочно, кворум имеется. </a:t>
            </a:r>
          </a:p>
          <a:p>
            <a:r>
              <a:rPr lang="ru-RU" sz="1200" dirty="0"/>
              <a:t> Приглашенные: (Фамилии, инициалы, должность каждого в алфавитном порядке, если количество присутствующих более десяти, указать: список на ___ л. прилагается).  </a:t>
            </a:r>
          </a:p>
          <a:p>
            <a:r>
              <a:rPr lang="ru-RU" sz="1200" dirty="0"/>
              <a:t> ПОВЕСТКА ДНЯ: </a:t>
            </a:r>
          </a:p>
          <a:p>
            <a:r>
              <a:rPr lang="ru-RU" sz="1200" dirty="0"/>
              <a:t>(Состоит из перечисления вопросов, которые обсуждаются на заседании, наименование вопроса формулируется с предлога «О» или «Об»). </a:t>
            </a:r>
          </a:p>
          <a:p>
            <a:r>
              <a:rPr lang="ru-RU" sz="1200" dirty="0"/>
              <a:t> 1.  (наименование вопроса, без указания докладчика). </a:t>
            </a:r>
          </a:p>
          <a:p>
            <a:r>
              <a:rPr lang="ru-RU" sz="1200" dirty="0"/>
              <a:t> 1. СЛУШАЛИ: (фамилия, инициалы, должность докладчика) </a:t>
            </a:r>
          </a:p>
          <a:p>
            <a:r>
              <a:rPr lang="ru-RU" sz="1200" dirty="0"/>
              <a:t> ВЫСТУПИЛИ:  </a:t>
            </a:r>
          </a:p>
          <a:p>
            <a:r>
              <a:rPr lang="ru-RU" sz="1200" dirty="0"/>
              <a:t> 1. (фамилия, инициалы, должность докладчика) </a:t>
            </a:r>
          </a:p>
          <a:p>
            <a:r>
              <a:rPr lang="ru-RU" sz="1200" dirty="0"/>
              <a:t>(краткое содержание выступлений, предложений) </a:t>
            </a:r>
          </a:p>
          <a:p>
            <a:r>
              <a:rPr lang="ru-RU" sz="1200" dirty="0"/>
              <a:t>2.  и т.д.</a:t>
            </a:r>
          </a:p>
          <a:p>
            <a:r>
              <a:rPr lang="ru-RU" sz="1200" dirty="0"/>
              <a:t>Примечание: если доклад, информация, сообщение не требуют дополнений и разъяснений или рассматриваются без обсуждения, раздел протокола «Выступили» не оформляется. </a:t>
            </a:r>
          </a:p>
          <a:p>
            <a:r>
              <a:rPr lang="ru-RU" sz="1200" dirty="0"/>
              <a:t>ПОСТАНОВИЛИ:  </a:t>
            </a:r>
          </a:p>
          <a:p>
            <a:r>
              <a:rPr lang="ru-RU" sz="1200" dirty="0"/>
              <a:t>Текст постановления включается в протокол или указывается, что на __ л. прилагается. </a:t>
            </a:r>
          </a:p>
          <a:p>
            <a:r>
              <a:rPr lang="ru-RU" sz="1200" dirty="0"/>
              <a:t>ГОЛОСОВАЛИ:  </a:t>
            </a:r>
          </a:p>
          <a:p>
            <a:r>
              <a:rPr lang="ru-RU" sz="1200" dirty="0"/>
              <a:t>После голосования постановление принято (при разногласиях в голосовании указывается количество лиц, голосовавших «за» и «против», воздержавшихся). </a:t>
            </a:r>
          </a:p>
          <a:p>
            <a:r>
              <a:rPr lang="ru-RU" sz="1200" dirty="0"/>
              <a:t>  </a:t>
            </a:r>
          </a:p>
          <a:p>
            <a:pPr algn="ctr"/>
            <a:r>
              <a:rPr lang="ru-RU" sz="1200" dirty="0"/>
              <a:t>Председатель профсоюзной                                                                           Расшифровка подписи   </a:t>
            </a:r>
          </a:p>
          <a:p>
            <a:pPr algn="ctr"/>
            <a:r>
              <a:rPr lang="ru-RU" sz="1200" dirty="0"/>
              <a:t>организации (подпись)                                                                                     (инициалы, фамилия) </a:t>
            </a:r>
          </a:p>
          <a:p>
            <a:pPr algn="ctr"/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Секретарь (подпись)                                                                                          Расшифровка подписи  </a:t>
            </a:r>
          </a:p>
          <a:p>
            <a:pPr algn="ctr"/>
            <a:r>
              <a:rPr lang="ru-RU" sz="1200" dirty="0"/>
              <a:t>                                                                                                                                 (инициалы, фамилия)                                                                                                                         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6163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20C66A7-318F-4CD3-AE9B-785144973C3B}"/>
              </a:ext>
            </a:extLst>
          </p:cNvPr>
          <p:cNvSpPr txBox="1">
            <a:spLocks/>
          </p:cNvSpPr>
          <p:nvPr/>
        </p:nvSpPr>
        <p:spPr>
          <a:xfrm>
            <a:off x="2370338" y="0"/>
            <a:ext cx="12118019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Постановления, принятые в рабочем порядке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B7E983A9-2D53-4B7F-BB91-296759868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961"/>
              </p:ext>
            </p:extLst>
          </p:nvPr>
        </p:nvGraphicFramePr>
        <p:xfrm>
          <a:off x="1518457" y="2027759"/>
          <a:ext cx="9414504" cy="318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3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3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3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252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dirty="0"/>
                    </a:p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Порядковый номер протокола, постановления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подписания постановления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Краткое содержание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Страницы  </a:t>
                      </a:r>
                    </a:p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деле</a:t>
                      </a:r>
                    </a:p>
                    <a:p>
                      <a:pPr algn="ctr">
                        <a:buNone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8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A03514-40F3-4177-973D-684DB16AA480}"/>
              </a:ext>
            </a:extLst>
          </p:cNvPr>
          <p:cNvSpPr/>
          <p:nvPr/>
        </p:nvSpPr>
        <p:spPr>
          <a:xfrm>
            <a:off x="73981" y="650159"/>
            <a:ext cx="12118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постановлений, принятых в рабочем порядке с____ по _______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протоколу № ____ заседания постоянно действующего руководящего коллегиального органа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(наименование организации)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4040F9C-6217-4A74-B332-957160EC4C18}"/>
              </a:ext>
            </a:extLst>
          </p:cNvPr>
          <p:cNvSpPr/>
          <p:nvPr/>
        </p:nvSpPr>
        <p:spPr>
          <a:xfrm>
            <a:off x="1518457" y="5578093"/>
            <a:ext cx="8343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Примечание: перечень подшивается в начале протокола.</a:t>
            </a:r>
          </a:p>
        </p:txBody>
      </p:sp>
    </p:spTree>
    <p:extLst>
      <p:ext uri="{BB962C8B-B14F-4D97-AF65-F5344CB8AC3E}">
        <p14:creationId xmlns:p14="http://schemas.microsoft.com/office/powerpoint/2010/main" val="239354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DC88D5-D2EE-4576-A55A-8BBF0BC7A9D1}"/>
              </a:ext>
            </a:extLst>
          </p:cNvPr>
          <p:cNvSpPr txBox="1"/>
          <p:nvPr/>
        </p:nvSpPr>
        <p:spPr>
          <a:xfrm>
            <a:off x="1253970" y="64623"/>
            <a:ext cx="9168414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БЮЛЛЕТЕНЬ заочного голосования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проектам постановлений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профсоюзного комитета ППО ООО «Ромашка»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20 февраля 2021 г. № 03-01/З-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31EFFF1-CB7F-40EB-919F-0532A55FC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51678"/>
              </p:ext>
            </p:extLst>
          </p:nvPr>
        </p:nvGraphicFramePr>
        <p:xfrm>
          <a:off x="2566940" y="1199266"/>
          <a:ext cx="6667501" cy="1549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5548">
                  <a:extLst>
                    <a:ext uri="{9D8B030D-6E8A-4147-A177-3AD203B41FA5}">
                      <a16:colId xmlns:a16="http://schemas.microsoft.com/office/drawing/2014/main" xmlns="" val="2574376737"/>
                    </a:ext>
                  </a:extLst>
                </a:gridCol>
                <a:gridCol w="990437">
                  <a:extLst>
                    <a:ext uri="{9D8B030D-6E8A-4147-A177-3AD203B41FA5}">
                      <a16:colId xmlns:a16="http://schemas.microsoft.com/office/drawing/2014/main" xmlns="" val="1360882592"/>
                    </a:ext>
                  </a:extLst>
                </a:gridCol>
                <a:gridCol w="990437">
                  <a:extLst>
                    <a:ext uri="{9D8B030D-6E8A-4147-A177-3AD203B41FA5}">
                      <a16:colId xmlns:a16="http://schemas.microsoft.com/office/drawing/2014/main" xmlns="" val="3699409132"/>
                    </a:ext>
                  </a:extLst>
                </a:gridCol>
                <a:gridCol w="1531079">
                  <a:extLst>
                    <a:ext uri="{9D8B030D-6E8A-4147-A177-3AD203B41FA5}">
                      <a16:colId xmlns:a16="http://schemas.microsoft.com/office/drawing/2014/main" xmlns="" val="841622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проектов постановлений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ЗА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ПРОТИВ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ВОЗДЕРЖАЛСЯ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7835089"/>
                  </a:ext>
                </a:extLst>
              </a:tr>
              <a:tr h="381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 Об оказании материальной помощи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980002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2. Об обучении профсоюзного актива и кадров в 2021 году.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298191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D2DE3C-F1D7-4E91-8DF1-015165CEE717}"/>
              </a:ext>
            </a:extLst>
          </p:cNvPr>
          <p:cNvSpPr txBox="1"/>
          <p:nvPr/>
        </p:nvSpPr>
        <p:spPr>
          <a:xfrm>
            <a:off x="2566940" y="2737216"/>
            <a:ext cx="66675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ВЫБРАТЬ ТОЛЬКО ОДИН ИЗ ВОЗМОЖНЫХ ВАРИАНТОВ ГОЛОСОВАНИЯ ПО КАЖДОМУ ПРОЕКТУ ПОСТАНОВЛЕНИЯ!!!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НЕДЕЙСТВИТЕЛЬНЫМ СЧИТАЕТСЯ БЮЛЛЕТЕНЬ: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неустановленной формы;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котором как минимум по одному проекту постановления оставлено более одного варианта решения;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котором как минимум по одному проекту постановления не оставлено ни одного варианта решения;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E18F5A-236B-4D5B-9055-C281C4D2975C}"/>
              </a:ext>
            </a:extLst>
          </p:cNvPr>
          <p:cNvSpPr txBox="1"/>
          <p:nvPr/>
        </p:nvSpPr>
        <p:spPr>
          <a:xfrm>
            <a:off x="2681056" y="5779363"/>
            <a:ext cx="634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____________________                                 __________________</a:t>
            </a:r>
          </a:p>
          <a:p>
            <a:r>
              <a:rPr lang="ru-RU" dirty="0"/>
              <a:t>             Подпись                                                      ФИО, дата</a:t>
            </a:r>
          </a:p>
        </p:txBody>
      </p:sp>
    </p:spTree>
    <p:extLst>
      <p:ext uri="{BB962C8B-B14F-4D97-AF65-F5344CB8AC3E}">
        <p14:creationId xmlns:p14="http://schemas.microsoft.com/office/powerpoint/2010/main" val="332412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4CE2DB-BE9B-4B6B-ADD8-A3DAE846F762}"/>
              </a:ext>
            </a:extLst>
          </p:cNvPr>
          <p:cNvSpPr txBox="1"/>
          <p:nvPr/>
        </p:nvSpPr>
        <p:spPr>
          <a:xfrm>
            <a:off x="5388706" y="1125147"/>
            <a:ext cx="689579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в исключительных случаях при наличии объективных причин, не позволяющих обеспечить присутствие всех или большинства членов профсоюзного комитета в месте проведения заседания;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Видеорежим – одна из форм очного проведения заседания;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Должна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быть обеспечена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техническая возможность идентификации и контроля доступа, определения их волеизъявления, а также ведение </a:t>
            </a:r>
            <a:r>
              <a:rPr lang="ru-RU" sz="2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подсчета голосов.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72761E-A4D3-4C5D-85C7-26C859201483}"/>
              </a:ext>
            </a:extLst>
          </p:cNvPr>
          <p:cNvSpPr txBox="1"/>
          <p:nvPr/>
        </p:nvSpPr>
        <p:spPr>
          <a:xfrm>
            <a:off x="1" y="133956"/>
            <a:ext cx="12393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заседаний в видеорежиме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08937D-9705-412F-8644-61FC4FE0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9" y="1309875"/>
            <a:ext cx="5093277" cy="33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7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C75C61-B0AD-46BF-9861-B0583D6B90BC}">
  <ds:schemaRefs>
    <ds:schemaRef ds:uri="http://www.w3.org/XML/1998/namespace"/>
    <ds:schemaRef ds:uri="ffbbaca9-2892-4ef6-8b83-294e11478586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C39A800-CBFC-49A8-87EA-A673FEA5A4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FC437E-3ED4-4303-8BA6-13EEE25868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794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Open Sans</vt:lpstr>
      <vt:lpstr>Open Sans Light</vt:lpstr>
      <vt:lpstr>Times New Roman</vt:lpstr>
      <vt:lpstr>Тема1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121</cp:revision>
  <cp:lastPrinted>2020-01-28T06:26:30Z</cp:lastPrinted>
  <dcterms:created xsi:type="dcterms:W3CDTF">2019-11-07T06:11:59Z</dcterms:created>
  <dcterms:modified xsi:type="dcterms:W3CDTF">2021-03-20T12:11:41Z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