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265" r:id="rId1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92"/>
    <a:srgbClr val="344688"/>
    <a:srgbClr val="D4D2D3"/>
    <a:srgbClr val="1F63AC"/>
    <a:srgbClr val="CE2939"/>
    <a:srgbClr val="1D65AD"/>
    <a:srgbClr val="D42834"/>
    <a:srgbClr val="C9EDFB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4" autoAdjust="0"/>
    <p:restoredTop sz="94542" autoAdjust="0"/>
  </p:normalViewPr>
  <p:slideViewPr>
    <p:cSldViewPr snapToGrid="0">
      <p:cViewPr varScale="1">
        <p:scale>
          <a:sx n="104" d="100"/>
          <a:sy n="104" d="100"/>
        </p:scale>
        <p:origin x="80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972097-A5EC-454D-B934-24A9734668BB}"/>
              </a:ext>
            </a:extLst>
          </p:cNvPr>
          <p:cNvSpPr/>
          <p:nvPr/>
        </p:nvSpPr>
        <p:spPr>
          <a:xfrm>
            <a:off x="8075716" y="5822850"/>
            <a:ext cx="4116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Лейканд Сергей Валерьевич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начальник отдела организационно-профсоюзной работы аппарата Профсоюза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4A3B225-C561-4767-88D2-BB1D2A782EAE}"/>
              </a:ext>
            </a:extLst>
          </p:cNvPr>
          <p:cNvSpPr>
            <a:spLocks noGrp="1"/>
          </p:cNvSpPr>
          <p:nvPr/>
        </p:nvSpPr>
        <p:spPr>
          <a:xfrm>
            <a:off x="1352144" y="1256211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Профсоюзные и ведомственные Награды</a:t>
            </a:r>
            <a:b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1"/>
              </a:solidFill>
              <a:latin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E9A5D4-40BB-4B5C-AD9B-85314E80BB90}"/>
              </a:ext>
            </a:extLst>
          </p:cNvPr>
          <p:cNvSpPr/>
          <p:nvPr/>
        </p:nvSpPr>
        <p:spPr>
          <a:xfrm>
            <a:off x="186266" y="1238095"/>
            <a:ext cx="118194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solidFill>
                  <a:srgbClr val="324A92"/>
                </a:solidFill>
              </a:rPr>
              <a:t>Учреждается для награждения профсоюзных работников, активистов профсоюзного движения за многолетний добросовестный труд и активную работу в профсоюзах, а также профсоюзных организаций, внесших большой вклад в работу по защите трудовых, социально-экономических прав и интересов членов профсоюзов.</a:t>
            </a:r>
          </a:p>
          <a:p>
            <a:pPr algn="just"/>
            <a:r>
              <a:rPr lang="ru-RU" altLang="ru-RU" sz="2400" dirty="0">
                <a:solidFill>
                  <a:srgbClr val="324A92"/>
                </a:solidFill>
              </a:rPr>
              <a:t>Почетной грамотой ФНПР, как правило, награждаются лица, проработавшие в профсоюзных органах не менее 10 лет и награжденные ранее почетными грамотами Нефтегазстройпрофсоюза России и территориальных объединений организаций профсоюзов.</a:t>
            </a:r>
          </a:p>
          <a:p>
            <a:pPr algn="just"/>
            <a:r>
              <a:rPr lang="ru-RU" altLang="ru-RU" sz="2400" dirty="0">
                <a:solidFill>
                  <a:srgbClr val="324A92"/>
                </a:solidFill>
              </a:rPr>
              <a:t>Наградной лист не оформляется. Предоставляются постановление выборного профсоюзного органа и сопроводительное письмо.</a:t>
            </a:r>
          </a:p>
          <a:p>
            <a:r>
              <a:rPr lang="ru-RU" altLang="ru-RU" sz="2400" b="1" dirty="0">
                <a:solidFill>
                  <a:srgbClr val="324A92"/>
                </a:solidFill>
              </a:rPr>
              <a:t>Кандидатуры для награждения согласовываются с территориальным объединением организаций профсоюзов, о чем делается соответствующая запись в сопроводительном письме.</a:t>
            </a:r>
            <a:endParaRPr lang="en-US" altLang="ru-RU" sz="2400" b="1" dirty="0">
              <a:solidFill>
                <a:srgbClr val="324A92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6195F06-F5BD-477F-883D-52A6323177FB}"/>
              </a:ext>
            </a:extLst>
          </p:cNvPr>
          <p:cNvSpPr txBox="1">
            <a:spLocks/>
          </p:cNvSpPr>
          <p:nvPr/>
        </p:nvSpPr>
        <p:spPr>
          <a:xfrm>
            <a:off x="0" y="188918"/>
            <a:ext cx="12192000" cy="1277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324A9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Почетная грамота Федерации Независимых Профсоюзов России </a:t>
            </a:r>
          </a:p>
        </p:txBody>
      </p:sp>
    </p:spTree>
    <p:extLst>
      <p:ext uri="{BB962C8B-B14F-4D97-AF65-F5344CB8AC3E}">
        <p14:creationId xmlns:p14="http://schemas.microsoft.com/office/powerpoint/2010/main" val="210932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0A1432-87C3-4F98-95E0-70C9F1849AD4}"/>
              </a:ext>
            </a:extLst>
          </p:cNvPr>
          <p:cNvSpPr/>
          <p:nvPr/>
        </p:nvSpPr>
        <p:spPr>
          <a:xfrm>
            <a:off x="261696" y="1174800"/>
            <a:ext cx="118033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solidFill>
                  <a:srgbClr val="324A92"/>
                </a:solidFill>
              </a:rPr>
              <a:t>Учреждается для поощрения профсоюзных работников, активистов профсоюзного движения членских организаций ФНПР за активную работу по защите трудовых, социально-экономических прав и интересов членов профсоюзов.</a:t>
            </a:r>
          </a:p>
          <a:p>
            <a:pPr algn="just"/>
            <a:r>
              <a:rPr lang="ru-RU" altLang="ru-RU" sz="2400" dirty="0">
                <a:solidFill>
                  <a:srgbClr val="324A92"/>
                </a:solidFill>
              </a:rPr>
              <a:t>Нагрудным знаком ФНПР «За активную работу в профсоюзах», как правило, награждаются лица, проработавшие в профсоюзных организациях не менее 10 лет и награжденные ранее почетной грамотой Нефтегазстройпрофсоюза России, территориальных объединений организаций профсоюзов и Почетной грамотой ФНПР.</a:t>
            </a:r>
          </a:p>
          <a:p>
            <a:pPr algn="just"/>
            <a:r>
              <a:rPr lang="ru-RU" altLang="ru-RU" sz="2400" dirty="0">
                <a:solidFill>
                  <a:srgbClr val="324A92"/>
                </a:solidFill>
              </a:rPr>
              <a:t>Для награждения предоставляются наградной лист, постановление выборного профсоюзного органа и сопроводительное письмо.</a:t>
            </a:r>
          </a:p>
          <a:p>
            <a:r>
              <a:rPr lang="ru-RU" altLang="ru-RU" sz="2400" b="1" dirty="0">
                <a:solidFill>
                  <a:srgbClr val="324A92"/>
                </a:solidFill>
              </a:rPr>
              <a:t>Кандидатуры для награждения согласовываются с территориальным объединением организаций профсоюзов, о чем делается соответствующая запись в сопроводительном письме.</a:t>
            </a:r>
            <a:endParaRPr lang="en-US" altLang="ru-RU" sz="2400" b="1" dirty="0">
              <a:solidFill>
                <a:srgbClr val="324A92"/>
              </a:solidFill>
            </a:endParaRPr>
          </a:p>
          <a:p>
            <a:pPr algn="just"/>
            <a:endParaRPr lang="en-US" altLang="ru-RU" sz="2400" dirty="0">
              <a:solidFill>
                <a:srgbClr val="324A92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5CF262ED-A486-4369-A767-5C46756EEB12}"/>
              </a:ext>
            </a:extLst>
          </p:cNvPr>
          <p:cNvSpPr txBox="1">
            <a:spLocks/>
          </p:cNvSpPr>
          <p:nvPr/>
        </p:nvSpPr>
        <p:spPr>
          <a:xfrm>
            <a:off x="261696" y="112412"/>
            <a:ext cx="11930304" cy="1277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324A9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Нагрудный знак ФНПР </a:t>
            </a:r>
          </a:p>
          <a:p>
            <a:pPr algn="ctr"/>
            <a:r>
              <a:rPr lang="ru-RU" sz="2800" dirty="0">
                <a:solidFill>
                  <a:srgbClr val="324A9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«За активную работу в профсоюзах» </a:t>
            </a:r>
          </a:p>
        </p:txBody>
      </p:sp>
    </p:spTree>
    <p:extLst>
      <p:ext uri="{BB962C8B-B14F-4D97-AF65-F5344CB8AC3E}">
        <p14:creationId xmlns:p14="http://schemas.microsoft.com/office/powerpoint/2010/main" val="228538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69ACFF-0C32-4FCC-9065-F6A6107933D6}"/>
              </a:ext>
            </a:extLst>
          </p:cNvPr>
          <p:cNvSpPr/>
          <p:nvPr/>
        </p:nvSpPr>
        <p:spPr>
          <a:xfrm>
            <a:off x="136237" y="1353300"/>
            <a:ext cx="116308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>
                <a:solidFill>
                  <a:srgbClr val="324A92"/>
                </a:solidFill>
              </a:rPr>
              <a:t>Учреждается для награждения профсоюзных работников и активистов за заслуги в деле развития и укрепления профсоюзного движения России, обеспечения его организационного единства, солидарности и справедливости, усиления влияния и роли профсоюзов в обществе, повышения эффективности их деятельности по защите социально-трудовых прав и интересов трудящихся.</a:t>
            </a:r>
          </a:p>
          <a:p>
            <a:pPr algn="just"/>
            <a:r>
              <a:rPr lang="ru-RU" altLang="ru-RU" sz="2400" dirty="0">
                <a:solidFill>
                  <a:srgbClr val="324A92"/>
                </a:solidFill>
              </a:rPr>
              <a:t>Нагрудным знаком ФНПР «За заслуги» награждаются профсоюзные работники и активисты, проработавшие в профсоюзах, как правило, не менее 15 лет, имеющие нагрудный знак ФНПР «За активную работу в профсоюзах».</a:t>
            </a:r>
          </a:p>
          <a:p>
            <a:pPr algn="just"/>
            <a:r>
              <a:rPr lang="ru-RU" altLang="ru-RU" sz="2400" dirty="0">
                <a:solidFill>
                  <a:srgbClr val="324A92"/>
                </a:solidFill>
              </a:rPr>
              <a:t>Для награждения предоставляются наградной лист, постановление выборного профсоюзного органа и сопроводительное письмо.</a:t>
            </a:r>
          </a:p>
          <a:p>
            <a:pPr algn="just"/>
            <a:r>
              <a:rPr lang="ru-RU" altLang="ru-RU" sz="2400" b="1" dirty="0">
                <a:solidFill>
                  <a:srgbClr val="324A92"/>
                </a:solidFill>
              </a:rPr>
              <a:t>Кандидатуры для награждения согласовываются с территориальным объединением организаций профсоюзов, о чем делается соответствующая запись в сопроводительном письме.</a:t>
            </a:r>
            <a:endParaRPr lang="en-US" altLang="ru-RU" sz="2400" b="1" dirty="0">
              <a:solidFill>
                <a:srgbClr val="324A92"/>
              </a:solidFill>
            </a:endParaRPr>
          </a:p>
          <a:p>
            <a:pPr algn="just"/>
            <a:endParaRPr lang="en-US" altLang="ru-RU" sz="2400" dirty="0">
              <a:solidFill>
                <a:srgbClr val="324A92"/>
              </a:solidFill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9FB2C78-8A8C-405F-8CA0-C56B1E714AC1}"/>
              </a:ext>
            </a:extLst>
          </p:cNvPr>
          <p:cNvSpPr txBox="1">
            <a:spLocks/>
          </p:cNvSpPr>
          <p:nvPr/>
        </p:nvSpPr>
        <p:spPr>
          <a:xfrm>
            <a:off x="67733" y="241721"/>
            <a:ext cx="12065000" cy="1277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324A9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Нагрудный знак ФНПР </a:t>
            </a:r>
          </a:p>
          <a:p>
            <a:pPr algn="ctr"/>
            <a:r>
              <a:rPr lang="ru-RU" sz="2800" dirty="0">
                <a:solidFill>
                  <a:srgbClr val="324A9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«За заслуги перед профдвижением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74504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24BC0-6A8A-4BD7-B18B-54082833939F}"/>
              </a:ext>
            </a:extLst>
          </p:cNvPr>
          <p:cNvSpPr txBox="1">
            <a:spLocks/>
          </p:cNvSpPr>
          <p:nvPr/>
        </p:nvSpPr>
        <p:spPr>
          <a:xfrm>
            <a:off x="46566" y="281281"/>
            <a:ext cx="12098867" cy="1277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324A9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Нагрудный знак ФНПР «За содружество»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16D896-FD9E-4098-BDD8-792161207921}"/>
              </a:ext>
            </a:extLst>
          </p:cNvPr>
          <p:cNvSpPr/>
          <p:nvPr/>
        </p:nvSpPr>
        <p:spPr>
          <a:xfrm>
            <a:off x="575732" y="1558640"/>
            <a:ext cx="1104053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324A9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Нагрудным знаком ФНПР «За содружество» награждаются руководители предприятий и организаций.</a:t>
            </a:r>
          </a:p>
          <a:p>
            <a:pPr indent="342900" algn="just">
              <a:lnSpc>
                <a:spcPct val="115000"/>
              </a:lnSpc>
            </a:pPr>
            <a:r>
              <a:rPr lang="ru-RU" altLang="ru-RU" sz="2400" dirty="0">
                <a:solidFill>
                  <a:srgbClr val="324A92"/>
                </a:solidFill>
              </a:rPr>
              <a:t>Наградной лист не оформляется. Предоставляются постановление выборного профсоюзного органа и сопроводительное письмо. </a:t>
            </a:r>
            <a:r>
              <a:rPr lang="ru-RU" sz="2400" b="1" dirty="0">
                <a:solidFill>
                  <a:srgbClr val="324A9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сопроводительном письме указывается мотив и краткая характеристика представляемого к награде.</a:t>
            </a:r>
          </a:p>
          <a:p>
            <a:pPr indent="449263"/>
            <a:r>
              <a:rPr lang="ru-RU" altLang="ru-RU" sz="2400" b="1" dirty="0">
                <a:solidFill>
                  <a:srgbClr val="324A92"/>
                </a:solidFill>
              </a:rPr>
              <a:t>Кандидатуры для награждения согласовываются с территориальным объединением организаций профсоюзов, о чем делается соответствующая запись в сопроводительном письме.</a:t>
            </a:r>
            <a:endParaRPr lang="en-US" altLang="ru-RU" sz="2400" b="1" dirty="0">
              <a:solidFill>
                <a:srgbClr val="324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22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B1D5F-5B71-4363-808A-7BCB36377EA4}"/>
              </a:ext>
            </a:extLst>
          </p:cNvPr>
          <p:cNvSpPr txBox="1">
            <a:spLocks/>
          </p:cNvSpPr>
          <p:nvPr/>
        </p:nvSpPr>
        <p:spPr>
          <a:xfrm>
            <a:off x="93133" y="392119"/>
            <a:ext cx="12024976" cy="4968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324A9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Почетный диплом ФНПР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3F3D63D-B411-41B4-8580-5D23B046ACDC}"/>
              </a:ext>
            </a:extLst>
          </p:cNvPr>
          <p:cNvSpPr/>
          <p:nvPr/>
        </p:nvSpPr>
        <p:spPr>
          <a:xfrm>
            <a:off x="169332" y="1235208"/>
            <a:ext cx="119487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24A92"/>
                </a:solidFill>
              </a:rPr>
              <a:t>Почетный   диплом   ФНПР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учреждается для награждения профсоюзных </a:t>
            </a:r>
            <a:r>
              <a:rPr lang="ru-RU" sz="2400" dirty="0">
                <a:solidFill>
                  <a:srgbClr val="324A92"/>
                </a:solidFill>
              </a:rPr>
              <a:t>организаций за большой вклад в развитие Федерации Независимых Профсоюзов России, укрепление профсоюзного движения в России, решение социально-экономических вопросов, активную работу по защите трудовых прав и социально-экономических интересов трудящихся, активное участие в коллективных действиях ФНПР, а также трудовых коллективов. </a:t>
            </a:r>
          </a:p>
          <a:p>
            <a:pPr algn="just"/>
            <a:r>
              <a:rPr lang="ru-RU" altLang="ru-RU" sz="2400" dirty="0">
                <a:solidFill>
                  <a:srgbClr val="324A92"/>
                </a:solidFill>
              </a:rPr>
              <a:t>Предоставляются постановление выборного профсоюзного органа и сопроводительное письмо.</a:t>
            </a:r>
            <a:endParaRPr lang="ru-RU" sz="2400" dirty="0">
              <a:solidFill>
                <a:srgbClr val="324A92"/>
              </a:solidFill>
            </a:endParaRPr>
          </a:p>
          <a:p>
            <a:pPr indent="449263" algn="just"/>
            <a:r>
              <a:rPr lang="ru-RU" altLang="ru-RU" sz="2400" b="1" dirty="0">
                <a:solidFill>
                  <a:srgbClr val="324A92"/>
                </a:solidFill>
              </a:rPr>
              <a:t>Организации, представляемые к награждению, согласовываются с территориальным объединением организаций профсоюзов, о чем делается соответствующая запись в сопроводительном письме.</a:t>
            </a:r>
            <a:endParaRPr lang="en-US" altLang="ru-RU" sz="2400" b="1" dirty="0">
              <a:solidFill>
                <a:srgbClr val="324A92"/>
              </a:solidFill>
            </a:endParaRPr>
          </a:p>
          <a:p>
            <a:pPr algn="just"/>
            <a:endParaRPr lang="ru-RU" sz="2400" dirty="0">
              <a:solidFill>
                <a:srgbClr val="324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24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C1A17-6054-4365-ADBE-7B10C4921C39}"/>
              </a:ext>
            </a:extLst>
          </p:cNvPr>
          <p:cNvSpPr>
            <a:spLocks noGrp="1"/>
          </p:cNvSpPr>
          <p:nvPr/>
        </p:nvSpPr>
        <p:spPr>
          <a:xfrm>
            <a:off x="1703126" y="1348574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rgbClr val="324A92"/>
                </a:solidFill>
                <a:latin typeface="Open Sans"/>
                <a:cs typeface="Times New Roman" panose="02020603050405020304" pitchFamily="18" charset="0"/>
              </a:rPr>
              <a:t>Награды МИНИСТЕРСТВА ЭНЕРГЕТИКИ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072527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4CDD27-551C-4C1C-8FFE-CB58BBB79122}"/>
              </a:ext>
            </a:extLst>
          </p:cNvPr>
          <p:cNvSpPr txBox="1">
            <a:spLocks/>
          </p:cNvSpPr>
          <p:nvPr/>
        </p:nvSpPr>
        <p:spPr>
          <a:xfrm>
            <a:off x="167024" y="216073"/>
            <a:ext cx="12024976" cy="1277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324A9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Ведомственные награды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CAEE08-6927-446C-A902-BA36D5C8EB15}"/>
              </a:ext>
            </a:extLst>
          </p:cNvPr>
          <p:cNvSpPr/>
          <p:nvPr/>
        </p:nvSpPr>
        <p:spPr>
          <a:xfrm>
            <a:off x="128924" y="2822935"/>
            <a:ext cx="116378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24A9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Награждение ведомственными наградами происходит последовательно. Последующее представление к награждению ведомственной наградой производится за новые достижения (заслуги) работника не ранее чем через три года после предыдущего награждения.</a:t>
            </a:r>
          </a:p>
          <a:p>
            <a:pPr algn="just"/>
            <a:r>
              <a:rPr lang="ru-RU" dirty="0">
                <a:solidFill>
                  <a:srgbClr val="324A9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Последовательность награждения: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>
                <a:solidFill>
                  <a:srgbClr val="324A9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Благодарность Министерства энергетики Российской Федерации (условие – стаж в организации не менее 1 года)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>
                <a:solidFill>
                  <a:srgbClr val="324A9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Почетная грамота Министерства энергетики Российской Федерации (условие – </a:t>
            </a:r>
            <a:r>
              <a:rPr lang="ru-RU" dirty="0">
                <a:solidFill>
                  <a:srgbClr val="324A92"/>
                </a:solidFill>
              </a:rPr>
              <a:t>не ранее чем через два года после объявления Благодарности Министерства энергетики Российской Федерации. Р</a:t>
            </a:r>
            <a:r>
              <a:rPr lang="ru-RU" dirty="0">
                <a:solidFill>
                  <a:srgbClr val="324A9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аботник, имеющий стаж работы в сфере ТЭК более 10 лет, может представляться к награждению Почетной грамотой Министерства энергетики Российской Федерации, минуя объявление Благодарности Министерства энергетики Российской Федерации)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>
                <a:solidFill>
                  <a:srgbClr val="324A9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Почетное звание «Почетный нефтяник»/«Почетный работник газовой промышленности»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>
                <a:solidFill>
                  <a:srgbClr val="324A9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Почетное звание «Почетный работник топливно-энергетического комплекса» (высшая ведомственная награда). Работник, награжденный отраслевым почетным званием, может представляться к награждению высшей ведомственной наградой не ранее чем через пять лет.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F950FA-33B1-42C4-A759-ED81A7FB8551}"/>
              </a:ext>
            </a:extLst>
          </p:cNvPr>
          <p:cNvSpPr/>
          <p:nvPr/>
        </p:nvSpPr>
        <p:spPr>
          <a:xfrm>
            <a:off x="167409" y="693141"/>
            <a:ext cx="118956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24A92"/>
                </a:solidFill>
              </a:rPr>
              <a:t>Нефтегазстройпрофсоюз России может ходатайствовать о награждению ведомственными наградами только </a:t>
            </a:r>
            <a:r>
              <a:rPr lang="ru-RU" b="1" dirty="0">
                <a:solidFill>
                  <a:srgbClr val="324A92"/>
                </a:solidFill>
              </a:rPr>
              <a:t>освобожденных профсоюзных работников</a:t>
            </a:r>
          </a:p>
          <a:p>
            <a:endParaRPr lang="ru-RU" b="1" dirty="0">
              <a:solidFill>
                <a:srgbClr val="324A92"/>
              </a:solidFill>
            </a:endParaRPr>
          </a:p>
          <a:p>
            <a:r>
              <a:rPr lang="ru-RU" dirty="0">
                <a:solidFill>
                  <a:srgbClr val="324A92"/>
                </a:solidFill>
              </a:rPr>
              <a:t>Награждение ведомственными наградами Министерства энергетики Российской Федерации производится за особые достижения (заслуги) в сфере ТЭК</a:t>
            </a:r>
            <a:r>
              <a:rPr lang="en-US" dirty="0">
                <a:solidFill>
                  <a:srgbClr val="324A92"/>
                </a:solidFill>
              </a:rPr>
              <a:t> </a:t>
            </a:r>
            <a:r>
              <a:rPr lang="ru-RU" dirty="0">
                <a:solidFill>
                  <a:srgbClr val="324A92"/>
                </a:solidFill>
              </a:rPr>
              <a:t>при праздновании Дня работников нефтяной и газовой промышленности, юбилейных дат организации (50 лет, 100 лет и каждые последующие 50 лет со дня создания), юбилейных дат работников (50,</a:t>
            </a:r>
            <a:r>
              <a:rPr lang="en-US" dirty="0">
                <a:solidFill>
                  <a:srgbClr val="324A92"/>
                </a:solidFill>
              </a:rPr>
              <a:t> </a:t>
            </a:r>
            <a:r>
              <a:rPr lang="ru-RU" dirty="0">
                <a:solidFill>
                  <a:srgbClr val="324A92"/>
                </a:solidFill>
              </a:rPr>
              <a:t>55 и каждые последующие пять лет для женщин, 50, 60 и каждые последующие пять лет для мужчин);.</a:t>
            </a:r>
          </a:p>
          <a:p>
            <a:endParaRPr lang="ru-RU" dirty="0">
              <a:solidFill>
                <a:srgbClr val="324A92"/>
              </a:solidFill>
            </a:endParaRPr>
          </a:p>
          <a:p>
            <a:r>
              <a:rPr lang="ru-RU" dirty="0">
                <a:solidFill>
                  <a:srgbClr val="324A9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85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30993-046F-4377-BE58-7674D94E33AF}"/>
              </a:ext>
            </a:extLst>
          </p:cNvPr>
          <p:cNvSpPr txBox="1">
            <a:spLocks/>
          </p:cNvSpPr>
          <p:nvPr/>
        </p:nvSpPr>
        <p:spPr>
          <a:xfrm>
            <a:off x="93133" y="198500"/>
            <a:ext cx="12098867" cy="1277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324A9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Документы, представляемые при ходатайстве о награждении ведомственной наградой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142CBE-EBAA-4729-9CAD-D8245C415C0C}"/>
              </a:ext>
            </a:extLst>
          </p:cNvPr>
          <p:cNvSpPr/>
          <p:nvPr/>
        </p:nvSpPr>
        <p:spPr>
          <a:xfrm>
            <a:off x="93133" y="1611387"/>
            <a:ext cx="11353800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24A9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наградной лист;</a:t>
            </a:r>
          </a:p>
          <a:p>
            <a:pPr marL="285750" indent="-285750" algn="just"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24A9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документы, подтверждающие соответствие кандидата требованиям к награждению ведомственной наградой;</a:t>
            </a:r>
          </a:p>
          <a:p>
            <a:pPr marL="285750" indent="-285750" algn="just"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24A9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письменное согласие на обработку персональных данных, содержащихся в документах к награждению ведомственной наградой и прилагаемых к ним документах;</a:t>
            </a:r>
          </a:p>
          <a:p>
            <a:pPr marL="285750" indent="-285750" algn="just"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24A9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письменное согласие кандидата на проведение в отношении его проверочных мероприятий;</a:t>
            </a:r>
          </a:p>
          <a:p>
            <a:pPr marL="285750" indent="-285750" algn="just">
              <a:spcBef>
                <a:spcPts val="1100"/>
              </a:spcBef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324A92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архивная (информационная) справка, подтверждающая юбилейную дату организации – в случае представления к награждению ведомственной наградой, которое приурочено к празднованию юбилейной даты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26623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A9B6B-54EC-4986-BD12-10C3BBD3759E}"/>
              </a:ext>
            </a:extLst>
          </p:cNvPr>
          <p:cNvSpPr>
            <a:spLocks noGrp="1"/>
          </p:cNvSpPr>
          <p:nvPr/>
        </p:nvSpPr>
        <p:spPr>
          <a:xfrm>
            <a:off x="1620768" y="1307782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Награды НЕФТЕГАЗСТРОЙПРОФСОЮЗА РОССИИ</a:t>
            </a:r>
            <a:b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1"/>
              </a:solidFill>
              <a:latin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1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9767C7-2795-4408-BC31-C6FD0C21F3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2098"/>
            <a:ext cx="4023358" cy="564172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317DF43-7C39-4C2D-AB69-A191F8158F50}"/>
              </a:ext>
            </a:extLst>
          </p:cNvPr>
          <p:cNvSpPr txBox="1">
            <a:spLocks/>
          </p:cNvSpPr>
          <p:nvPr/>
        </p:nvSpPr>
        <p:spPr>
          <a:xfrm>
            <a:off x="4269744" y="1276433"/>
            <a:ext cx="7645399" cy="534831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1800" b="1" dirty="0">
                <a:solidFill>
                  <a:schemeClr val="accent1"/>
                </a:solidFill>
              </a:rPr>
              <a:t>Является формой поощрения членов Профсоюза за активную работу в Профсоюзе, организацию значимых для членов Профсоюза мероприятий, личный вклад в дело защиты социально-трудовых прав и интересов членов Профсоюза, денежное премирование не предусмотрено. </a:t>
            </a:r>
            <a:endParaRPr lang="en-US" altLang="ru-RU" sz="1800" b="1" dirty="0">
              <a:solidFill>
                <a:schemeClr val="accent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chemeClr val="accent1"/>
                </a:solidFill>
              </a:rPr>
              <a:t>Ходатайствуют:</a:t>
            </a:r>
            <a:endParaRPr lang="en-US" altLang="ru-RU" sz="1800" b="1" dirty="0">
              <a:solidFill>
                <a:schemeClr val="accent1"/>
              </a:solidFill>
            </a:endParaRPr>
          </a:p>
          <a:p>
            <a:r>
              <a:rPr lang="ru-RU" altLang="ru-RU" sz="1800" b="1" dirty="0">
                <a:solidFill>
                  <a:schemeClr val="accent1"/>
                </a:solidFill>
              </a:rPr>
              <a:t>выборные коллегиальные органы профсоюзных организаций, входящих непосредственно в структуру Профсоюза;</a:t>
            </a:r>
          </a:p>
          <a:p>
            <a:r>
              <a:rPr lang="ru-RU" altLang="ru-RU" sz="1800" b="1" dirty="0">
                <a:solidFill>
                  <a:schemeClr val="accent1"/>
                </a:solidFill>
              </a:rPr>
              <a:t>Председатель Профсоюза;</a:t>
            </a:r>
          </a:p>
          <a:p>
            <a:r>
              <a:rPr lang="ru-RU" altLang="ru-RU" sz="1800" b="1" dirty="0">
                <a:solidFill>
                  <a:schemeClr val="accent1"/>
                </a:solidFill>
              </a:rPr>
              <a:t>Постоянные комиссии Российского Совета профсоюза и Молодежный совет Профсоюза.</a:t>
            </a:r>
          </a:p>
          <a:p>
            <a:endParaRPr lang="ru-RU" altLang="ru-R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altLang="ru-RU" sz="1800" b="1" dirty="0">
                <a:solidFill>
                  <a:schemeClr val="accent1"/>
                </a:solidFill>
              </a:rPr>
              <a:t>Наградной лист не оформляется. Предоставляются постановление выборного профсоюзного органа и сопроводительное письмо.</a:t>
            </a:r>
          </a:p>
          <a:p>
            <a:pPr marL="0" indent="0">
              <a:buNone/>
            </a:pPr>
            <a:endParaRPr lang="ru-RU" altLang="ru-RU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altLang="ru-RU" sz="1800" b="1" dirty="0">
              <a:solidFill>
                <a:schemeClr val="accent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0204D23-53B5-40A8-BF1F-C449E9780374}"/>
              </a:ext>
            </a:extLst>
          </p:cNvPr>
          <p:cNvSpPr txBox="1">
            <a:spLocks/>
          </p:cNvSpPr>
          <p:nvPr/>
        </p:nvSpPr>
        <p:spPr>
          <a:xfrm>
            <a:off x="76200" y="0"/>
            <a:ext cx="12115800" cy="1277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Благодарность Президиума </a:t>
            </a:r>
            <a:b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Российского Совета профсоюза</a:t>
            </a:r>
          </a:p>
        </p:txBody>
      </p:sp>
    </p:spTree>
    <p:extLst>
      <p:ext uri="{BB962C8B-B14F-4D97-AF65-F5344CB8AC3E}">
        <p14:creationId xmlns:p14="http://schemas.microsoft.com/office/powerpoint/2010/main" val="32017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86A8C3-AF75-4945-9817-BBC6053543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1244193"/>
            <a:ext cx="3287207" cy="451314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49A7B1-8F54-46FC-BB6A-F625BDC8BD6A}"/>
              </a:ext>
            </a:extLst>
          </p:cNvPr>
          <p:cNvSpPr/>
          <p:nvPr/>
        </p:nvSpPr>
        <p:spPr>
          <a:xfrm>
            <a:off x="3351862" y="1100666"/>
            <a:ext cx="890479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dirty="0">
                <a:solidFill>
                  <a:schemeClr val="accent1"/>
                </a:solidFill>
              </a:rPr>
              <a:t>Награждение производится за активную работу в Нефтегазстройпрофсоюзе России и личный вклад в дело защиты социально-трудовых прав и интересов членов Профсоюза.</a:t>
            </a:r>
          </a:p>
          <a:p>
            <a:pPr algn="just"/>
            <a:r>
              <a:rPr lang="ru-RU" altLang="ru-RU" sz="1400" dirty="0">
                <a:solidFill>
                  <a:schemeClr val="accent1"/>
                </a:solidFill>
              </a:rPr>
              <a:t> Почетной грамотой награждаются члены Профсоюза со стажем членства в нем не менее трех лет и может быть приурочено к: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accent1"/>
                </a:solidFill>
              </a:rPr>
              <a:t>отраслевым праздникам;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accent1"/>
                </a:solidFill>
              </a:rPr>
              <a:t>юбилейным датам награждаемых (50,</a:t>
            </a:r>
            <a:r>
              <a:rPr lang="en-US" altLang="ru-RU" sz="1400" dirty="0">
                <a:solidFill>
                  <a:schemeClr val="accent1"/>
                </a:solidFill>
              </a:rPr>
              <a:t> </a:t>
            </a:r>
            <a:r>
              <a:rPr lang="ru-RU" altLang="ru-RU" sz="1400" dirty="0">
                <a:solidFill>
                  <a:schemeClr val="accent1"/>
                </a:solidFill>
              </a:rPr>
              <a:t>55 и каждые последующие пять лет для женщин, 50, 60 и каждые последующие пять лет для мужчин);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accent1"/>
                </a:solidFill>
              </a:rPr>
              <a:t>юбилейным датам профсоюзных организаций;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accent1"/>
                </a:solidFill>
              </a:rPr>
              <a:t>юбилейным датам хозяйствующих субъектов;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accent1"/>
                </a:solidFill>
              </a:rPr>
              <a:t>дню образования Нефтегазстройпрофсоюза России;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accent1"/>
                </a:solidFill>
              </a:rPr>
              <a:t>достижению значительных успехов в реализации важных для Профсоюза направлений деятельности (проектов);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accent1"/>
                </a:solidFill>
              </a:rPr>
              <a:t>отчетно-выборной кампании в Профсоюзе и в профсоюзных организациях.</a:t>
            </a:r>
          </a:p>
          <a:p>
            <a:pPr algn="just"/>
            <a:r>
              <a:rPr lang="ru-RU" altLang="ru-RU" sz="1400" dirty="0">
                <a:solidFill>
                  <a:schemeClr val="accent1"/>
                </a:solidFill>
              </a:rPr>
              <a:t>Члены Профсоюза, награжденные Почетной грамотой, премируются за счет средств Нефтегазстройпрофсоюза России. </a:t>
            </a:r>
          </a:p>
          <a:p>
            <a:pPr algn="just"/>
            <a:r>
              <a:rPr lang="ru-RU" altLang="ru-RU" sz="1400" dirty="0">
                <a:solidFill>
                  <a:schemeClr val="accent1"/>
                </a:solidFill>
              </a:rPr>
              <a:t>Сумма денежной премии ежегодно устанавливается решением Президиума Российского Совета профсоюза.</a:t>
            </a:r>
          </a:p>
          <a:p>
            <a:pPr algn="ctr"/>
            <a:r>
              <a:rPr lang="ru-RU" altLang="ru-RU" sz="1400" dirty="0">
                <a:solidFill>
                  <a:schemeClr val="accent1"/>
                </a:solidFill>
              </a:rPr>
              <a:t>Ходатайствуют: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accent1"/>
                </a:solidFill>
              </a:rPr>
              <a:t>выборные органы профсоюзных организаций, входящих непосредственно в структуру Профсоюза;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accent1"/>
                </a:solidFill>
              </a:rPr>
              <a:t>постоянные комиссии Российского Совета профсоюза;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chemeClr val="accent1"/>
                </a:solidFill>
              </a:rPr>
              <a:t>Председатель Профсоюза.</a:t>
            </a:r>
          </a:p>
          <a:p>
            <a:pPr algn="just"/>
            <a:r>
              <a:rPr lang="ru-RU" altLang="ru-RU" sz="1400" dirty="0">
                <a:solidFill>
                  <a:schemeClr val="accent1"/>
                </a:solidFill>
              </a:rPr>
              <a:t>Для награждения предоставляются наградной лист, постановление выборного профсоюзного органа и сопроводительное письмо.</a:t>
            </a:r>
          </a:p>
          <a:p>
            <a:pPr algn="just"/>
            <a:endParaRPr lang="ru-RU" altLang="ru-RU" sz="2400" dirty="0">
              <a:solidFill>
                <a:schemeClr val="accent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EEE1073-9BE8-40CC-B18F-8BC9DC37B016}"/>
              </a:ext>
            </a:extLst>
          </p:cNvPr>
          <p:cNvSpPr txBox="1">
            <a:spLocks/>
          </p:cNvSpPr>
          <p:nvPr/>
        </p:nvSpPr>
        <p:spPr>
          <a:xfrm>
            <a:off x="0" y="32927"/>
            <a:ext cx="12025745" cy="1277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Почетная грамота</a:t>
            </a:r>
            <a:br>
              <a:rPr lang="ru-RU" sz="28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800" dirty="0">
                <a:solidFill>
                  <a:schemeClr val="accen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Нефтегазстройпрофсоюза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215089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68BB9E-B92B-46A1-9B45-245B4A2D1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3" y="1253220"/>
            <a:ext cx="2939600" cy="9336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6E27F0-B52C-4847-8FAD-20454F1675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3" y="2343571"/>
            <a:ext cx="2942186" cy="9490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9C2F07-DB1E-455D-AC4C-34D2BFBF9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69" y="3459291"/>
            <a:ext cx="2939600" cy="97678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93B9FF-1AC9-4975-81F0-0CFD74DE8368}"/>
              </a:ext>
            </a:extLst>
          </p:cNvPr>
          <p:cNvSpPr/>
          <p:nvPr/>
        </p:nvSpPr>
        <p:spPr>
          <a:xfrm>
            <a:off x="3540291" y="1059322"/>
            <a:ext cx="86517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>
                <a:solidFill>
                  <a:srgbClr val="002060"/>
                </a:solidFill>
              </a:rPr>
              <a:t>Нагрудный знак является поощрением за активную работу в Профсоюзе и его развитие, личный вклад в дело защиты социально-трудовых прав и интересов членов Профсоюза, повышение уровня их социальных гарантий. Награждение нагрудным знаком происходит последовательно: знаком III степени, II степени, I степени и приурочивается к 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</a:rPr>
              <a:t>Дню рождения Профсоюза;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</a:rPr>
              <a:t>Дню работников нефтяной и газовой промышленности;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</a:rPr>
              <a:t>юбилейным датам награждаемых (50,</a:t>
            </a:r>
            <a:r>
              <a:rPr lang="en-US" altLang="ru-RU" sz="1600" dirty="0">
                <a:solidFill>
                  <a:srgbClr val="002060"/>
                </a:solidFill>
              </a:rPr>
              <a:t> </a:t>
            </a:r>
            <a:r>
              <a:rPr lang="ru-RU" altLang="ru-RU" sz="1600" dirty="0">
                <a:solidFill>
                  <a:srgbClr val="002060"/>
                </a:solidFill>
              </a:rPr>
              <a:t>55 и каждые последующие пять лет для женщин, 50, 60 и каждые последующие пять лет для мужчин);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</a:rPr>
              <a:t>выходу на пенсию.</a:t>
            </a:r>
            <a:endParaRPr lang="en-US" altLang="ru-RU" sz="1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28CB09-AC15-430D-ACB3-E32F645A4B0E}"/>
              </a:ext>
            </a:extLst>
          </p:cNvPr>
          <p:cNvSpPr/>
          <p:nvPr/>
        </p:nvSpPr>
        <p:spPr>
          <a:xfrm>
            <a:off x="3540291" y="3359272"/>
            <a:ext cx="84272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>
                <a:solidFill>
                  <a:srgbClr val="002060"/>
                </a:solidFill>
              </a:rPr>
              <a:t>Нагрудным знаком награждаются лица, награжденные Почетной грамотой Российского Совета профсоюза и имеющие профсоюзный стаж: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</a:rPr>
              <a:t>III степени – 10 лет, II степени – 15 лет, I степени – 20 лет.</a:t>
            </a:r>
          </a:p>
          <a:p>
            <a:pPr algn="just"/>
            <a:r>
              <a:rPr lang="ru-RU" altLang="ru-RU" sz="1600" dirty="0">
                <a:solidFill>
                  <a:srgbClr val="002060"/>
                </a:solidFill>
              </a:rPr>
              <a:t>Члены Профсоюза, награжденные Нагрудным знаком, премируются за счет средств Нефтегазстройпрофсоюза России. </a:t>
            </a:r>
            <a:endParaRPr lang="en-US" altLang="ru-RU" sz="1600" dirty="0">
              <a:solidFill>
                <a:srgbClr val="002060"/>
              </a:solidFill>
            </a:endParaRPr>
          </a:p>
          <a:p>
            <a:pPr algn="just"/>
            <a:r>
              <a:rPr lang="ru-RU" altLang="ru-RU" sz="1600" dirty="0">
                <a:solidFill>
                  <a:srgbClr val="002060"/>
                </a:solidFill>
              </a:rPr>
              <a:t>Сумма денежной премии ежегодно устанавливается решением Президиума Российского Совета профсоюза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EC7E7C-EA6D-4212-B4CF-5770B2F79FA9}"/>
              </a:ext>
            </a:extLst>
          </p:cNvPr>
          <p:cNvSpPr/>
          <p:nvPr/>
        </p:nvSpPr>
        <p:spPr>
          <a:xfrm>
            <a:off x="528384" y="5335645"/>
            <a:ext cx="11661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Ходатайствуют выборные органы профсоюзных организаций, входящих непосредственно в структуру Профсоюза; постоянные комиссии Российского Совета профсоюза, Председатель Профсоюза.</a:t>
            </a:r>
          </a:p>
          <a:p>
            <a:r>
              <a:rPr lang="ru-RU" altLang="ru-RU" sz="1600" dirty="0">
                <a:solidFill>
                  <a:srgbClr val="002060"/>
                </a:solidFill>
              </a:rPr>
              <a:t>Для награждения предоставляются наградной лист, постановление выборного профсоюзного органа и сопроводительное письмо.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B4F4AA3-EB8C-41C3-A327-DF1581CF6AD0}"/>
              </a:ext>
            </a:extLst>
          </p:cNvPr>
          <p:cNvSpPr txBox="1">
            <a:spLocks/>
          </p:cNvSpPr>
          <p:nvPr/>
        </p:nvSpPr>
        <p:spPr>
          <a:xfrm>
            <a:off x="0" y="90065"/>
            <a:ext cx="12272049" cy="1277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Нагрудный знак «За активную работу </a:t>
            </a:r>
            <a:br>
              <a:rPr lang="ru-RU" sz="28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Нефтегазстройпрофсоюзе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42197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82D77-D8BE-4682-AD25-32515D80290D}"/>
              </a:ext>
            </a:extLst>
          </p:cNvPr>
          <p:cNvSpPr txBox="1">
            <a:spLocks/>
          </p:cNvSpPr>
          <p:nvPr/>
        </p:nvSpPr>
        <p:spPr>
          <a:xfrm>
            <a:off x="148551" y="61230"/>
            <a:ext cx="12043449" cy="1277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324A9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Нагрудный знак «Диалог и партнерство»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47070E-D369-40C7-BC83-02F5D713F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38" y="781415"/>
            <a:ext cx="4597873" cy="146814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D882AB-9F2F-41B2-88A1-077DC2CA19D2}"/>
              </a:ext>
            </a:extLst>
          </p:cNvPr>
          <p:cNvSpPr/>
          <p:nvPr/>
        </p:nvSpPr>
        <p:spPr>
          <a:xfrm>
            <a:off x="1804010" y="2348971"/>
            <a:ext cx="86434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1600" dirty="0">
                <a:solidFill>
                  <a:srgbClr val="002060"/>
                </a:solidFill>
              </a:rPr>
              <a:t>Нагрудный знак Нефтегазстройпрофсоюза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России «Диалог и партнерство» учрежден Президиумом Российского Совета профсоюза для награждения должностных лиц органов государственной власти, местного самоуправления, руководителей организаций (хозяйствующих субъектов), профсоюзные организации которых входят в структуру Профсоюза, внесших значительный вклад в развитие социального диалога и партнерства.</a:t>
            </a:r>
          </a:p>
          <a:p>
            <a:pPr indent="450215" algn="just"/>
            <a:r>
              <a:rPr lang="ru-RU" sz="1600" dirty="0">
                <a:solidFill>
                  <a:srgbClr val="002060"/>
                </a:solidFill>
              </a:rPr>
              <a:t>Материалы представляются за месяц до предполагаемого награждения.</a:t>
            </a:r>
          </a:p>
          <a:p>
            <a:pPr indent="449580" algn="just"/>
            <a:r>
              <a:rPr lang="ru-RU" sz="1600" dirty="0">
                <a:solidFill>
                  <a:srgbClr val="002060"/>
                </a:solidFill>
              </a:rPr>
              <a:t>Необходимые сведения для награждения - указания заслуг (достижений) и краткая характеристика представляемого к награде.</a:t>
            </a:r>
          </a:p>
          <a:p>
            <a:pPr indent="449580" algn="just"/>
            <a:r>
              <a:rPr lang="ru-RU" altLang="ru-RU" sz="1600" dirty="0">
                <a:solidFill>
                  <a:srgbClr val="002060"/>
                </a:solidFill>
              </a:rPr>
              <a:t>Наградной лист не оформляется. Предоставляются постановление выборного профсоюзного органа и сопроводительное письмо.</a:t>
            </a:r>
          </a:p>
          <a:p>
            <a:pPr indent="449580" algn="just"/>
            <a:r>
              <a:rPr lang="ru-RU" sz="1600" dirty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33E30C-9F89-4D90-9A06-908FD2358420}"/>
              </a:ext>
            </a:extLst>
          </p:cNvPr>
          <p:cNvSpPr/>
          <p:nvPr/>
        </p:nvSpPr>
        <p:spPr>
          <a:xfrm>
            <a:off x="1785476" y="5008093"/>
            <a:ext cx="8621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solidFill>
                  <a:srgbClr val="002060"/>
                </a:solidFill>
              </a:rPr>
              <a:t>Ходатайствуют: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002060"/>
                </a:solidFill>
              </a:rPr>
              <a:t>выборные органы </a:t>
            </a:r>
            <a:r>
              <a:rPr lang="ru-RU" altLang="ru-RU" sz="1600" dirty="0">
                <a:solidFill>
                  <a:srgbClr val="002060"/>
                </a:solidFill>
              </a:rPr>
              <a:t>профсоюзных</a:t>
            </a:r>
            <a:r>
              <a:rPr lang="ru-RU" altLang="ru-RU" sz="2000" dirty="0">
                <a:solidFill>
                  <a:srgbClr val="002060"/>
                </a:solidFill>
              </a:rPr>
              <a:t> организаций, входящих непосредственно в структуру Профсоюза;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002060"/>
                </a:solidFill>
              </a:rPr>
              <a:t>Председатель Профсоюза.</a:t>
            </a:r>
            <a:endParaRPr lang="en-US" alt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65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F5EE2-75C2-4631-B7AC-71A73A29F0CA}"/>
              </a:ext>
            </a:extLst>
          </p:cNvPr>
          <p:cNvSpPr txBox="1">
            <a:spLocks/>
          </p:cNvSpPr>
          <p:nvPr/>
        </p:nvSpPr>
        <p:spPr>
          <a:xfrm>
            <a:off x="351751" y="180170"/>
            <a:ext cx="12098867" cy="1277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324A9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Диплом Профсоюза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28575C-3752-452F-BDA2-2E3BCEE76F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52" y="810969"/>
            <a:ext cx="2954767" cy="42366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50F3CC-46A9-4B9D-84B3-F418784D5300}"/>
              </a:ext>
            </a:extLst>
          </p:cNvPr>
          <p:cNvSpPr/>
          <p:nvPr/>
        </p:nvSpPr>
        <p:spPr>
          <a:xfrm>
            <a:off x="3701473" y="892646"/>
            <a:ext cx="7797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200" dirty="0">
                <a:solidFill>
                  <a:srgbClr val="324A9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Диплом Профсоюза учреждается Президиумом Российского Совета профсоюза для награждения профсоюзных организаций, внесших большой вклад в развитие и укрепление Профсоюза, за активную работу по защите социально-трудовых прав и экономических интересов членов Профсоюза, за активное участие в смотрах-конкурсах, проводимых Профсоюзом по различным направлениям деятельности, за спортивные достижения, а также к юбилейным датам профсоюзных организаций.</a:t>
            </a:r>
          </a:p>
          <a:p>
            <a:pPr indent="450215" algn="just"/>
            <a:r>
              <a:rPr lang="ru-RU" altLang="ru-RU" sz="2200" dirty="0">
                <a:solidFill>
                  <a:srgbClr val="324A92"/>
                </a:solidFill>
              </a:rPr>
              <a:t>Предоставляются постановление выборного профсоюзного органа и сопроводительное письмо.</a:t>
            </a:r>
          </a:p>
          <a:p>
            <a:pPr indent="450215" algn="just">
              <a:spcAft>
                <a:spcPts val="0"/>
              </a:spcAft>
            </a:pPr>
            <a:endParaRPr lang="ru-RU" sz="2200" dirty="0">
              <a:solidFill>
                <a:srgbClr val="324A9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86E768-9A77-439A-AC37-CD0F4A389E3C}"/>
              </a:ext>
            </a:extLst>
          </p:cNvPr>
          <p:cNvSpPr/>
          <p:nvPr/>
        </p:nvSpPr>
        <p:spPr>
          <a:xfrm>
            <a:off x="0" y="5158419"/>
            <a:ext cx="12098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>
                <a:solidFill>
                  <a:srgbClr val="324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Ходатайствуют: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324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выборные органы профсоюзных организаций, входящих непосредственно в структуру Профсоюза;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altLang="ru-RU" sz="2400" dirty="0">
                <a:solidFill>
                  <a:srgbClr val="324A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Профсоюза.</a:t>
            </a:r>
            <a:endParaRPr lang="en-US" altLang="ru-RU" sz="2400" dirty="0">
              <a:solidFill>
                <a:srgbClr val="324A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2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197DF-6501-4671-A7A8-0D383D2AE1B1}"/>
              </a:ext>
            </a:extLst>
          </p:cNvPr>
          <p:cNvSpPr>
            <a:spLocks noGrp="1"/>
          </p:cNvSpPr>
          <p:nvPr/>
        </p:nvSpPr>
        <p:spPr>
          <a:xfrm>
            <a:off x="-1" y="2475345"/>
            <a:ext cx="12127345" cy="73050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rgbClr val="324A92"/>
                </a:solidFill>
                <a:latin typeface="Open Sans"/>
                <a:cs typeface="Times New Roman" panose="02020603050405020304" pitchFamily="18" charset="0"/>
              </a:rPr>
              <a:t>Награды ФНПР</a:t>
            </a:r>
          </a:p>
        </p:txBody>
      </p:sp>
    </p:spTree>
    <p:extLst>
      <p:ext uri="{BB962C8B-B14F-4D97-AF65-F5344CB8AC3E}">
        <p14:creationId xmlns:p14="http://schemas.microsoft.com/office/powerpoint/2010/main" val="401877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C3CBB-769A-4BDF-8B9C-A728322AF809}"/>
              </a:ext>
            </a:extLst>
          </p:cNvPr>
          <p:cNvSpPr>
            <a:spLocks noGrp="1"/>
          </p:cNvSpPr>
          <p:nvPr/>
        </p:nvSpPr>
        <p:spPr>
          <a:xfrm>
            <a:off x="1400635" y="1215418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bg1"/>
                </a:solidFill>
                <a:latin typeface="Open Sans"/>
                <a:cs typeface="Times New Roman" panose="02020603050405020304" pitchFamily="18" charset="0"/>
              </a:rPr>
              <a:t>Награды ФНПР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C4B1D3-8FEE-4873-9ECC-8BF27E268616}"/>
              </a:ext>
            </a:extLst>
          </p:cNvPr>
          <p:cNvSpPr txBox="1">
            <a:spLocks/>
          </p:cNvSpPr>
          <p:nvPr/>
        </p:nvSpPr>
        <p:spPr>
          <a:xfrm>
            <a:off x="182418" y="1491677"/>
            <a:ext cx="11933382" cy="5348318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800" dirty="0">
                <a:solidFill>
                  <a:srgbClr val="324A92"/>
                </a:solidFill>
              </a:rPr>
              <a:t>Является формой поощрения профсоюзных активистов и работников профсоюзных организаций за плодотворную и многолетнюю работу в профсоюзах.</a:t>
            </a:r>
            <a:endParaRPr lang="en-US" altLang="ru-RU" sz="2800" dirty="0">
              <a:solidFill>
                <a:srgbClr val="324A92"/>
              </a:solidFill>
            </a:endParaRPr>
          </a:p>
          <a:p>
            <a:pPr marL="0" indent="0" algn="just">
              <a:buNone/>
            </a:pPr>
            <a:r>
              <a:rPr lang="ru-RU" altLang="ru-RU" sz="2800" dirty="0">
                <a:solidFill>
                  <a:srgbClr val="324A92"/>
                </a:solidFill>
              </a:rPr>
              <a:t>Наградной лист не оформляется. Предоставляются постановление выборного профсоюзного органа и сопроводительное письмо.</a:t>
            </a:r>
          </a:p>
          <a:p>
            <a:pPr marL="0" indent="0" algn="just">
              <a:buNone/>
            </a:pPr>
            <a:r>
              <a:rPr lang="ru-RU" altLang="ru-RU" sz="2800" b="1" dirty="0">
                <a:solidFill>
                  <a:srgbClr val="324A92"/>
                </a:solidFill>
              </a:rPr>
              <a:t>Кандидатуры для награждения согласовываются с территориальным объединением организаций профсоюзов, о чем делается соответствующая запись в сопроводительном письме.</a:t>
            </a:r>
            <a:endParaRPr lang="en-US" altLang="ru-RU" sz="2800" b="1" dirty="0">
              <a:solidFill>
                <a:srgbClr val="324A92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301266E-41F1-48DB-8DAD-3C6EE1124DBE}"/>
              </a:ext>
            </a:extLst>
          </p:cNvPr>
          <p:cNvSpPr txBox="1">
            <a:spLocks/>
          </p:cNvSpPr>
          <p:nvPr/>
        </p:nvSpPr>
        <p:spPr>
          <a:xfrm>
            <a:off x="76200" y="214318"/>
            <a:ext cx="12115800" cy="12773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324A92"/>
                </a:solidFill>
                <a:latin typeface="Times New Roman" panose="02020603050405020304" pitchFamily="18" charset="0"/>
                <a:ea typeface="Open Sans Light" panose="020B0306030504020204" pitchFamily="34" charset="0"/>
                <a:cs typeface="Times New Roman" panose="02020603050405020304" pitchFamily="18" charset="0"/>
              </a:rPr>
              <a:t>Благодарность Исполкома ФНПР</a:t>
            </a:r>
          </a:p>
        </p:txBody>
      </p:sp>
    </p:spTree>
    <p:extLst>
      <p:ext uri="{BB962C8B-B14F-4D97-AF65-F5344CB8AC3E}">
        <p14:creationId xmlns:p14="http://schemas.microsoft.com/office/powerpoint/2010/main" val="1170262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CEDF43-5BE0-47EC-A3BA-075B5C198099}"/>
</file>

<file path=customXml/itemProps2.xml><?xml version="1.0" encoding="utf-8"?>
<ds:datastoreItem xmlns:ds="http://schemas.openxmlformats.org/officeDocument/2006/customXml" ds:itemID="{9CAD93AD-1072-46BF-8207-B5639F5DF058}"/>
</file>

<file path=customXml/itemProps3.xml><?xml version="1.0" encoding="utf-8"?>
<ds:datastoreItem xmlns:ds="http://schemas.openxmlformats.org/officeDocument/2006/customXml" ds:itemID="{64950BDB-C10A-4767-8E4D-D89D785B9AC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1571</Words>
  <Application>Microsoft Office PowerPoint</Application>
  <PresentationFormat>Широкоэкранный</PresentationFormat>
  <Paragraphs>110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Open Sans</vt:lpstr>
      <vt:lpstr>Open Sans Light</vt:lpstr>
      <vt:lpstr>Times New Roman</vt:lpstr>
      <vt:lpstr>Wingdings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Сергей Валерьевич</cp:lastModifiedBy>
  <cp:revision>126</cp:revision>
  <cp:lastPrinted>2020-01-28T06:26:30Z</cp:lastPrinted>
  <dcterms:created xsi:type="dcterms:W3CDTF">2019-11-07T06:11:59Z</dcterms:created>
  <dcterms:modified xsi:type="dcterms:W3CDTF">2021-03-22T05:06:26Z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