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6" r:id="rId3"/>
    <p:sldId id="332" r:id="rId4"/>
    <p:sldId id="333" r:id="rId5"/>
    <p:sldId id="265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6"/>
            <p14:sldId id="332"/>
            <p14:sldId id="33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Лейканд Сергей </a:t>
            </a:r>
            <a:r>
              <a:rPr lang="ru-RU" sz="14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Валерьевич</a:t>
            </a:r>
            <a:r>
              <a:rPr lang="ru-RU" sz="1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начальник отдела организационно-профсоюзной работы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524000" y="2844865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Создание первичной профсоюзной организации</a:t>
            </a:r>
          </a:p>
          <a:p>
            <a:pPr>
              <a:lnSpc>
                <a:spcPct val="110000"/>
              </a:lnSpc>
            </a:pP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35D70C0-F7F0-44FE-B320-10D13C74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19" y="2115126"/>
            <a:ext cx="3593234" cy="359323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9850829-D498-443D-8F38-16C195844069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85145"/>
            <a:ext cx="12108873" cy="13839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dirty="0">
                <a:solidFill>
                  <a:srgbClr val="000080"/>
                </a:solidFill>
              </a:rPr>
              <a:t>Для создания первичной профсоюзной организации необходимо минимум три человека </a:t>
            </a:r>
          </a:p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dirty="0">
                <a:solidFill>
                  <a:srgbClr val="000080"/>
                </a:solidFill>
              </a:rPr>
              <a:t>(Федеральный закон об общественных объединениях)</a:t>
            </a:r>
            <a:endParaRPr lang="en-GB" altLang="ru-RU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xmlns="" id="{C54BDC7E-E110-4355-A0A4-58E665A84D31}"/>
              </a:ext>
            </a:extLst>
          </p:cNvPr>
          <p:cNvSpPr txBox="1">
            <a:spLocks/>
          </p:cNvSpPr>
          <p:nvPr/>
        </p:nvSpPr>
        <p:spPr>
          <a:xfrm>
            <a:off x="0" y="70605"/>
            <a:ext cx="121920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/>
                </a:solidFill>
              </a:rPr>
              <a:t>Алгоритм создания первичной профсоюзной организации </a:t>
            </a:r>
          </a:p>
        </p:txBody>
      </p:sp>
      <p:pic>
        <p:nvPicPr>
          <p:cNvPr id="1026" name="Picture 2" descr="электронный векторная Icon, почтовый клипарт, значки электронной почты,  электронное письмо PNG и вектор пнг для бесплатной загрузки">
            <a:extLst>
              <a:ext uri="{FF2B5EF4-FFF2-40B4-BE49-F238E27FC236}">
                <a16:creationId xmlns:a16="http://schemas.microsoft.com/office/drawing/2014/main" xmlns="" id="{F22A4DE8-D4A7-495F-8339-87E7BFFC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8" y="614053"/>
            <a:ext cx="1467426" cy="14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631C7B6-5036-49E1-B08C-55AEC6B0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3" y="2163150"/>
            <a:ext cx="1857711" cy="116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20CCC0-8A36-4648-8195-3A9C32393D26}"/>
              </a:ext>
            </a:extLst>
          </p:cNvPr>
          <p:cNvSpPr txBox="1"/>
          <p:nvPr/>
        </p:nvSpPr>
        <p:spPr>
          <a:xfrm>
            <a:off x="2124364" y="700358"/>
            <a:ext cx="9569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вышестоящую профсоюзную организацию </a:t>
            </a:r>
          </a:p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(ОППО, ТПО, МПО или </a:t>
            </a:r>
            <a:r>
              <a:rPr lang="ru-RU" altLang="ru-RU" sz="2400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Нефтегазстройпрофсоюз</a:t>
            </a: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</a:t>
            </a:r>
            <a:endParaRPr lang="en-US" altLang="ru-RU" sz="24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согласовании создания </a:t>
            </a:r>
            <a:endParaRPr lang="en-GB" altLang="ru-RU" sz="24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3F2F51-A4CA-448E-A25D-373EB9D8F1BC}"/>
              </a:ext>
            </a:extLst>
          </p:cNvPr>
          <p:cNvSpPr txBox="1"/>
          <p:nvPr/>
        </p:nvSpPr>
        <p:spPr>
          <a:xfrm>
            <a:off x="2355874" y="2338664"/>
            <a:ext cx="694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 приеме в члены Профсоюза</a:t>
            </a:r>
            <a:endParaRPr lang="en-GB" altLang="ru-RU" sz="24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8DB8EF6-84F7-430F-8378-C0805EFE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46" y="3704609"/>
            <a:ext cx="2261940" cy="11649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2BC52D-6689-4EC3-A58B-411C8EFBF9D5}"/>
              </a:ext>
            </a:extLst>
          </p:cNvPr>
          <p:cNvSpPr txBox="1"/>
          <p:nvPr/>
        </p:nvSpPr>
        <p:spPr>
          <a:xfrm>
            <a:off x="3436528" y="3957372"/>
            <a:ext cx="694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Учредительное собрание</a:t>
            </a:r>
            <a:endParaRPr lang="en-GB" altLang="ru-RU" sz="24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электронный векторная Icon, почтовый клипарт, значки электронной почты,  электронное письмо PNG и вектор пнг для бесплатной загрузки">
            <a:extLst>
              <a:ext uri="{FF2B5EF4-FFF2-40B4-BE49-F238E27FC236}">
                <a16:creationId xmlns:a16="http://schemas.microsoft.com/office/drawing/2014/main" xmlns="" id="{8792179F-BF6C-4B03-A03A-2880D3A7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5" y="5017556"/>
            <a:ext cx="1467426" cy="14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4DA422-369E-4679-B29A-EBCB4D384F48}"/>
              </a:ext>
            </a:extLst>
          </p:cNvPr>
          <p:cNvSpPr txBox="1"/>
          <p:nvPr/>
        </p:nvSpPr>
        <p:spPr>
          <a:xfrm>
            <a:off x="2262910" y="5477937"/>
            <a:ext cx="956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tabLst>
                <a:tab pos="14288" algn="l"/>
                <a:tab pos="439738" algn="l"/>
                <a:tab pos="863600" algn="l"/>
                <a:tab pos="1289050" algn="l"/>
                <a:tab pos="1712913" algn="l"/>
                <a:tab pos="2138363" algn="l"/>
                <a:tab pos="2563813" algn="l"/>
                <a:tab pos="2987675" algn="l"/>
                <a:tab pos="3413125" algn="l"/>
                <a:tab pos="3836988" algn="l"/>
                <a:tab pos="4262438" algn="l"/>
                <a:tab pos="4687888" algn="l"/>
                <a:tab pos="5111750" algn="l"/>
                <a:tab pos="5537200" algn="l"/>
                <a:tab pos="5961063" algn="l"/>
                <a:tab pos="6386513" algn="l"/>
                <a:tab pos="6811963" algn="l"/>
                <a:tab pos="7235825" algn="l"/>
                <a:tab pos="7661275" algn="l"/>
                <a:tab pos="8085138" algn="l"/>
                <a:tab pos="8213725" algn="l"/>
              </a:tabLst>
            </a:pPr>
            <a:r>
              <a:rPr lang="ru-RU" altLang="ru-RU" sz="24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работодателя о создании профсоюзной организации</a:t>
            </a:r>
            <a:endParaRPr lang="en-GB" altLang="ru-RU" sz="24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>
            <a:extLst>
              <a:ext uri="{FF2B5EF4-FFF2-40B4-BE49-F238E27FC236}">
                <a16:creationId xmlns:a16="http://schemas.microsoft.com/office/drawing/2014/main" xmlns="" id="{F2B7B647-FA9A-4844-B5A3-D1E5E0C1EF1F}"/>
              </a:ext>
            </a:extLst>
          </p:cNvPr>
          <p:cNvSpPr txBox="1">
            <a:spLocks/>
          </p:cNvSpPr>
          <p:nvPr/>
        </p:nvSpPr>
        <p:spPr>
          <a:xfrm>
            <a:off x="0" y="70605"/>
            <a:ext cx="121920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324A92"/>
                </a:solidFill>
              </a:rPr>
              <a:t>Вопросы повестки дня учредительного собрания</a:t>
            </a:r>
            <a:endParaRPr lang="ru-RU" sz="1600" b="1" dirty="0">
              <a:solidFill>
                <a:srgbClr val="324A9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CA2419-CD43-4FA2-92D9-CA358A39C1A7}"/>
              </a:ext>
            </a:extLst>
          </p:cNvPr>
          <p:cNvSpPr txBox="1"/>
          <p:nvPr/>
        </p:nvSpPr>
        <p:spPr>
          <a:xfrm>
            <a:off x="434110" y="745768"/>
            <a:ext cx="110651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(создании) первичной профсоюзной организации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Устава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приеме в члены Нефтегазстройпрофсоюза России </a:t>
            </a:r>
            <a:r>
              <a:rPr lang="ru-RU" sz="24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(если нет заявлений, вопрос не включается в повестку заседания)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статусе первичной профсоюзной организации (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действует без образования юридического лица, то решается вопрос о постановке на финансовое обслуживание)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избрании председателя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избрании заместителя </a:t>
            </a:r>
            <a:r>
              <a:rPr lang="ru-RU" sz="24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председателя</a:t>
            </a:r>
            <a:endParaRPr lang="ru-RU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избрании профсоюзного комитета (</a:t>
            </a:r>
            <a:r>
              <a:rPr lang="ru-RU" sz="24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 включается в повестку заседания, если число членов профсоюза более 15. Если менее 15, функции профсоюзного комитета осуществляет общее </a:t>
            </a:r>
            <a:r>
              <a:rPr lang="ru-RU" sz="2400" b="1" i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собрание)</a:t>
            </a:r>
            <a:endParaRPr lang="ru-RU" sz="2400" b="1" i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избрании контрольно-ревизионной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76853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0AB263-2BD2-4D5C-BA80-117FA7B6EBA2}"/>
</file>

<file path=customXml/itemProps2.xml><?xml version="1.0" encoding="utf-8"?>
<ds:datastoreItem xmlns:ds="http://schemas.openxmlformats.org/officeDocument/2006/customXml" ds:itemID="{940244BC-7AF1-4576-AD52-C15E17F4A64B}"/>
</file>

<file path=customXml/itemProps3.xml><?xml version="1.0" encoding="utf-8"?>
<ds:datastoreItem xmlns:ds="http://schemas.openxmlformats.org/officeDocument/2006/customXml" ds:itemID="{EBE3F6E5-AE54-4100-9F3C-4A4FBE2E57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187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Open Sans</vt:lpstr>
      <vt:lpstr>Times New Roman</vt:lpstr>
      <vt:lpstr>Wingdings 2</vt:lpstr>
      <vt:lpstr>Тема1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133</cp:revision>
  <cp:lastPrinted>2020-01-28T06:26:30Z</cp:lastPrinted>
  <dcterms:created xsi:type="dcterms:W3CDTF">2019-11-07T06:11:59Z</dcterms:created>
  <dcterms:modified xsi:type="dcterms:W3CDTF">2021-03-20T13:53:11Z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