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308" r:id="rId5"/>
    <p:sldId id="352" r:id="rId6"/>
    <p:sldId id="335" r:id="rId7"/>
    <p:sldId id="336" r:id="rId8"/>
    <p:sldId id="339" r:id="rId9"/>
    <p:sldId id="337" r:id="rId10"/>
    <p:sldId id="338" r:id="rId11"/>
    <p:sldId id="340" r:id="rId12"/>
    <p:sldId id="341" r:id="rId13"/>
    <p:sldId id="342" r:id="rId14"/>
    <p:sldId id="353" r:id="rId15"/>
    <p:sldId id="354" r:id="rId16"/>
    <p:sldId id="265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52"/>
            <p14:sldId id="335"/>
            <p14:sldId id="336"/>
            <p14:sldId id="339"/>
            <p14:sldId id="337"/>
            <p14:sldId id="338"/>
            <p14:sldId id="340"/>
            <p14:sldId id="341"/>
            <p14:sldId id="342"/>
            <p14:sldId id="353"/>
            <p14:sldId id="35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Константиновна" initials="АК" lastIdx="1" clrIdx="0">
    <p:extLst>
      <p:ext uri="{19B8F6BF-5375-455C-9EA6-DF929625EA0E}">
        <p15:presenceInfo xmlns:p15="http://schemas.microsoft.com/office/powerpoint/2012/main" userId="Александра Константи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92"/>
    <a:srgbClr val="344688"/>
    <a:srgbClr val="D4D2D3"/>
    <a:srgbClr val="1F63AC"/>
    <a:srgbClr val="CE2939"/>
    <a:srgbClr val="1D65AD"/>
    <a:srgbClr val="D42834"/>
    <a:srgbClr val="C9EDFB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3BF1D-8B29-43D8-A40C-20869F1AD266}" v="4" dt="2021-05-20T13:11:32.338"/>
    <p1510:client id="{C88406AD-BAFF-46CC-A4AF-3B9412A29FDC}" v="54" dt="2021-05-24T11:53:59.071"/>
    <p1510:client id="{EA22A327-353A-46E0-8016-18A29B162BF3}" v="3" dt="2021-05-20T13:04:05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4" autoAdjust="0"/>
    <p:restoredTop sz="94542" autoAdjust="0"/>
  </p:normalViewPr>
  <p:slideViewPr>
    <p:cSldViewPr snapToGrid="0">
      <p:cViewPr>
        <p:scale>
          <a:sx n="80" d="100"/>
          <a:sy n="80" d="100"/>
        </p:scale>
        <p:origin x="1998" y="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онстантин Вадимович" userId="S::kovalev@rogwu.net::e15b5c7d-7637-4b39-9bcf-10a07c01ed90" providerId="AD" clId="Web-{EA22A327-353A-46E0-8016-18A29B162BF3}"/>
    <pc:docChg chg="modSld">
      <pc:chgData name="Константин Вадимович" userId="S::kovalev@rogwu.net::e15b5c7d-7637-4b39-9bcf-10a07c01ed90" providerId="AD" clId="Web-{EA22A327-353A-46E0-8016-18A29B162BF3}" dt="2021-05-20T13:04:05.396" v="2" actId="688"/>
      <pc:docMkLst>
        <pc:docMk/>
      </pc:docMkLst>
      <pc:sldChg chg="modSp">
        <pc:chgData name="Константин Вадимович" userId="S::kovalev@rogwu.net::e15b5c7d-7637-4b39-9bcf-10a07c01ed90" providerId="AD" clId="Web-{EA22A327-353A-46E0-8016-18A29B162BF3}" dt="2021-05-20T13:04:05.396" v="2" actId="688"/>
        <pc:sldMkLst>
          <pc:docMk/>
          <pc:sldMk cId="694269805" sldId="343"/>
        </pc:sldMkLst>
        <pc:spChg chg="mod">
          <ac:chgData name="Константин Вадимович" userId="S::kovalev@rogwu.net::e15b5c7d-7637-4b39-9bcf-10a07c01ed90" providerId="AD" clId="Web-{EA22A327-353A-46E0-8016-18A29B162BF3}" dt="2021-05-20T13:03:58.958" v="0" actId="1076"/>
          <ac:spMkLst>
            <pc:docMk/>
            <pc:sldMk cId="694269805" sldId="343"/>
            <ac:spMk id="11" creationId="{6BED47CB-EC87-42FB-B7DE-1A352D6BC16E}"/>
          </ac:spMkLst>
        </pc:spChg>
        <pc:picChg chg="mod">
          <ac:chgData name="Константин Вадимович" userId="S::kovalev@rogwu.net::e15b5c7d-7637-4b39-9bcf-10a07c01ed90" providerId="AD" clId="Web-{EA22A327-353A-46E0-8016-18A29B162BF3}" dt="2021-05-20T13:04:05.396" v="2" actId="688"/>
          <ac:picMkLst>
            <pc:docMk/>
            <pc:sldMk cId="694269805" sldId="343"/>
            <ac:picMk id="13" creationId="{7C935DFE-F35C-4FEE-BDB4-18B2A609C1A4}"/>
          </ac:picMkLst>
        </pc:picChg>
      </pc:sldChg>
    </pc:docChg>
  </pc:docChgLst>
  <pc:docChgLst>
    <pc:chgData name="Константин Вадимович" userId="S::kovalev@rogwu.net::e15b5c7d-7637-4b39-9bcf-10a07c01ed90" providerId="AD" clId="Web-{C88406AD-BAFF-46CC-A4AF-3B9412A29FDC}"/>
    <pc:docChg chg="modSld sldOrd">
      <pc:chgData name="Константин Вадимович" userId="S::kovalev@rogwu.net::e15b5c7d-7637-4b39-9bcf-10a07c01ed90" providerId="AD" clId="Web-{C88406AD-BAFF-46CC-A4AF-3B9412A29FDC}" dt="2021-05-24T11:53:59.071" v="25" actId="20577"/>
      <pc:docMkLst>
        <pc:docMk/>
      </pc:docMkLst>
      <pc:sldChg chg="modSp">
        <pc:chgData name="Константин Вадимович" userId="S::kovalev@rogwu.net::e15b5c7d-7637-4b39-9bcf-10a07c01ed90" providerId="AD" clId="Web-{C88406AD-BAFF-46CC-A4AF-3B9412A29FDC}" dt="2021-05-24T11:53:59.071" v="25" actId="20577"/>
        <pc:sldMkLst>
          <pc:docMk/>
          <pc:sldMk cId="545057492" sldId="336"/>
        </pc:sldMkLst>
        <pc:spChg chg="mod">
          <ac:chgData name="Константин Вадимович" userId="S::kovalev@rogwu.net::e15b5c7d-7637-4b39-9bcf-10a07c01ed90" providerId="AD" clId="Web-{C88406AD-BAFF-46CC-A4AF-3B9412A29FDC}" dt="2021-05-24T11:53:59.071" v="25" actId="20577"/>
          <ac:spMkLst>
            <pc:docMk/>
            <pc:sldMk cId="545057492" sldId="336"/>
            <ac:spMk id="8" creationId="{61CF5A05-2281-4429-AAB9-2621E6784083}"/>
          </ac:spMkLst>
        </pc:spChg>
      </pc:sldChg>
      <pc:sldChg chg="ord">
        <pc:chgData name="Константин Вадимович" userId="S::kovalev@rogwu.net::e15b5c7d-7637-4b39-9bcf-10a07c01ed90" providerId="AD" clId="Web-{C88406AD-BAFF-46CC-A4AF-3B9412A29FDC}" dt="2021-05-24T11:53:08.600" v="0"/>
        <pc:sldMkLst>
          <pc:docMk/>
          <pc:sldMk cId="1164165327" sldId="339"/>
        </pc:sldMkLst>
      </pc:sldChg>
    </pc:docChg>
  </pc:docChgLst>
  <pc:docChgLst>
    <pc:chgData name="Константин Вадимович" userId="e15b5c7d-7637-4b39-9bcf-10a07c01ed90" providerId="ADAL" clId="{A7A3BF1D-8B29-43D8-A40C-20869F1AD266}"/>
    <pc:docChg chg="custSel delSld modSld modSection">
      <pc:chgData name="Константин Вадимович" userId="e15b5c7d-7637-4b39-9bcf-10a07c01ed90" providerId="ADAL" clId="{A7A3BF1D-8B29-43D8-A40C-20869F1AD266}" dt="2021-05-20T13:11:40.724" v="52" actId="2696"/>
      <pc:docMkLst>
        <pc:docMk/>
      </pc:docMkLst>
      <pc:sldChg chg="del">
        <pc:chgData name="Константин Вадимович" userId="e15b5c7d-7637-4b39-9bcf-10a07c01ed90" providerId="ADAL" clId="{A7A3BF1D-8B29-43D8-A40C-20869F1AD266}" dt="2021-05-20T13:09:40.088" v="0" actId="2696"/>
        <pc:sldMkLst>
          <pc:docMk/>
          <pc:sldMk cId="694269805" sldId="343"/>
        </pc:sldMkLst>
      </pc:sldChg>
      <pc:sldChg chg="del">
        <pc:chgData name="Константин Вадимович" userId="e15b5c7d-7637-4b39-9bcf-10a07c01ed90" providerId="ADAL" clId="{A7A3BF1D-8B29-43D8-A40C-20869F1AD266}" dt="2021-05-20T13:11:40.724" v="52" actId="2696"/>
        <pc:sldMkLst>
          <pc:docMk/>
          <pc:sldMk cId="2065007698" sldId="344"/>
        </pc:sldMkLst>
      </pc:sldChg>
      <pc:sldChg chg="addSp delSp modSp mod">
        <pc:chgData name="Константин Вадимович" userId="e15b5c7d-7637-4b39-9bcf-10a07c01ed90" providerId="ADAL" clId="{A7A3BF1D-8B29-43D8-A40C-20869F1AD266}" dt="2021-05-20T13:11:17.163" v="48" actId="20577"/>
        <pc:sldMkLst>
          <pc:docMk/>
          <pc:sldMk cId="3395483306" sldId="353"/>
        </pc:sldMkLst>
        <pc:spChg chg="del mod">
          <ac:chgData name="Константин Вадимович" userId="e15b5c7d-7637-4b39-9bcf-10a07c01ed90" providerId="ADAL" clId="{A7A3BF1D-8B29-43D8-A40C-20869F1AD266}" dt="2021-05-20T13:10:38.384" v="3" actId="21"/>
          <ac:spMkLst>
            <pc:docMk/>
            <pc:sldMk cId="3395483306" sldId="353"/>
            <ac:spMk id="3" creationId="{2C54363F-2920-46EB-9B3F-E155F8F3739D}"/>
          </ac:spMkLst>
        </pc:spChg>
        <pc:spChg chg="add del mod">
          <ac:chgData name="Константин Вадимович" userId="e15b5c7d-7637-4b39-9bcf-10a07c01ed90" providerId="ADAL" clId="{A7A3BF1D-8B29-43D8-A40C-20869F1AD266}" dt="2021-05-20T13:10:41.790" v="4" actId="21"/>
          <ac:spMkLst>
            <pc:docMk/>
            <pc:sldMk cId="3395483306" sldId="353"/>
            <ac:spMk id="4" creationId="{D26E8BD9-7E92-4463-99BD-0C861CAFB702}"/>
          </ac:spMkLst>
        </pc:spChg>
        <pc:spChg chg="add mod">
          <ac:chgData name="Константин Вадимович" userId="e15b5c7d-7637-4b39-9bcf-10a07c01ed90" providerId="ADAL" clId="{A7A3BF1D-8B29-43D8-A40C-20869F1AD266}" dt="2021-05-20T13:11:17.163" v="48" actId="20577"/>
          <ac:spMkLst>
            <pc:docMk/>
            <pc:sldMk cId="3395483306" sldId="353"/>
            <ac:spMk id="17" creationId="{0D538172-C5FD-4292-A41A-09C013674486}"/>
          </ac:spMkLst>
        </pc:spChg>
      </pc:sldChg>
      <pc:sldChg chg="addSp delSp modSp mod">
        <pc:chgData name="Константин Вадимович" userId="e15b5c7d-7637-4b39-9bcf-10a07c01ed90" providerId="ADAL" clId="{A7A3BF1D-8B29-43D8-A40C-20869F1AD266}" dt="2021-05-20T13:11:35.998" v="51" actId="21"/>
        <pc:sldMkLst>
          <pc:docMk/>
          <pc:sldMk cId="1154668338" sldId="354"/>
        </pc:sldMkLst>
        <pc:spChg chg="add mod">
          <ac:chgData name="Константин Вадимович" userId="e15b5c7d-7637-4b39-9bcf-10a07c01ed90" providerId="ADAL" clId="{A7A3BF1D-8B29-43D8-A40C-20869F1AD266}" dt="2021-05-20T13:11:32.338" v="50"/>
          <ac:spMkLst>
            <pc:docMk/>
            <pc:sldMk cId="1154668338" sldId="354"/>
            <ac:spMk id="17" creationId="{3D9A16BD-7030-4E93-B3D9-6735331F603B}"/>
          </ac:spMkLst>
        </pc:spChg>
        <pc:spChg chg="del mod">
          <ac:chgData name="Константин Вадимович" userId="e15b5c7d-7637-4b39-9bcf-10a07c01ed90" providerId="ADAL" clId="{A7A3BF1D-8B29-43D8-A40C-20869F1AD266}" dt="2021-05-20T13:11:35.998" v="51" actId="21"/>
          <ac:spMkLst>
            <pc:docMk/>
            <pc:sldMk cId="1154668338" sldId="354"/>
            <ac:spMk id="19" creationId="{556B50B1-C5D7-4B19-810D-24E06C651F5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51925120930134"/>
          <c:y val="0.1721844293272865"/>
          <c:w val="0.46978879706152432"/>
          <c:h val="0.77339380196523055"/>
        </c:manualLayout>
      </c:layout>
      <c:pieChart>
        <c:varyColors val="1"/>
        <c:ser>
          <c:idx val="0"/>
          <c:order val="0"/>
          <c:tx>
            <c:strRef>
              <c:f>Лист2!$B$6</c:f>
              <c:strCache>
                <c:ptCount val="1"/>
                <c:pt idx="0">
                  <c:v>Состав технических (главных технических) инспекторов труда Профсоюза на 01.03.2021 года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F1-4637-ADC1-B93043E4BE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F1-4637-ADC1-B93043E4BE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F1-4637-ADC1-B93043E4BE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7F1-4637-ADC1-B93043E4BE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7F1-4637-ADC1-B93043E4BE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7F1-4637-ADC1-B93043E4BE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7F1-4637-ADC1-B93043E4BEA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7F1-4637-ADC1-B93043E4BEAD}"/>
              </c:ext>
            </c:extLst>
          </c:dPt>
          <c:dLbls>
            <c:dLbl>
              <c:idx val="5"/>
              <c:layout>
                <c:manualLayout>
                  <c:x val="1.0853994490358126E-2"/>
                  <c:y val="1.26141375185244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F1-4637-ADC1-B93043E4BEA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Лист2!$C$5:$J$5</c:f>
              <c:strCache>
                <c:ptCount val="8"/>
                <c:pt idx="0">
                  <c:v>НГСП</c:v>
                </c:pt>
                <c:pt idx="1">
                  <c:v>ТПО НГСП</c:v>
                </c:pt>
                <c:pt idx="2">
                  <c:v>МПО "Газпром профсоюз"</c:v>
                </c:pt>
                <c:pt idx="3">
                  <c:v>МПО ПАО "НК "Роснефть"</c:v>
                </c:pt>
                <c:pt idx="4">
                  <c:v>МПО ПАО "ЛУКОЙЛ"</c:v>
                </c:pt>
                <c:pt idx="5">
                  <c:v>МПО "СИБУР Профсоюз"</c:v>
                </c:pt>
                <c:pt idx="6">
                  <c:v>МПО ПАО "Татнефть"</c:v>
                </c:pt>
                <c:pt idx="7">
                  <c:v>МПО ПАО "НОВАТЭК"</c:v>
                </c:pt>
              </c:strCache>
            </c:strRef>
          </c:cat>
          <c:val>
            <c:numRef>
              <c:f>Лист2!$C$6:$J$6</c:f>
              <c:numCache>
                <c:formatCode>0</c:formatCode>
                <c:ptCount val="8"/>
                <c:pt idx="0">
                  <c:v>2</c:v>
                </c:pt>
                <c:pt idx="1">
                  <c:v>7</c:v>
                </c:pt>
                <c:pt idx="2">
                  <c:v>27</c:v>
                </c:pt>
                <c:pt idx="3" formatCode="General">
                  <c:v>25</c:v>
                </c:pt>
                <c:pt idx="4" formatCode="General">
                  <c:v>20</c:v>
                </c:pt>
                <c:pt idx="5" formatCode="General">
                  <c:v>9</c:v>
                </c:pt>
                <c:pt idx="6" formatCode="General">
                  <c:v>1</c:v>
                </c:pt>
                <c:pt idx="7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7F1-4637-ADC1-B93043E4B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softEdge rad="101600"/>
    </a:effectLst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Штат технических (главных технических) инспекторов труда Профсоюза 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01.03.2021 года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Лист2!$B$6</c:f>
              <c:strCache>
                <c:ptCount val="1"/>
                <c:pt idx="0">
                  <c:v>Состав технических (главных технических) инспекторов труда Профсоюза на 01.03.2021 года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Лист2!$C$5:$J$5</c:f>
              <c:strCache>
                <c:ptCount val="8"/>
                <c:pt idx="0">
                  <c:v>НГСП</c:v>
                </c:pt>
                <c:pt idx="1">
                  <c:v>ТПО НГСП</c:v>
                </c:pt>
                <c:pt idx="2">
                  <c:v>МПО "Газпром профсоюз"</c:v>
                </c:pt>
                <c:pt idx="3">
                  <c:v>МПО ПАО "НК "Роснефть"</c:v>
                </c:pt>
                <c:pt idx="4">
                  <c:v>МПО ПАО "ЛУКОЙЛ"</c:v>
                </c:pt>
                <c:pt idx="5">
                  <c:v>МПО "СИБУР Профсоюз"</c:v>
                </c:pt>
                <c:pt idx="6">
                  <c:v>МПО ПАО "Татнефть"</c:v>
                </c:pt>
                <c:pt idx="7">
                  <c:v>МПО ПАО "НОВАТЭК"</c:v>
                </c:pt>
              </c:strCache>
            </c:strRef>
          </c:cat>
          <c:val>
            <c:numRef>
              <c:f>Лист2!$C$6:$J$6</c:f>
              <c:numCache>
                <c:formatCode>0</c:formatCode>
                <c:ptCount val="8"/>
                <c:pt idx="0">
                  <c:v>2</c:v>
                </c:pt>
                <c:pt idx="1">
                  <c:v>7</c:v>
                </c:pt>
                <c:pt idx="2">
                  <c:v>27</c:v>
                </c:pt>
                <c:pt idx="3" formatCode="General">
                  <c:v>25</c:v>
                </c:pt>
                <c:pt idx="4" formatCode="General">
                  <c:v>20</c:v>
                </c:pt>
                <c:pt idx="5" formatCode="General">
                  <c:v>9</c:v>
                </c:pt>
                <c:pt idx="6" formatCode="General">
                  <c:v>1</c:v>
                </c:pt>
                <c:pt idx="7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0-4A98-B4A6-B7FAB7D2A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2280880"/>
        <c:axId val="1212295024"/>
      </c:barChart>
      <c:catAx>
        <c:axId val="121228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2295024"/>
        <c:crosses val="autoZero"/>
        <c:auto val="1"/>
        <c:lblAlgn val="ctr"/>
        <c:lblOffset val="100"/>
        <c:noMultiLvlLbl val="0"/>
      </c:catAx>
      <c:valAx>
        <c:axId val="121229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2280880"/>
        <c:crosses val="autoZero"/>
        <c:crossBetween val="between"/>
      </c:valAx>
      <c:spPr>
        <a:solidFill>
          <a:schemeClr val="accent1">
            <a:lumMod val="20000"/>
            <a:lumOff val="80000"/>
            <a:alpha val="92157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0DBBE-6399-4D1A-90E6-0BFB5F7A262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3516D-E89A-40C2-A9D3-0DE085DBC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3516D-E89A-40C2-A9D3-0DE085DBC6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0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972097-A5EC-454D-B934-24A9734668BB}"/>
              </a:ext>
            </a:extLst>
          </p:cNvPr>
          <p:cNvSpPr/>
          <p:nvPr/>
        </p:nvSpPr>
        <p:spPr>
          <a:xfrm>
            <a:off x="8075716" y="5822850"/>
            <a:ext cx="4116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Ковалев Константин Вадимович,</a:t>
            </a:r>
          </a:p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главный технический инспектор труда Профсоюза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4A3B225-C561-4767-88D2-BB1D2A782EAE}"/>
              </a:ext>
            </a:extLst>
          </p:cNvPr>
          <p:cNvSpPr>
            <a:spLocks noGrp="1"/>
          </p:cNvSpPr>
          <p:nvPr/>
        </p:nvSpPr>
        <p:spPr>
          <a:xfrm>
            <a:off x="1352144" y="1256211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Техническая инспекция труда </a:t>
            </a:r>
            <a:r>
              <a:rPr lang="ru-RU" sz="3600" b="1" dirty="0" err="1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нефтегазстройпрофсоюза</a:t>
            </a: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россии</a:t>
            </a:r>
            <a:endParaRPr lang="ru-RU" sz="3600" b="1" dirty="0">
              <a:solidFill>
                <a:schemeClr val="accent1"/>
              </a:solidFill>
              <a:latin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69" y="-19421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2800" dirty="0"/>
              <a:t>Задачи Технической инспекции</a:t>
            </a:r>
            <a:endParaRPr lang="en-US" sz="280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5453CF8-0D2C-4E9C-B360-ED9043275A2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556189" y="2622408"/>
            <a:ext cx="3495472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1008126" eaLnBrk="0" fontAlgn="base" hangingPunct="0">
              <a:spcBef>
                <a:spcPts val="662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-  </a:t>
            </a:r>
            <a:r>
              <a:rPr lang="ru-RU" altLang="ru-RU" sz="1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контроль соблюдения </a:t>
            </a:r>
            <a:r>
              <a:rPr lang="ru-RU" alt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работодателем и его представителями трудового законодательства и иных нормативных правовых актов, содержащих нормы трудового права;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CF18488-C8CE-4925-A336-C4D83498C2B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7692307" y="2499880"/>
            <a:ext cx="3777981" cy="129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2014" algn="just" defTabSz="1008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- </a:t>
            </a:r>
            <a:r>
              <a:rPr lang="ru-RU" altLang="ru-RU" sz="1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участие в работе </a:t>
            </a:r>
            <a:r>
              <a:rPr lang="ru-RU" alt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комиссий по расследованию несчастных случаев на производстве и профессиональных заболеваний, а также в работе специальных комиссий по техническому расследованию причин аварий на опасных производственных объектах;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440801-75C4-4F37-B655-3414DCA2F94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374670" y="5053354"/>
            <a:ext cx="3672569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0800" algn="just" defTabSz="1008126" eaLnBrk="0" fontAlgn="base" hangingPunct="0"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u-RU" altLang="ru-RU" sz="1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контроль обеспеченности</a:t>
            </a:r>
            <a:r>
              <a:rPr lang="ru-RU" alt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работников спецодеждой, специальной обувью, средствами индивидуальной защиты и коллективной защиты, а также санитарно-бытовыми помещениями;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8F4DE6C-13DF-4ABD-B5EC-950BB9F131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6210731" y="5161073"/>
            <a:ext cx="3465048" cy="8617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0800" algn="just" defTabSz="1008126" eaLnBrk="0" fontAlgn="base" hangingPunct="0"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u-RU" altLang="ru-RU" sz="1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участие в подготовке</a:t>
            </a:r>
            <a:r>
              <a:rPr lang="ru-RU" alt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экспертных мнений и заключений на проекты законов и иных нормативных правовых актов в установленной сфере деятельности.</a:t>
            </a:r>
            <a:endParaRPr lang="en-US" altLang="ru-RU" sz="1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Стрелка: прямо">
            <a:extLst>
              <a:ext uri="{FF2B5EF4-FFF2-40B4-BE49-F238E27FC236}">
                <a16:creationId xmlns:a16="http://schemas.microsoft.com/office/drawing/2014/main" id="{6DD71229-88EB-4DA6-9529-1069A1FA73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77729">
            <a:off x="1875507" y="1734639"/>
            <a:ext cx="1057269" cy="555052"/>
          </a:xfrm>
          <a:prstGeom prst="rect">
            <a:avLst/>
          </a:prstGeom>
        </p:spPr>
      </p:pic>
      <p:pic>
        <p:nvPicPr>
          <p:cNvPr id="14" name="Рисунок 13" descr="Стрелка: прямо">
            <a:extLst>
              <a:ext uri="{FF2B5EF4-FFF2-40B4-BE49-F238E27FC236}">
                <a16:creationId xmlns:a16="http://schemas.microsoft.com/office/drawing/2014/main" id="{00F3A4A2-5DFB-4C23-9222-2DD5D14B7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75306">
            <a:off x="8776533" y="1685412"/>
            <a:ext cx="1055007" cy="429813"/>
          </a:xfrm>
          <a:prstGeom prst="rect">
            <a:avLst/>
          </a:prstGeom>
        </p:spPr>
      </p:pic>
      <p:pic>
        <p:nvPicPr>
          <p:cNvPr id="15" name="Рисунок 14" descr="Стрелка: прямо">
            <a:extLst>
              <a:ext uri="{FF2B5EF4-FFF2-40B4-BE49-F238E27FC236}">
                <a16:creationId xmlns:a16="http://schemas.microsoft.com/office/drawing/2014/main" id="{DF1B985A-F55A-498E-9ADA-430804586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765458">
            <a:off x="3419502" y="2998697"/>
            <a:ext cx="3255475" cy="668983"/>
          </a:xfrm>
          <a:prstGeom prst="rect">
            <a:avLst/>
          </a:prstGeom>
        </p:spPr>
      </p:pic>
      <p:pic>
        <p:nvPicPr>
          <p:cNvPr id="16" name="Рисунок 15" descr="Стрелка: прямо">
            <a:extLst>
              <a:ext uri="{FF2B5EF4-FFF2-40B4-BE49-F238E27FC236}">
                <a16:creationId xmlns:a16="http://schemas.microsoft.com/office/drawing/2014/main" id="{0FB91362-700F-4C33-9821-658C65D58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464426">
            <a:off x="4696229" y="2965268"/>
            <a:ext cx="3252070" cy="656619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48D4579E-CCD1-4E4F-A758-FEB8E37D7E6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303925" y="1134348"/>
            <a:ext cx="7040704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008126" eaLnBrk="0" fontAlgn="base" hangingPunct="0">
              <a:spcBef>
                <a:spcPts val="662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Задачи технической инспекции труда Нефтегазстройпрофсоюза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21739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9D9BC0E0-82C5-4D92-9FEA-41EA24CD89CF}"/>
              </a:ext>
            </a:extLst>
          </p:cNvPr>
          <p:cNvSpPr/>
          <p:nvPr/>
        </p:nvSpPr>
        <p:spPr>
          <a:xfrm>
            <a:off x="2284870" y="2901383"/>
            <a:ext cx="8144539" cy="134405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Техническая инспекция труда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Нефтегазстройпрофсоюза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России сотрудничает с:</a:t>
            </a:r>
          </a:p>
        </p:txBody>
      </p:sp>
      <p:sp>
        <p:nvSpPr>
          <p:cNvPr id="16" name="Стрелка: изогнутая вправо 15">
            <a:extLst>
              <a:ext uri="{FF2B5EF4-FFF2-40B4-BE49-F238E27FC236}">
                <a16:creationId xmlns:a16="http://schemas.microsoft.com/office/drawing/2014/main" id="{345ED309-422D-42F6-97C8-BCDC0A273C7D}"/>
              </a:ext>
            </a:extLst>
          </p:cNvPr>
          <p:cNvSpPr/>
          <p:nvPr/>
        </p:nvSpPr>
        <p:spPr>
          <a:xfrm rot="11550867">
            <a:off x="10757428" y="2017867"/>
            <a:ext cx="587128" cy="1779295"/>
          </a:xfrm>
          <a:prstGeom prst="curv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9898229-2D1E-4BA8-9713-AC7E10FC5292}"/>
              </a:ext>
            </a:extLst>
          </p:cNvPr>
          <p:cNvSpPr/>
          <p:nvPr/>
        </p:nvSpPr>
        <p:spPr>
          <a:xfrm>
            <a:off x="255337" y="5068054"/>
            <a:ext cx="4834505" cy="14342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ВНИИ труда Минтруда России</a:t>
            </a:r>
          </a:p>
        </p:txBody>
      </p:sp>
      <p:pic>
        <p:nvPicPr>
          <p:cNvPr id="6" name="Рисунок 5" descr="Изображение выглядит как внутренний, мебель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2ABD899F-51CC-4C5E-A7F8-F18171E67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68" y="5096172"/>
            <a:ext cx="1928860" cy="1446645"/>
          </a:xfrm>
          <a:prstGeom prst="rect">
            <a:avLst/>
          </a:prstGeom>
        </p:spPr>
      </p:pic>
      <p:sp>
        <p:nvSpPr>
          <p:cNvPr id="22" name="Стрелка: изогнутая вправо 21">
            <a:extLst>
              <a:ext uri="{FF2B5EF4-FFF2-40B4-BE49-F238E27FC236}">
                <a16:creationId xmlns:a16="http://schemas.microsoft.com/office/drawing/2014/main" id="{41BBCE04-EC92-4B0E-881E-5C7C9A31DD82}"/>
              </a:ext>
            </a:extLst>
          </p:cNvPr>
          <p:cNvSpPr/>
          <p:nvPr/>
        </p:nvSpPr>
        <p:spPr>
          <a:xfrm rot="9142892" flipH="1">
            <a:off x="1140886" y="2096900"/>
            <a:ext cx="641707" cy="1711097"/>
          </a:xfrm>
          <a:prstGeom prst="curv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" name="Рисунок 28" descr="Стрелка: прямо">
            <a:extLst>
              <a:ext uri="{FF2B5EF4-FFF2-40B4-BE49-F238E27FC236}">
                <a16:creationId xmlns:a16="http://schemas.microsoft.com/office/drawing/2014/main" id="{C5763400-9E67-483A-8071-5CCD4A053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736993">
            <a:off x="4053741" y="4224128"/>
            <a:ext cx="966746" cy="61505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дание, внешний, знак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DE940384-1CF3-4DE6-B7F6-02B2F3F7D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11" y="914796"/>
            <a:ext cx="2678563" cy="184354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улица&#10;&#10;Автоматически созданное описание">
            <a:extLst>
              <a:ext uri="{FF2B5EF4-FFF2-40B4-BE49-F238E27FC236}">
                <a16:creationId xmlns:a16="http://schemas.microsoft.com/office/drawing/2014/main" id="{9FA1CCD5-C108-4EDE-B459-738757A2C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428" y="1047194"/>
            <a:ext cx="2753833" cy="1721146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40F7A62-5F05-41DB-A125-312C4017A578}"/>
              </a:ext>
            </a:extLst>
          </p:cNvPr>
          <p:cNvSpPr/>
          <p:nvPr/>
        </p:nvSpPr>
        <p:spPr>
          <a:xfrm>
            <a:off x="8241385" y="5068054"/>
            <a:ext cx="3695278" cy="1344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инспекция труда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" name="Рисунок 14" descr="Стрелка: прямо">
            <a:extLst>
              <a:ext uri="{FF2B5EF4-FFF2-40B4-BE49-F238E27FC236}">
                <a16:creationId xmlns:a16="http://schemas.microsoft.com/office/drawing/2014/main" id="{53CD5BD6-E3E4-43EA-9C51-D33C4FF56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531018">
            <a:off x="8335517" y="4332935"/>
            <a:ext cx="966746" cy="61505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D538172-C5FD-4292-A41A-09C013674486}"/>
              </a:ext>
            </a:extLst>
          </p:cNvPr>
          <p:cNvSpPr txBox="1">
            <a:spLocks/>
          </p:cNvSpPr>
          <p:nvPr/>
        </p:nvSpPr>
        <p:spPr>
          <a:xfrm>
            <a:off x="346869" y="-194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Техническая инспекция и ФОИВ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548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9D9BC0E0-82C5-4D92-9FEA-41EA24CD89CF}"/>
              </a:ext>
            </a:extLst>
          </p:cNvPr>
          <p:cNvSpPr/>
          <p:nvPr/>
        </p:nvSpPr>
        <p:spPr>
          <a:xfrm>
            <a:off x="2349694" y="3194411"/>
            <a:ext cx="8144539" cy="134405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Технические (главные технические) инспектора труда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Нефтегазстройпрофсоюза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России взаимодействуют с:</a:t>
            </a:r>
          </a:p>
        </p:txBody>
      </p:sp>
      <p:sp>
        <p:nvSpPr>
          <p:cNvPr id="18" name="Стрелка: влево-вправо 17">
            <a:extLst>
              <a:ext uri="{FF2B5EF4-FFF2-40B4-BE49-F238E27FC236}">
                <a16:creationId xmlns:a16="http://schemas.microsoft.com/office/drawing/2014/main" id="{0F58AFFA-A16D-447A-B844-C87575E2113E}"/>
              </a:ext>
            </a:extLst>
          </p:cNvPr>
          <p:cNvSpPr/>
          <p:nvPr/>
        </p:nvSpPr>
        <p:spPr>
          <a:xfrm rot="18939603">
            <a:off x="7307901" y="2694013"/>
            <a:ext cx="1201361" cy="279797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лево-вправо 19">
            <a:extLst>
              <a:ext uri="{FF2B5EF4-FFF2-40B4-BE49-F238E27FC236}">
                <a16:creationId xmlns:a16="http://schemas.microsoft.com/office/drawing/2014/main" id="{E3C53DB9-B888-4713-9E5A-B46755F183BE}"/>
              </a:ext>
            </a:extLst>
          </p:cNvPr>
          <p:cNvSpPr/>
          <p:nvPr/>
        </p:nvSpPr>
        <p:spPr>
          <a:xfrm rot="2141662">
            <a:off x="3667412" y="2857033"/>
            <a:ext cx="1057731" cy="23527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C37862D-B73B-4550-A9BA-24B15FCFBF82}"/>
              </a:ext>
            </a:extLst>
          </p:cNvPr>
          <p:cNvSpPr/>
          <p:nvPr/>
        </p:nvSpPr>
        <p:spPr>
          <a:xfrm>
            <a:off x="1189957" y="5355900"/>
            <a:ext cx="3695278" cy="1344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социального страхования (ФСС)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4" name="Стрелка: влево-вправо 23">
            <a:extLst>
              <a:ext uri="{FF2B5EF4-FFF2-40B4-BE49-F238E27FC236}">
                <a16:creationId xmlns:a16="http://schemas.microsoft.com/office/drawing/2014/main" id="{2858275C-2B65-4A13-963A-CC9121DDA54F}"/>
              </a:ext>
            </a:extLst>
          </p:cNvPr>
          <p:cNvSpPr/>
          <p:nvPr/>
        </p:nvSpPr>
        <p:spPr>
          <a:xfrm rot="18660699">
            <a:off x="4337139" y="4905532"/>
            <a:ext cx="1268722" cy="180405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лево-вправо 24">
            <a:extLst>
              <a:ext uri="{FF2B5EF4-FFF2-40B4-BE49-F238E27FC236}">
                <a16:creationId xmlns:a16="http://schemas.microsoft.com/office/drawing/2014/main" id="{7BF273C2-53E7-47D9-829F-60B815EEBD4E}"/>
              </a:ext>
            </a:extLst>
          </p:cNvPr>
          <p:cNvSpPr/>
          <p:nvPr/>
        </p:nvSpPr>
        <p:spPr>
          <a:xfrm rot="3024022">
            <a:off x="7440760" y="4947923"/>
            <a:ext cx="1268722" cy="180405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AA5B9B7-0DDC-4407-A1A5-854D0572D3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" y="3556184"/>
            <a:ext cx="1642265" cy="1344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нутренний, песочные часы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4975A714-FA66-43AF-B84A-5B6AE77B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00" y="5162315"/>
            <a:ext cx="1296847" cy="137249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нак, бутылка, телефон, автобус&#10;&#10;Автоматически созданное описание">
            <a:extLst>
              <a:ext uri="{FF2B5EF4-FFF2-40B4-BE49-F238E27FC236}">
                <a16:creationId xmlns:a16="http://schemas.microsoft.com/office/drawing/2014/main" id="{1BD429E4-4358-4AA0-8FF7-01AFFD818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7" y="1032922"/>
            <a:ext cx="3024867" cy="204841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убашка, зеркал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6189006-0EF4-4561-9217-AE8D1DD74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78" y="4859975"/>
            <a:ext cx="3081029" cy="1925643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E45B06A4-B0C2-40BA-9077-FD7931C652C4}"/>
              </a:ext>
            </a:extLst>
          </p:cNvPr>
          <p:cNvSpPr/>
          <p:nvPr/>
        </p:nvSpPr>
        <p:spPr>
          <a:xfrm>
            <a:off x="7601264" y="992290"/>
            <a:ext cx="3695278" cy="13440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Независимых Профсоюзов России (ФНПР)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9A16BD-7030-4E93-B3D9-6735331F603B}"/>
              </a:ext>
            </a:extLst>
          </p:cNvPr>
          <p:cNvSpPr txBox="1">
            <a:spLocks/>
          </p:cNvSpPr>
          <p:nvPr/>
        </p:nvSpPr>
        <p:spPr>
          <a:xfrm>
            <a:off x="346869" y="-194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Техническая инспекция и ФОИВ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466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0BF1E-986E-4AE4-8CFC-7062C0585EF8}"/>
              </a:ext>
            </a:extLst>
          </p:cNvPr>
          <p:cNvSpPr txBox="1"/>
          <p:nvPr/>
        </p:nvSpPr>
        <p:spPr>
          <a:xfrm>
            <a:off x="72959" y="-233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latin typeface="+mj-lt"/>
              </a:rPr>
              <a:t>Организация Технической инспекции</a:t>
            </a:r>
          </a:p>
          <a:p>
            <a:pPr>
              <a:spcBef>
                <a:spcPct val="0"/>
              </a:spcBef>
            </a:pPr>
            <a:r>
              <a:rPr lang="ru-RU" sz="2800" dirty="0">
                <a:latin typeface="+mj-lt"/>
              </a:rPr>
              <a:t>труда Профсоюза</a:t>
            </a:r>
            <a:endParaRPr lang="ru-RU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740D6DE-855C-4650-AF11-AA45E968A3D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3489249" y="4118698"/>
            <a:ext cx="7274950" cy="18343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sz="1600" dirty="0">
                <a:latin typeface="+mj-lt"/>
              </a:rPr>
              <a:t>И именно в это период ослабло внимание к вопросам охраны труда со стороны государственных и хозяйственных органов всех уровней, администрации предприятий и самих трудовых коллективов. </a:t>
            </a:r>
          </a:p>
          <a:p>
            <a:pPr algn="just"/>
            <a:r>
              <a:rPr lang="ru-RU" sz="1600" dirty="0">
                <a:latin typeface="+mj-lt"/>
              </a:rPr>
              <a:t>Значительно сократились выделения денежных средств на проведение мероприятий по охране труда. Ликвидировались или сократились службы охраны труда на госпредприятиях, а на предприятиях вновь созданных, негосударственных форм собственности они вообще не создавались.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F186D1E-4D3F-4316-BC7C-0FA2BAD34F2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609597" y="2249079"/>
            <a:ext cx="5759303" cy="1231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600" dirty="0">
                <a:latin typeface="+mj-lt"/>
              </a:rPr>
              <a:t>В Советском Союзе в конце 80-х годов </a:t>
            </a:r>
            <a:r>
              <a:rPr lang="ru-RU" sz="1600" b="1" dirty="0">
                <a:latin typeface="+mj-lt"/>
              </a:rPr>
              <a:t>осуществлялись глубокие преобразования:</a:t>
            </a:r>
            <a:r>
              <a:rPr lang="ru-RU" sz="1600" dirty="0">
                <a:latin typeface="+mj-lt"/>
              </a:rPr>
              <a:t> укреплялся суверенитет союзных республик, повысился статус автономных и национально- территориальных образований, готовилась экономическая реформа, предусматривающая создание системы регулируемого рынка. </a:t>
            </a:r>
            <a:endParaRPr lang="ru-RU" altLang="ru-RU" sz="882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D89611-B6BA-4663-A4BA-30D4DEABA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78" y="2123633"/>
            <a:ext cx="1505230" cy="123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4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380B30-6238-475B-B585-8B28FA1FC069}"/>
              </a:ext>
            </a:extLst>
          </p:cNvPr>
          <p:cNvSpPr txBox="1"/>
          <p:nvPr/>
        </p:nvSpPr>
        <p:spPr>
          <a:xfrm>
            <a:off x="103762" y="-31858"/>
            <a:ext cx="10532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Организация Технической инспекции</a:t>
            </a:r>
          </a:p>
          <a:p>
            <a:r>
              <a:rPr lang="ru-RU" sz="2800" dirty="0">
                <a:latin typeface="+mj-lt"/>
              </a:rPr>
              <a:t>Труда Профсоюза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D334B14-9FF6-46AE-A2A7-5B517BE5155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4528003" y="4203427"/>
            <a:ext cx="7274950" cy="17235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600" dirty="0">
                <a:latin typeface="+mj-lt"/>
              </a:rPr>
              <a:t>Постановлением I Пленума Российского Совета от 15 января 1991 года </a:t>
            </a:r>
            <a:r>
              <a:rPr lang="ru-RU" sz="1600" b="1" dirty="0">
                <a:latin typeface="+mj-lt"/>
              </a:rPr>
              <a:t>образована </a:t>
            </a:r>
            <a:r>
              <a:rPr lang="ru-RU" sz="1600" dirty="0">
                <a:latin typeface="+mj-lt"/>
              </a:rPr>
              <a:t>постоянная комиссия по охране труда, здоровья и экологии Российского Совета профсоюза и утверждено положение о ней. </a:t>
            </a:r>
          </a:p>
          <a:p>
            <a:pPr algn="just"/>
            <a:r>
              <a:rPr lang="ru-RU" sz="1600" dirty="0">
                <a:latin typeface="+mj-lt"/>
              </a:rPr>
              <a:t>Образована рабочая группа постоянной комиссии Российского Совета профсоюза по охране труда, здоровья и экологии и первым руководителем рабочей группы стал главный технический инспектор труда Нефтегазстройпрофсоюза РСФСР Александр Евгеньевич Вайнер. 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AB1F453-DA41-425C-AAB2-7F4537994EB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366154" y="2222498"/>
            <a:ext cx="5853892" cy="1231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600" dirty="0">
                <a:latin typeface="+mj-lt"/>
              </a:rPr>
              <a:t>В этих условиях </a:t>
            </a:r>
            <a:r>
              <a:rPr lang="ru-RU" sz="1600" b="1" dirty="0">
                <a:solidFill>
                  <a:srgbClr val="00B050"/>
                </a:solidFill>
                <a:latin typeface="+mj-lt"/>
              </a:rPr>
              <a:t>Профсоюзы оставались единственной </a:t>
            </a:r>
            <a:r>
              <a:rPr lang="ru-RU" sz="1600" dirty="0">
                <a:latin typeface="+mj-lt"/>
              </a:rPr>
              <a:t>общественной организацией, выражающей интересы трудящихся. </a:t>
            </a:r>
          </a:p>
          <a:p>
            <a:pPr algn="just"/>
            <a:r>
              <a:rPr lang="ru-RU" sz="1600" dirty="0">
                <a:latin typeface="+mj-lt"/>
              </a:rPr>
              <a:t>Поэтому решение </a:t>
            </a:r>
            <a:r>
              <a:rPr lang="ru-RU" sz="1600" b="1" dirty="0">
                <a:latin typeface="+mj-lt"/>
              </a:rPr>
              <a:t>о создании </a:t>
            </a:r>
            <a:r>
              <a:rPr lang="ru-RU" sz="1600" dirty="0">
                <a:latin typeface="+mj-lt"/>
              </a:rPr>
              <a:t>постоянной комиссии по охране труда, здоровья и экологии Российского Совета профсоюза принято своевременно.</a:t>
            </a:r>
            <a:endParaRPr lang="ru-RU" altLang="ru-RU" sz="882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D148B7-A4B2-454B-A0EC-94EA8F654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17" y="1601270"/>
            <a:ext cx="1381382" cy="210660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3F907138-8BE5-4543-8C71-7B80A8199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72" y="5099997"/>
            <a:ext cx="2012932" cy="16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3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8" y="-171804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/>
              <a:t>Организация технической инспекции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4DB9CE-881A-41DC-BEDD-0DE8A1A71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847" y="1281969"/>
            <a:ext cx="4424802" cy="55760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B721B5-98EE-4823-B47B-012E63EA110A}"/>
              </a:ext>
            </a:extLst>
          </p:cNvPr>
          <p:cNvSpPr txBox="1"/>
          <p:nvPr/>
        </p:nvSpPr>
        <p:spPr>
          <a:xfrm>
            <a:off x="750651" y="1702501"/>
            <a:ext cx="6118698" cy="3452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На основании принятых решений от 26 июня 1991 года был дан старт по </a:t>
            </a:r>
            <a:r>
              <a:rPr lang="ru-RU" sz="1800" b="1" dirty="0">
                <a:solidFill>
                  <a:srgbClr val="00B050"/>
                </a:solidFill>
              </a:rPr>
              <a:t>созданию</a:t>
            </a:r>
            <a:r>
              <a:rPr lang="ru-RU" sz="1800" dirty="0"/>
              <a:t> технической инспекции труда </a:t>
            </a:r>
            <a:r>
              <a:rPr lang="ru-RU" sz="1800" dirty="0" err="1"/>
              <a:t>Нефтегазстройпрофсоюза</a:t>
            </a:r>
            <a:r>
              <a:rPr lang="ru-RU" sz="1800" dirty="0"/>
              <a:t> России.</a:t>
            </a:r>
          </a:p>
          <a:p>
            <a:pPr algn="just">
              <a:lnSpc>
                <a:spcPct val="115000"/>
              </a:lnSpc>
            </a:pPr>
            <a:r>
              <a:rPr lang="ru-RU" sz="1800" dirty="0"/>
              <a:t>В последующем «Положение о технической инспекции труда профсоюза работников нефтяной, газовой отраслей промышленности и строительства РСФСР» было актуализировано и приведено в соответствие с Трудовым кодексом РФ от 26.12.2001 № 197-ФЗ, Федеральным законом от 12.01.1996 № 10-ФЗ «О профессиональных союзах, их правах и гарантиях дея­тельности» и Устава Профсоюза.</a:t>
            </a:r>
          </a:p>
        </p:txBody>
      </p:sp>
    </p:spTree>
    <p:extLst>
      <p:ext uri="{BB962C8B-B14F-4D97-AF65-F5344CB8AC3E}">
        <p14:creationId xmlns:p14="http://schemas.microsoft.com/office/powerpoint/2010/main" val="54505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53" y="-22654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2800" dirty="0"/>
              <a:t>Структура Технической инспекции</a:t>
            </a:r>
            <a:endParaRPr lang="en-US" sz="280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DAC86C4-E274-4EBD-9CA6-8038EAD4213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441680" y="4644179"/>
            <a:ext cx="2269061" cy="1231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dirty="0"/>
              <a:t>Технический инспектор труда ППО/ОППО отраслевой организации, входящей в МПО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16AFA09-1097-4B14-A89D-DB86463940A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466870" y="3414284"/>
            <a:ext cx="2269061" cy="4924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dirty="0"/>
              <a:t>Главный технический инспектор труда МПО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B7B7FB-FD12-4B7D-8A64-223A6A55A87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5519846" y="3200047"/>
            <a:ext cx="2269061" cy="738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dirty="0"/>
              <a:t>Технический (главный технический) инспектор труда ТПО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D6242F9-7492-4CB1-B292-75DF2DCBCC7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8882525" y="3774508"/>
            <a:ext cx="2620662" cy="1231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dirty="0"/>
              <a:t>Технический (главный технический) инспектор труда ППО/ОППО </a:t>
            </a:r>
            <a:r>
              <a:rPr lang="ru-RU" sz="1600" dirty="0" err="1"/>
              <a:t>прямовходящей</a:t>
            </a:r>
            <a:r>
              <a:rPr lang="ru-RU" sz="1600" dirty="0"/>
              <a:t> в Профсоюз организации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5AF2D7C7-2D59-4700-8F69-39F11004AFA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5519845" y="4767289"/>
            <a:ext cx="2401409" cy="9848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dirty="0"/>
              <a:t>Технический инспектор труда ППО/ОППО организации, входящей в ТПО</a:t>
            </a:r>
          </a:p>
        </p:txBody>
      </p:sp>
      <p:sp>
        <p:nvSpPr>
          <p:cNvPr id="14" name="Стрелка: влево-вправо 13">
            <a:extLst>
              <a:ext uri="{FF2B5EF4-FFF2-40B4-BE49-F238E27FC236}">
                <a16:creationId xmlns:a16="http://schemas.microsoft.com/office/drawing/2014/main" id="{E52C88ED-6408-4723-B330-FBD029DC3A59}"/>
              </a:ext>
            </a:extLst>
          </p:cNvPr>
          <p:cNvSpPr/>
          <p:nvPr/>
        </p:nvSpPr>
        <p:spPr>
          <a:xfrm rot="16200000">
            <a:off x="6445610" y="2729063"/>
            <a:ext cx="652126" cy="117296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Стрелка: влево-вправо 14">
            <a:extLst>
              <a:ext uri="{FF2B5EF4-FFF2-40B4-BE49-F238E27FC236}">
                <a16:creationId xmlns:a16="http://schemas.microsoft.com/office/drawing/2014/main" id="{CD564028-11C9-4DE0-9E5C-88F0DF5F8551}"/>
              </a:ext>
            </a:extLst>
          </p:cNvPr>
          <p:cNvSpPr/>
          <p:nvPr/>
        </p:nvSpPr>
        <p:spPr>
          <a:xfrm rot="16200000">
            <a:off x="6423078" y="4323481"/>
            <a:ext cx="652126" cy="117296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Стрелка: влево-вправо 15">
            <a:extLst>
              <a:ext uri="{FF2B5EF4-FFF2-40B4-BE49-F238E27FC236}">
                <a16:creationId xmlns:a16="http://schemas.microsoft.com/office/drawing/2014/main" id="{280840E9-B133-4A24-858A-8329277A0D41}"/>
              </a:ext>
            </a:extLst>
          </p:cNvPr>
          <p:cNvSpPr/>
          <p:nvPr/>
        </p:nvSpPr>
        <p:spPr>
          <a:xfrm rot="16200000">
            <a:off x="2218401" y="4311969"/>
            <a:ext cx="652126" cy="117296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Стрелка: влево-вправо 16">
            <a:extLst>
              <a:ext uri="{FF2B5EF4-FFF2-40B4-BE49-F238E27FC236}">
                <a16:creationId xmlns:a16="http://schemas.microsoft.com/office/drawing/2014/main" id="{99C45947-D7FD-4296-BEFC-C5E5E7C96A18}"/>
              </a:ext>
            </a:extLst>
          </p:cNvPr>
          <p:cNvSpPr/>
          <p:nvPr/>
        </p:nvSpPr>
        <p:spPr>
          <a:xfrm rot="18502255">
            <a:off x="2811886" y="2733258"/>
            <a:ext cx="1218580" cy="139708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Стрелка: влево-вправо 17">
            <a:extLst>
              <a:ext uri="{FF2B5EF4-FFF2-40B4-BE49-F238E27FC236}">
                <a16:creationId xmlns:a16="http://schemas.microsoft.com/office/drawing/2014/main" id="{6038BC97-ACE4-4EC8-A688-2BD1E7D476CC}"/>
              </a:ext>
            </a:extLst>
          </p:cNvPr>
          <p:cNvSpPr/>
          <p:nvPr/>
        </p:nvSpPr>
        <p:spPr>
          <a:xfrm rot="14018833">
            <a:off x="8955864" y="3176341"/>
            <a:ext cx="1154193" cy="122453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Волна 18">
            <a:extLst>
              <a:ext uri="{FF2B5EF4-FFF2-40B4-BE49-F238E27FC236}">
                <a16:creationId xmlns:a16="http://schemas.microsoft.com/office/drawing/2014/main" id="{65EAE228-C7ED-4644-B150-74D1C514913B}"/>
              </a:ext>
            </a:extLst>
          </p:cNvPr>
          <p:cNvSpPr/>
          <p:nvPr/>
        </p:nvSpPr>
        <p:spPr>
          <a:xfrm>
            <a:off x="2174525" y="1485571"/>
            <a:ext cx="7960243" cy="984886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технический инспектор труда Профсоюза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F74FFBF3-9FD0-4F3B-9FA8-04323D9A88C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3421176" y="6423465"/>
            <a:ext cx="7549119" cy="2616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700" dirty="0"/>
              <a:t>Уполномоченный (доверенный) по охране труда Профсоюза в организации</a:t>
            </a:r>
          </a:p>
        </p:txBody>
      </p:sp>
      <p:sp>
        <p:nvSpPr>
          <p:cNvPr id="21" name="Стрелка: влево-вправо 20">
            <a:extLst>
              <a:ext uri="{FF2B5EF4-FFF2-40B4-BE49-F238E27FC236}">
                <a16:creationId xmlns:a16="http://schemas.microsoft.com/office/drawing/2014/main" id="{BE38B71F-6644-48EB-86AA-4E5ED15A9DA7}"/>
              </a:ext>
            </a:extLst>
          </p:cNvPr>
          <p:cNvSpPr/>
          <p:nvPr/>
        </p:nvSpPr>
        <p:spPr>
          <a:xfrm rot="13591662">
            <a:off x="3569932" y="6104463"/>
            <a:ext cx="568452" cy="9108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Стрелка: влево-вправо 21">
            <a:extLst>
              <a:ext uri="{FF2B5EF4-FFF2-40B4-BE49-F238E27FC236}">
                <a16:creationId xmlns:a16="http://schemas.microsoft.com/office/drawing/2014/main" id="{3BA623A2-5A98-4F0E-B3EB-40FA85964AF9}"/>
              </a:ext>
            </a:extLst>
          </p:cNvPr>
          <p:cNvSpPr/>
          <p:nvPr/>
        </p:nvSpPr>
        <p:spPr>
          <a:xfrm rot="18079671">
            <a:off x="8706932" y="5640966"/>
            <a:ext cx="1371239" cy="12688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Стрелка: влево-вправо 22">
            <a:extLst>
              <a:ext uri="{FF2B5EF4-FFF2-40B4-BE49-F238E27FC236}">
                <a16:creationId xmlns:a16="http://schemas.microsoft.com/office/drawing/2014/main" id="{9A4E4382-88CB-4B45-9110-EBB895EE6587}"/>
              </a:ext>
            </a:extLst>
          </p:cNvPr>
          <p:cNvSpPr/>
          <p:nvPr/>
        </p:nvSpPr>
        <p:spPr>
          <a:xfrm rot="16200000">
            <a:off x="6594786" y="6054351"/>
            <a:ext cx="542965" cy="116959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Стрелка: влево-вверх 23">
            <a:extLst>
              <a:ext uri="{FF2B5EF4-FFF2-40B4-BE49-F238E27FC236}">
                <a16:creationId xmlns:a16="http://schemas.microsoft.com/office/drawing/2014/main" id="{2B46BE5E-C165-4DBF-9285-FE4AC4A74919}"/>
              </a:ext>
            </a:extLst>
          </p:cNvPr>
          <p:cNvSpPr/>
          <p:nvPr/>
        </p:nvSpPr>
        <p:spPr>
          <a:xfrm>
            <a:off x="4244343" y="2461647"/>
            <a:ext cx="243464" cy="3026379"/>
          </a:xfrm>
          <a:prstGeom prst="leftUpArrow">
            <a:avLst/>
          </a:prstGeom>
          <a:ln>
            <a:prstDash val="dash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лево-вверх 24">
            <a:extLst>
              <a:ext uri="{FF2B5EF4-FFF2-40B4-BE49-F238E27FC236}">
                <a16:creationId xmlns:a16="http://schemas.microsoft.com/office/drawing/2014/main" id="{F90F593D-7A11-48E4-826D-0F051D06820A}"/>
              </a:ext>
            </a:extLst>
          </p:cNvPr>
          <p:cNvSpPr/>
          <p:nvPr/>
        </p:nvSpPr>
        <p:spPr>
          <a:xfrm>
            <a:off x="8202087" y="2584455"/>
            <a:ext cx="246194" cy="2943219"/>
          </a:xfrm>
          <a:prstGeom prst="lef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9DCCDCD-D66F-4E5D-8547-6B929E995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26" y="1621690"/>
            <a:ext cx="522140" cy="652127"/>
          </a:xfrm>
          <a:prstGeom prst="rect">
            <a:avLst/>
          </a:prstGeom>
        </p:spPr>
      </p:pic>
      <p:sp>
        <p:nvSpPr>
          <p:cNvPr id="27" name="Стрелка: влево-вверх 26">
            <a:extLst>
              <a:ext uri="{FF2B5EF4-FFF2-40B4-BE49-F238E27FC236}">
                <a16:creationId xmlns:a16="http://schemas.microsoft.com/office/drawing/2014/main" id="{44531CB4-FB61-4867-BB24-C0022938A6CE}"/>
              </a:ext>
            </a:extLst>
          </p:cNvPr>
          <p:cNvSpPr/>
          <p:nvPr/>
        </p:nvSpPr>
        <p:spPr>
          <a:xfrm rot="10800000">
            <a:off x="5154248" y="3429000"/>
            <a:ext cx="212187" cy="2943218"/>
          </a:xfrm>
          <a:prstGeom prst="leftUpArrow">
            <a:avLst/>
          </a:prstGeom>
          <a:ln>
            <a:prstDash val="dash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10">
            <a:extLst>
              <a:ext uri="{FF2B5EF4-FFF2-40B4-BE49-F238E27FC236}">
                <a16:creationId xmlns:a16="http://schemas.microsoft.com/office/drawing/2014/main" id="{632EC668-EB16-4FE2-AF22-2D2D95FE7B4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544464" y="875774"/>
            <a:ext cx="6295667" cy="4924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b="1" dirty="0">
                <a:latin typeface="+mn-lt"/>
              </a:rPr>
              <a:t>Структура взаимодействия технической инспекции труда Нефтегазстройпрофсоюза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16416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20" y="-20284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2800" dirty="0"/>
              <a:t>Техническая инспекция</a:t>
            </a:r>
            <a:br>
              <a:rPr lang="ru-RU" sz="2800" dirty="0"/>
            </a:br>
            <a:r>
              <a:rPr lang="ru-RU" sz="2800" dirty="0" err="1"/>
              <a:t>Нефтегазстройпрофсоюза</a:t>
            </a:r>
            <a:r>
              <a:rPr lang="ru-RU" sz="2800" dirty="0"/>
              <a:t> России</a:t>
            </a:r>
            <a:endParaRPr lang="en-US" sz="280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6C8DBD1-49BF-4961-80C6-27EE759DD0E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4459422" y="3477898"/>
            <a:ext cx="3654617" cy="738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1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</a:rPr>
              <a:t>Главный технический инспектор труда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101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Нефтегазстройпрофсоюза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России</a:t>
            </a:r>
          </a:p>
          <a:p>
            <a:pPr marL="101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</a:rPr>
              <a:t>(отдел охраны труда и здоровья)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F72BF2F-5064-4598-A977-AD066E57E0A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4985026" y="5135255"/>
            <a:ext cx="2468816" cy="738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1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Технические (главные технические) инспекторы труда ТПО/МПО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8C94DC-4F3E-4874-9DEA-B9B84F2A732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959" y="3583139"/>
            <a:ext cx="3381180" cy="6155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1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Президиум Российского Совета профсоюза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B0669ED-5CD3-4C05-98C6-8B26173F314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9142756" y="3548989"/>
            <a:ext cx="2836332" cy="4924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1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</a:rPr>
              <a:t>Главный т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ехнический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инспектор труда ФНПР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1E5776CC-B850-4930-BCA3-99D8F5E0354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4333477" y="1685827"/>
            <a:ext cx="3654618" cy="7848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1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Постоянно действующая комиссия по охране труда, здоровья и экологии Российского Совета профсоюза</a:t>
            </a:r>
          </a:p>
        </p:txBody>
      </p:sp>
      <p:sp>
        <p:nvSpPr>
          <p:cNvPr id="14" name="Стрелка: влево-вправо 13">
            <a:extLst>
              <a:ext uri="{FF2B5EF4-FFF2-40B4-BE49-F238E27FC236}">
                <a16:creationId xmlns:a16="http://schemas.microsoft.com/office/drawing/2014/main" id="{ADAC62AA-6DBF-439A-947D-A9CB6FB872A6}"/>
              </a:ext>
            </a:extLst>
          </p:cNvPr>
          <p:cNvSpPr/>
          <p:nvPr/>
        </p:nvSpPr>
        <p:spPr>
          <a:xfrm>
            <a:off x="3607257" y="3781145"/>
            <a:ext cx="652126" cy="117296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31E24"/>
                </a:solidFill>
                <a:prstDash val="solid"/>
              </a:ln>
              <a:solidFill>
                <a:srgbClr val="E31E24">
                  <a:lumMod val="40000"/>
                  <a:lumOff val="6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Стрелка: влево-вправо 14">
            <a:extLst>
              <a:ext uri="{FF2B5EF4-FFF2-40B4-BE49-F238E27FC236}">
                <a16:creationId xmlns:a16="http://schemas.microsoft.com/office/drawing/2014/main" id="{71CE3CFC-2BBF-4FB4-BF9F-C360CB692EAE}"/>
              </a:ext>
            </a:extLst>
          </p:cNvPr>
          <p:cNvSpPr/>
          <p:nvPr/>
        </p:nvSpPr>
        <p:spPr>
          <a:xfrm rot="16200000">
            <a:off x="5893371" y="2884046"/>
            <a:ext cx="652126" cy="117296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31E24"/>
                </a:solidFill>
                <a:prstDash val="solid"/>
              </a:ln>
              <a:solidFill>
                <a:srgbClr val="E31E24">
                  <a:lumMod val="40000"/>
                  <a:lumOff val="6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Стрелка: влево-вправо 15">
            <a:extLst>
              <a:ext uri="{FF2B5EF4-FFF2-40B4-BE49-F238E27FC236}">
                <a16:creationId xmlns:a16="http://schemas.microsoft.com/office/drawing/2014/main" id="{E6AA4364-35A5-44D6-BD6D-F016635654D3}"/>
              </a:ext>
            </a:extLst>
          </p:cNvPr>
          <p:cNvSpPr/>
          <p:nvPr/>
        </p:nvSpPr>
        <p:spPr>
          <a:xfrm rot="16200000">
            <a:off x="5889696" y="4575973"/>
            <a:ext cx="616751" cy="12526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31E24"/>
                </a:solidFill>
                <a:prstDash val="solid"/>
              </a:ln>
              <a:solidFill>
                <a:srgbClr val="E31E24">
                  <a:lumMod val="40000"/>
                  <a:lumOff val="6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Стрелка: влево-вправо 16">
            <a:extLst>
              <a:ext uri="{FF2B5EF4-FFF2-40B4-BE49-F238E27FC236}">
                <a16:creationId xmlns:a16="http://schemas.microsoft.com/office/drawing/2014/main" id="{86CCEFB0-A5D7-4054-881F-0E81EC9A169C}"/>
              </a:ext>
            </a:extLst>
          </p:cNvPr>
          <p:cNvSpPr/>
          <p:nvPr/>
        </p:nvSpPr>
        <p:spPr>
          <a:xfrm>
            <a:off x="8352640" y="3722073"/>
            <a:ext cx="613565" cy="14627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22225">
                <a:solidFill>
                  <a:srgbClr val="E31E24"/>
                </a:solidFill>
                <a:prstDash val="solid"/>
              </a:ln>
              <a:solidFill>
                <a:srgbClr val="E31E24">
                  <a:lumMod val="40000"/>
                  <a:lumOff val="6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03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21429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2800" dirty="0"/>
              <a:t>Технические инспекторы</a:t>
            </a:r>
            <a:br>
              <a:rPr lang="ru-RU" sz="2800" dirty="0"/>
            </a:br>
            <a:r>
              <a:rPr lang="ru-RU" sz="2800" dirty="0" err="1"/>
              <a:t>Нефтегазстройпрофсоюза</a:t>
            </a:r>
            <a:r>
              <a:rPr lang="ru-RU" sz="2800" dirty="0"/>
              <a:t> России</a:t>
            </a:r>
            <a:endParaRPr lang="en-US" sz="28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824FC18-5821-431A-927F-25E16107DC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631023"/>
              </p:ext>
            </p:extLst>
          </p:nvPr>
        </p:nvGraphicFramePr>
        <p:xfrm>
          <a:off x="8484781" y="4327450"/>
          <a:ext cx="3707219" cy="253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5B2D8637-6E1E-4D59-B9CE-7220055DB47D}"/>
              </a:ext>
            </a:extLst>
          </p:cNvPr>
          <p:cNvSpPr txBox="1">
            <a:spLocks/>
          </p:cNvSpPr>
          <p:nvPr/>
        </p:nvSpPr>
        <p:spPr>
          <a:xfrm>
            <a:off x="2677009" y="5854351"/>
            <a:ext cx="4048045" cy="797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штат технических инспекторов труда Нефтегазстройпрофсоюза России на 01.03.2021 год составляет 91 человек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48CE5D2-CD4E-4E19-BCE2-24790C229D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817481"/>
              </p:ext>
            </p:extLst>
          </p:nvPr>
        </p:nvGraphicFramePr>
        <p:xfrm>
          <a:off x="557718" y="949951"/>
          <a:ext cx="8184205" cy="341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347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12" y="-260163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2800" dirty="0"/>
              <a:t>Отдел охраны труда</a:t>
            </a:r>
            <a:endParaRPr lang="en-US" sz="280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D508CCD-31BA-4693-AC37-DFBC7716315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783401" y="1430250"/>
            <a:ext cx="3730862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1008126" eaLnBrk="0" fontAlgn="base" hangingPunct="0">
              <a:spcBef>
                <a:spcPts val="662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Обеспечение руководства, 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организации и координации деятельности Технической инспекции труда Профсоюза в области охраны труда и здоровья в профсоюзных организациях </a:t>
            </a:r>
            <a:r>
              <a:rPr lang="ru-RU" sz="1400" dirty="0" err="1">
                <a:effectLst/>
                <a:latin typeface="+mj-lt"/>
                <a:ea typeface="Times New Roman" panose="02020603050405020304" pitchFamily="18" charset="0"/>
              </a:rPr>
              <a:t>Нефтегазстройпрофсоюза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 России.</a:t>
            </a:r>
            <a:endParaRPr lang="ru-RU" altLang="ru-RU" sz="1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30AC243D-DD82-46FA-8ED5-CA86A15951E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7144660" y="1423702"/>
            <a:ext cx="4152392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2014" algn="just" defTabSz="1008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+mj-lt"/>
                <a:ea typeface="Times New Roman" panose="02020603050405020304" pitchFamily="18" charset="0"/>
              </a:rPr>
              <a:t>О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рганизация обучения, повышения квалификации технических (главных технических)</a:t>
            </a:r>
            <a:r>
              <a:rPr lang="ru-RU" sz="14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инспекторов труда, профсоюзного актива и кадров Профсоюза профсоюзных организаций </a:t>
            </a:r>
            <a:r>
              <a:rPr lang="ru-RU" sz="1400" dirty="0" err="1">
                <a:effectLst/>
                <a:latin typeface="+mj-lt"/>
                <a:ea typeface="Times New Roman" panose="02020603050405020304" pitchFamily="18" charset="0"/>
              </a:rPr>
              <a:t>Нефтегазстройпрофсоюза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 России по вопросам охраны труда и здоровья.</a:t>
            </a:r>
            <a:endParaRPr lang="ru-RU" altLang="ru-RU" sz="1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13471-C65F-4E04-BBA5-108BA675DB6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525564" y="5773198"/>
            <a:ext cx="3988699" cy="8617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0800" algn="just" defTabSz="1008126" eaLnBrk="0" fontAlgn="base" hangingPunct="0"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Организация и контроль работы в методическом плане технических (главных технических) инспекторов труда в структурных профсоюзных организациях </a:t>
            </a:r>
            <a:r>
              <a:rPr lang="ru-RU" altLang="ru-RU" sz="14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Нефтегазстройпрофсоюза</a:t>
            </a:r>
            <a:r>
              <a:rPr lang="ru-RU" alt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России.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D24BCFC-EDC0-4530-BC0B-1D15695558E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6731262" y="5773198"/>
            <a:ext cx="3160076" cy="8617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0800" algn="just" defTabSz="1008126" eaLnBrk="0" fontAlgn="base" hangingPunct="0">
              <a:spcAft>
                <a:spcPct val="0"/>
              </a:spcAft>
            </a:pP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Готовит отчеты и информацию о работе технической инспекции труда Профсоюза, а также другие отчеты в области охраны труда и здоровья.</a:t>
            </a:r>
            <a:endParaRPr lang="en-US" altLang="ru-RU" sz="1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Двойная волна 12">
            <a:extLst>
              <a:ext uri="{FF2B5EF4-FFF2-40B4-BE49-F238E27FC236}">
                <a16:creationId xmlns:a16="http://schemas.microsoft.com/office/drawing/2014/main" id="{AF3AC592-AF43-4586-AAD1-15BD3BFB6C7C}"/>
              </a:ext>
            </a:extLst>
          </p:cNvPr>
          <p:cNvSpPr/>
          <p:nvPr/>
        </p:nvSpPr>
        <p:spPr>
          <a:xfrm>
            <a:off x="2093876" y="3241354"/>
            <a:ext cx="8496944" cy="1512168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+mj-lt"/>
              </a:rPr>
              <a:t>Задачи и функции отдела охраны труда и здоровья по работе с техническими (главными техническими) инспекторами труда Нефтегазстройпрофсоюза России</a:t>
            </a:r>
          </a:p>
        </p:txBody>
      </p:sp>
      <p:pic>
        <p:nvPicPr>
          <p:cNvPr id="14" name="Рисунок 13" descr="Стрелка: прямо">
            <a:extLst>
              <a:ext uri="{FF2B5EF4-FFF2-40B4-BE49-F238E27FC236}">
                <a16:creationId xmlns:a16="http://schemas.microsoft.com/office/drawing/2014/main" id="{7A85FCC3-8B92-40BA-85F1-729DEBD2D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77729">
            <a:off x="3273772" y="4829205"/>
            <a:ext cx="1065054" cy="779713"/>
          </a:xfrm>
          <a:prstGeom prst="rect">
            <a:avLst/>
          </a:prstGeom>
        </p:spPr>
      </p:pic>
      <p:pic>
        <p:nvPicPr>
          <p:cNvPr id="15" name="Рисунок 14" descr="Стрелка: прямо">
            <a:extLst>
              <a:ext uri="{FF2B5EF4-FFF2-40B4-BE49-F238E27FC236}">
                <a16:creationId xmlns:a16="http://schemas.microsoft.com/office/drawing/2014/main" id="{E60EFD12-7A04-4637-93CC-261DEF18A0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75306">
            <a:off x="7111066" y="4655534"/>
            <a:ext cx="819331" cy="543668"/>
          </a:xfrm>
          <a:prstGeom prst="rect">
            <a:avLst/>
          </a:prstGeom>
        </p:spPr>
      </p:pic>
      <p:pic>
        <p:nvPicPr>
          <p:cNvPr id="16" name="Рисунок 15" descr="Стрелка: прямо">
            <a:extLst>
              <a:ext uri="{FF2B5EF4-FFF2-40B4-BE49-F238E27FC236}">
                <a16:creationId xmlns:a16="http://schemas.microsoft.com/office/drawing/2014/main" id="{9D9E96D1-0C37-45E4-8866-3413490F20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897684">
            <a:off x="4576245" y="2814302"/>
            <a:ext cx="825895" cy="685038"/>
          </a:xfrm>
          <a:prstGeom prst="rect">
            <a:avLst/>
          </a:prstGeom>
        </p:spPr>
      </p:pic>
      <p:pic>
        <p:nvPicPr>
          <p:cNvPr id="17" name="Рисунок 16" descr="Стрелка: прямо">
            <a:extLst>
              <a:ext uri="{FF2B5EF4-FFF2-40B4-BE49-F238E27FC236}">
                <a16:creationId xmlns:a16="http://schemas.microsoft.com/office/drawing/2014/main" id="{12E96BC5-C187-47DA-91A5-B8354DFF4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439536">
            <a:off x="9438406" y="2682647"/>
            <a:ext cx="905865" cy="7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9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53" y="-22654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2800" dirty="0"/>
              <a:t>Задачи Технической инспекции</a:t>
            </a:r>
            <a:endParaRPr lang="en-US" sz="2800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F155435-64D0-45F2-89DC-9E44CA67878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601821" y="4783944"/>
            <a:ext cx="3752599" cy="129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Техническая инспекция труда Профсоюза – </a:t>
            </a:r>
            <a:r>
              <a:rPr lang="ru-RU" sz="14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действует на всех уровнях </a:t>
            </a:r>
            <a:r>
              <a:rPr 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организационной структуры Профсоюза и образует единую систему профсоюзного контроля в организациях, в которых работают и (или) обучаются члены Профсоюза. 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41718B1-29E6-4A6C-B954-A7B597B1DFC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616179" y="3030510"/>
            <a:ext cx="6086568" cy="129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2014" algn="just" defTabSz="1008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Основной</a:t>
            </a:r>
            <a:r>
              <a:rPr lang="ru-RU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задачей Технической инспекции является осуществление </a:t>
            </a:r>
            <a:r>
              <a:rPr lang="ru-RU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профсоюзного контроля</a:t>
            </a:r>
            <a:r>
              <a:rPr lang="ru-RU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за соблюдением работодателями и их представителями трудового законодательства и иных нормативных правовых актов, содержащих нормы трудового права, состоянием условий и охраны труда и выполнением обязательств работодателей, предусмотренных коллективными договорами и соглашениями, законодательства о профсоюзах.</a:t>
            </a:r>
            <a:endParaRPr lang="ru-RU" altLang="ru-RU" sz="1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Двойная волна 17">
            <a:extLst>
              <a:ext uri="{FF2B5EF4-FFF2-40B4-BE49-F238E27FC236}">
                <a16:creationId xmlns:a16="http://schemas.microsoft.com/office/drawing/2014/main" id="{63626A02-EF9A-41D6-8600-97E2912CEEA8}"/>
              </a:ext>
            </a:extLst>
          </p:cNvPr>
          <p:cNvSpPr/>
          <p:nvPr/>
        </p:nvSpPr>
        <p:spPr>
          <a:xfrm>
            <a:off x="1962889" y="1023059"/>
            <a:ext cx="7393148" cy="861774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+mj-lt"/>
              </a:rPr>
              <a:t>Основная задача технической инспекции труда</a:t>
            </a:r>
          </a:p>
        </p:txBody>
      </p:sp>
      <p:pic>
        <p:nvPicPr>
          <p:cNvPr id="19" name="Рисунок 18" descr="Стрелка: прямо">
            <a:extLst>
              <a:ext uri="{FF2B5EF4-FFF2-40B4-BE49-F238E27FC236}">
                <a16:creationId xmlns:a16="http://schemas.microsoft.com/office/drawing/2014/main" id="{AEE31BC3-FF70-49E2-A9C7-E85948B0F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212100" y="2065416"/>
            <a:ext cx="894726" cy="5936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1727F87-58B4-4BBF-A487-EB46F3FE2742}"/>
              </a:ext>
            </a:extLst>
          </p:cNvPr>
          <p:cNvSpPr txBox="1"/>
          <p:nvPr/>
        </p:nvSpPr>
        <p:spPr>
          <a:xfrm>
            <a:off x="6452138" y="4788065"/>
            <a:ext cx="4637395" cy="16957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70C0"/>
                </a:solidFill>
                <a:latin typeface="+mj-lt"/>
              </a:rPr>
              <a:t>Профсоюзный контроль </a:t>
            </a:r>
            <a:r>
              <a:rPr lang="ru-RU" sz="1400" dirty="0">
                <a:latin typeface="+mj-lt"/>
              </a:rPr>
              <a:t>– общественная деятельность, осуществляемая в целях обеспечения соблюдения организациями, их руководителями и иными должностными лицами требований, трудового законодательства, иных нормативных правовых актов, содержащих нормы трудового права, </a:t>
            </a:r>
            <a:r>
              <a:rPr lang="ru-RU" sz="1400" b="1" dirty="0">
                <a:solidFill>
                  <a:srgbClr val="00B050"/>
                </a:solidFill>
                <a:latin typeface="+mj-lt"/>
              </a:rPr>
              <a:t>выполнением условий </a:t>
            </a:r>
            <a:r>
              <a:rPr lang="ru-RU" sz="1400" dirty="0">
                <a:latin typeface="+mj-lt"/>
              </a:rPr>
              <a:t>коллективных договоров и соглашений.</a:t>
            </a:r>
          </a:p>
        </p:txBody>
      </p:sp>
      <p:sp>
        <p:nvSpPr>
          <p:cNvPr id="21" name="Стрелка: влево-вправо 20">
            <a:extLst>
              <a:ext uri="{FF2B5EF4-FFF2-40B4-BE49-F238E27FC236}">
                <a16:creationId xmlns:a16="http://schemas.microsoft.com/office/drawing/2014/main" id="{936713F1-7FC2-471E-92B6-CD1D4819DFD3}"/>
              </a:ext>
            </a:extLst>
          </p:cNvPr>
          <p:cNvSpPr/>
          <p:nvPr/>
        </p:nvSpPr>
        <p:spPr>
          <a:xfrm>
            <a:off x="5555701" y="5187959"/>
            <a:ext cx="776418" cy="216095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4011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55E3EF-32D6-4863-A293-DB316060B91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fbbaca9-2892-4ef6-8b83-294e1147858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6D1E4D-D30F-4A13-8F3E-1094D9812F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8F564-FD55-452E-9A3E-B1A9708B0C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baca9-2892-4ef6-8b83-294e114785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1937</TotalTime>
  <Words>879</Words>
  <Application>Microsoft Office PowerPoint</Application>
  <PresentationFormat>Широкоэкранный</PresentationFormat>
  <Paragraphs>70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Презентация PowerPoint</vt:lpstr>
      <vt:lpstr>Презентация PowerPoint</vt:lpstr>
      <vt:lpstr>Презентация PowerPoint</vt:lpstr>
      <vt:lpstr>Организация технической инспекции</vt:lpstr>
      <vt:lpstr>Структура Технической инспекции</vt:lpstr>
      <vt:lpstr>Техническая инспекция Нефтегазстройпрофсоюза России</vt:lpstr>
      <vt:lpstr>Технические инспекторы Нефтегазстройпрофсоюза России</vt:lpstr>
      <vt:lpstr>Отдел охраны труда</vt:lpstr>
      <vt:lpstr>Задачи Технической инспекции</vt:lpstr>
      <vt:lpstr>Задачи Технической инспекции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Константин Вадимович</cp:lastModifiedBy>
  <cp:revision>174</cp:revision>
  <cp:lastPrinted>2020-01-28T06:26:30Z</cp:lastPrinted>
  <dcterms:created xsi:type="dcterms:W3CDTF">2019-11-07T06:11:59Z</dcterms:created>
  <dcterms:modified xsi:type="dcterms:W3CDTF">2021-05-24T11:54:02Z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