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8" r:id="rId2"/>
    <p:sldId id="352" r:id="rId3"/>
    <p:sldId id="335" r:id="rId4"/>
    <p:sldId id="336" r:id="rId5"/>
    <p:sldId id="337" r:id="rId6"/>
    <p:sldId id="338" r:id="rId7"/>
    <p:sldId id="339" r:id="rId8"/>
    <p:sldId id="265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52"/>
            <p14:sldId id="335"/>
            <p14:sldId id="336"/>
            <p14:sldId id="337"/>
            <p14:sldId id="338"/>
            <p14:sldId id="33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4" autoAdjust="0"/>
    <p:restoredTop sz="92820" autoAdjust="0"/>
  </p:normalViewPr>
  <p:slideViewPr>
    <p:cSldViewPr snapToGrid="0">
      <p:cViewPr varScale="1">
        <p:scale>
          <a:sx n="116" d="100"/>
          <a:sy n="116" d="100"/>
        </p:scale>
        <p:origin x="9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0DBBE-6399-4D1A-90E6-0BFB5F7A262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516D-E89A-40C2-A9D3-0DE085DBC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Ковалев Константин Вадимович,</a:t>
            </a:r>
          </a:p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главный технический инспектор труда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352144" y="1256211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Уполномоченный (доверенное) лицо по охране труда профсоюза </a:t>
            </a:r>
          </a:p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Понятие, цели и обязанности 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72959" y="-23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Уполномоченные по охране труда</a:t>
            </a:r>
          </a:p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профессиональных союзов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7649A87-6AE7-438B-BF6A-D292B89D8C1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758721" y="1848257"/>
            <a:ext cx="8520233" cy="22159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b="1" dirty="0">
                <a:solidFill>
                  <a:srgbClr val="FF0000"/>
                </a:solidFill>
                <a:latin typeface="+mj-lt"/>
              </a:rPr>
              <a:t>Уполномоченные (доверенные) лица по охране труда Профсоюза</a:t>
            </a:r>
            <a:r>
              <a:rPr lang="ru-RU" sz="1600" dirty="0">
                <a:latin typeface="+mj-lt"/>
              </a:rPr>
              <a:t> – работники предприятий (организаций) – члены профессионального союза, наделенные полномочиями профсоюзного контроля, обладающие функциями надзора и контроля, которым доверили представлять интересы работников предприятия (организации). </a:t>
            </a:r>
          </a:p>
          <a:p>
            <a:pPr algn="just"/>
            <a:r>
              <a:rPr lang="ru-RU" sz="1600" dirty="0">
                <a:latin typeface="+mj-lt"/>
              </a:rPr>
              <a:t>Уполномоченный по охране труда от профсоюза – </a:t>
            </a:r>
            <a:r>
              <a:rPr lang="ru-RU" sz="1600" b="1" dirty="0">
                <a:latin typeface="+mj-lt"/>
              </a:rPr>
              <a:t>это выбранное</a:t>
            </a:r>
            <a:r>
              <a:rPr lang="ru-RU" sz="1600" dirty="0">
                <a:latin typeface="+mj-lt"/>
              </a:rPr>
              <a:t> первичным представительным органом работников лицо, обеспечивающее общий надзор и контроль за исполнением требований законодательства в аспектах, касающихся обеспечения безопасности трудовой деятельности. При этом уполномоченный </a:t>
            </a:r>
            <a:r>
              <a:rPr lang="ru-RU" sz="1600" b="1" dirty="0">
                <a:solidFill>
                  <a:srgbClr val="00B050"/>
                </a:solidFill>
                <a:latin typeface="+mj-lt"/>
              </a:rPr>
              <a:t>исполняет именно надзорную функцию</a:t>
            </a:r>
            <a:r>
              <a:rPr lang="ru-RU" sz="1600" dirty="0">
                <a:latin typeface="+mj-lt"/>
              </a:rPr>
              <a:t>, а не занимается обеспечением безопасными условиями труда.</a:t>
            </a:r>
            <a:endParaRPr lang="ru-RU" altLang="ru-RU" sz="882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3B0FAA5-521A-4098-B006-9C111EBFDF3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241156" y="1091958"/>
            <a:ext cx="5709687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200" b="1" dirty="0">
                <a:latin typeface="+mn-lt"/>
              </a:rPr>
              <a:t>Определение и понятие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2B2B4-DD9D-4B7E-8BF7-E1C4A13D3D63}"/>
              </a:ext>
            </a:extLst>
          </p:cNvPr>
          <p:cNvSpPr txBox="1"/>
          <p:nvPr/>
        </p:nvSpPr>
        <p:spPr>
          <a:xfrm>
            <a:off x="3241156" y="4600053"/>
            <a:ext cx="5709687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+mj-lt"/>
              </a:rPr>
              <a:t>Деятельность </a:t>
            </a:r>
            <a:r>
              <a:rPr lang="ru-RU" sz="1600" dirty="0">
                <a:latin typeface="+mj-lt"/>
              </a:rPr>
              <a:t>уполномоченного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является одной из форм участия</a:t>
            </a:r>
            <a:r>
              <a:rPr lang="ru-RU" sz="1600" dirty="0">
                <a:latin typeface="+mj-lt"/>
              </a:rPr>
              <a:t> работников в управлении организацией в области охраны труда, составной частью профсоюзного контроля по обеспечению безопасных условий труда и строится на принципах социального партнерства.</a:t>
            </a:r>
          </a:p>
        </p:txBody>
      </p:sp>
    </p:spTree>
    <p:extLst>
      <p:ext uri="{BB962C8B-B14F-4D97-AF65-F5344CB8AC3E}">
        <p14:creationId xmlns:p14="http://schemas.microsoft.com/office/powerpoint/2010/main" val="145674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380B30-6238-475B-B585-8B28FA1FC069}"/>
              </a:ext>
            </a:extLst>
          </p:cNvPr>
          <p:cNvSpPr txBox="1"/>
          <p:nvPr/>
        </p:nvSpPr>
        <p:spPr>
          <a:xfrm>
            <a:off x="103762" y="-31858"/>
            <a:ext cx="10532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Уполномоченные по охране труда</a:t>
            </a:r>
          </a:p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профессиональных союзов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891219E-D7D0-4CCA-9184-F12C78EB0E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411328" y="3510666"/>
            <a:ext cx="9225095" cy="2462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На уполномоченного по охране труда Профсоюза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возлагаются следующие основные функции</a:t>
            </a:r>
            <a:r>
              <a:rPr lang="ru-RU" sz="1600" dirty="0">
                <a:latin typeface="+mj-lt"/>
              </a:rPr>
              <a:t>:</a:t>
            </a:r>
          </a:p>
          <a:p>
            <a:pPr marL="387350" indent="-285750" algn="just">
              <a:buFontTx/>
              <a:buChar char="-"/>
            </a:pPr>
            <a:r>
              <a:rPr lang="ru-RU" sz="1600" dirty="0">
                <a:latin typeface="+mj-lt"/>
              </a:rPr>
              <a:t>проверка соблюдения требований охраны труда в организации, подразделении и на рабочих местах;</a:t>
            </a:r>
          </a:p>
          <a:p>
            <a:pPr marL="387350" indent="-285750" algn="just">
              <a:buFontTx/>
              <a:buChar char="-"/>
            </a:pPr>
            <a:r>
              <a:rPr lang="ru-RU" sz="1600" dirty="0">
                <a:latin typeface="+mj-lt"/>
              </a:rPr>
              <a:t> выполнение обязательств работодателя, предусмотренных коллективным договором (соглашением);</a:t>
            </a:r>
          </a:p>
          <a:p>
            <a:pPr algn="just"/>
            <a:r>
              <a:rPr lang="ru-RU" sz="1600" dirty="0">
                <a:latin typeface="+mj-lt"/>
              </a:rPr>
              <a:t>- информирование работников структурного подразделения, в котором он является уполномоченным по охране труда, о выявленных нарушениях требований безопасности при проведении работ, состоянии условий и охраны труда в организации, о наличии вредных и (или) опасных производственных факторов, существующем риске повреждения здоровья и о полагающихся работникам компенсациях за работу во вредных и (или) опасных условиях труда, средствах индивидуальной защиты, о проводимых мероприятиях по улучшению условий и охраны труда, профилактике производственного травматизма и профессиональных заболеваний;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3BF9243-83FA-4EC2-B2EA-823416EC9A3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241156" y="1323764"/>
            <a:ext cx="5709687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200" b="1" dirty="0">
                <a:latin typeface="+mn-lt"/>
              </a:rPr>
              <a:t>Основные задачи уполномоченного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E34D1FB-27BF-4776-B556-74861CE4314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042808" y="1970940"/>
            <a:ext cx="8106382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Основной задачей уполномоченного по охране труда Профсоюза является осуществление в организации (структурном подразделении) профсоюзного контроля в форме проверок (обследований) за соблюдением работодателем, их представителями и работниками требований законодательных и иных нормативных правовых актов, содержащих нормы трудового права в области охраны труда на рабочих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250313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8" y="-171804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Уполномоченные по охране труда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профессиональных союзов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8989C62-6D0B-4C81-BDF1-0850A134137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866724" y="1788630"/>
            <a:ext cx="9125891" cy="32008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- участие по поручению профсоюзного комитета в работе комиссий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:</a:t>
            </a:r>
            <a:r>
              <a:rPr lang="ru-RU" sz="1600" dirty="0">
                <a:latin typeface="+mj-lt"/>
              </a:rPr>
              <a:t> </a:t>
            </a:r>
            <a:r>
              <a:rPr lang="ru-RU" sz="1600" i="1" u="sng" dirty="0">
                <a:latin typeface="+mj-lt"/>
              </a:rPr>
              <a:t>по</a:t>
            </a:r>
            <a:r>
              <a:rPr lang="ru-RU" sz="1600" dirty="0">
                <a:latin typeface="+mj-lt"/>
              </a:rPr>
              <a:t> заключению коллективного договора</a:t>
            </a:r>
            <a:r>
              <a:rPr lang="ru-RU" sz="1600" b="1" dirty="0">
                <a:solidFill>
                  <a:srgbClr val="00B050"/>
                </a:solidFill>
                <a:latin typeface="+mj-lt"/>
              </a:rPr>
              <a:t>;</a:t>
            </a:r>
            <a:r>
              <a:rPr lang="ru-RU" sz="1600" dirty="0">
                <a:latin typeface="+mj-lt"/>
              </a:rPr>
              <a:t> </a:t>
            </a:r>
            <a:r>
              <a:rPr lang="ru-RU" sz="1600" i="1" u="sng" dirty="0">
                <a:latin typeface="+mj-lt"/>
              </a:rPr>
              <a:t>по</a:t>
            </a:r>
            <a:r>
              <a:rPr lang="ru-RU" sz="1600" dirty="0">
                <a:latin typeface="+mj-lt"/>
              </a:rPr>
              <a:t> расследованию несчастных случаев на производстве и профессиональных заболеваний</a:t>
            </a:r>
            <a:r>
              <a:rPr lang="ru-RU" sz="1600" b="1" dirty="0">
                <a:solidFill>
                  <a:srgbClr val="00B050"/>
                </a:solidFill>
                <a:latin typeface="+mj-lt"/>
              </a:rPr>
              <a:t>;</a:t>
            </a:r>
            <a:r>
              <a:rPr lang="ru-RU" sz="1600" dirty="0">
                <a:latin typeface="+mj-lt"/>
              </a:rPr>
              <a:t> по проверке знаний требований законодательных и иных нормативных актов по охране труда, промышленной безопасности у должностных лиц и других работников организации, при условии соответствующего обучения и проверки знаний в установленном порядке</a:t>
            </a:r>
            <a:r>
              <a:rPr lang="ru-RU" sz="1600" b="1" dirty="0">
                <a:solidFill>
                  <a:srgbClr val="00B050"/>
                </a:solidFill>
                <a:latin typeface="+mj-lt"/>
              </a:rPr>
              <a:t>;</a:t>
            </a:r>
            <a:r>
              <a:rPr lang="ru-RU" sz="1600" dirty="0">
                <a:latin typeface="+mj-lt"/>
              </a:rPr>
              <a:t> </a:t>
            </a:r>
            <a:r>
              <a:rPr lang="ru-RU" sz="1600" i="1" u="sng" dirty="0">
                <a:latin typeface="+mj-lt"/>
              </a:rPr>
              <a:t>по</a:t>
            </a:r>
            <a:r>
              <a:rPr lang="ru-RU" sz="1600" dirty="0">
                <a:latin typeface="+mj-lt"/>
              </a:rPr>
              <a:t> проведению специальной оценки условий труда;</a:t>
            </a:r>
          </a:p>
          <a:p>
            <a:pPr algn="just"/>
            <a:r>
              <a:rPr lang="ru-RU" sz="1600" dirty="0">
                <a:latin typeface="+mj-lt"/>
              </a:rPr>
              <a:t>- оказание работникам содействия по выполнению ими обязанностей по охране труда и помощи по защите их прав на труд в условиях, соответствующих требованиям охраны труда, а также в осуществлении самозащиты, в случае нарушения указанных прав;</a:t>
            </a:r>
          </a:p>
          <a:p>
            <a:pPr algn="just"/>
            <a:r>
              <a:rPr lang="ru-RU" sz="1600" dirty="0">
                <a:latin typeface="+mj-lt"/>
              </a:rPr>
              <a:t>- участие в проведении совместных с работодателем проверок соблюдения требований по охране труда;</a:t>
            </a:r>
          </a:p>
          <a:p>
            <a:pPr algn="just"/>
            <a:r>
              <a:rPr lang="ru-RU" sz="1600" dirty="0">
                <a:latin typeface="+mj-lt"/>
              </a:rPr>
              <a:t>- контроль выполнения мероприятий по улучшению условий труда на рабочих местах по результатам специальной оценки условий труда.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0992554-1D4E-47D4-9D9F-5D0DFF915D2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86312" y="1153759"/>
            <a:ext cx="5709687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200" b="1" dirty="0">
                <a:latin typeface="+mn-lt"/>
              </a:rPr>
              <a:t>Основные задачи уполномоченного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A6A0F3-D029-4739-8450-0CB3FA905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377" r="4377"/>
          <a:stretch>
            <a:fillRect/>
          </a:stretch>
        </p:blipFill>
        <p:spPr>
          <a:xfrm>
            <a:off x="9937582" y="5065382"/>
            <a:ext cx="2113780" cy="17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5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0" y="-20284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+mj-lt"/>
              </a:rPr>
              <a:t>Уполномоченные по охране труда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профессиональных союзов</a:t>
            </a:r>
            <a:endParaRPr lang="en-US" sz="2800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74D054-9282-43DC-98EC-369C0B0EB8E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874592" y="867420"/>
            <a:ext cx="5709687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200" b="1" dirty="0">
                <a:latin typeface="+mn-lt"/>
              </a:rPr>
              <a:t>Основные права уполномоченного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CADFA95-F801-45C5-A983-0B8830DA11C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253930" y="1458958"/>
            <a:ext cx="8951009" cy="2462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При осуществлении своих функций уполномоченный по охране труда Профсоюза имеет право: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23A6182-3859-4FF3-BC49-F547406E6D2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253929" y="4337091"/>
            <a:ext cx="8951009" cy="18466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500" dirty="0">
                <a:latin typeface="+mj-lt"/>
              </a:rPr>
              <a:t>- принимать участие в подготовке проектов локальных нормативных актов организации по вопросам охраны труда;</a:t>
            </a:r>
          </a:p>
          <a:p>
            <a:pPr algn="just"/>
            <a:r>
              <a:rPr lang="ru-RU" sz="1500" dirty="0">
                <a:latin typeface="+mj-lt"/>
              </a:rPr>
              <a:t>- быть членом комитета (комиссии) по охране труда в организации; </a:t>
            </a:r>
          </a:p>
          <a:p>
            <a:pPr algn="just"/>
            <a:r>
              <a:rPr lang="ru-RU" sz="1500" dirty="0">
                <a:latin typeface="+mj-lt"/>
              </a:rPr>
              <a:t>- обращаться к членам комиссии по СОУТ, к эксперту организации, проводящей специальную оценку условий труда, с предложениями по осуществлению идентификации потенциально вредных и (или) опасных производственных факторов на рабочих местах в структурном подразделении, где он является уполномоченным, и за получением разъяснений по вопросам проведения специальной оценки условий труда.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D31E08-D77B-4A4D-8939-56B2000E605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253929" y="2192982"/>
            <a:ext cx="8951008" cy="18466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500" dirty="0">
                <a:latin typeface="+mj-lt"/>
              </a:rPr>
              <a:t>- </a:t>
            </a:r>
            <a:r>
              <a:rPr lang="ru-RU" sz="1500" b="1" dirty="0">
                <a:latin typeface="+mj-lt"/>
              </a:rPr>
              <a:t>направлять</a:t>
            </a:r>
            <a:r>
              <a:rPr lang="ru-RU" sz="1500" dirty="0">
                <a:latin typeface="+mj-lt"/>
              </a:rPr>
              <a:t> работодателям </a:t>
            </a:r>
            <a:r>
              <a:rPr lang="ru-RU" sz="1500" b="1" dirty="0">
                <a:solidFill>
                  <a:srgbClr val="00B0F0"/>
                </a:solidFill>
                <a:latin typeface="+mj-lt"/>
              </a:rPr>
              <a:t>представления</a:t>
            </a:r>
            <a:r>
              <a:rPr lang="ru-RU" sz="1500" dirty="0">
                <a:latin typeface="+mj-lt"/>
              </a:rPr>
              <a:t> об устранении выявленных нарушений трудового законодательства и иных нормативных правовых актов, содержащих нормы трудового права в области охраны труда;</a:t>
            </a:r>
          </a:p>
          <a:p>
            <a:pPr algn="just"/>
            <a:r>
              <a:rPr lang="ru-RU" sz="1500" dirty="0">
                <a:latin typeface="+mj-lt"/>
              </a:rPr>
              <a:t>- предъявлять работодателям требования о приостановке работ в случаях непосредственной угрозы жизни и здоровью работников;</a:t>
            </a:r>
          </a:p>
          <a:p>
            <a:pPr algn="just"/>
            <a:r>
              <a:rPr lang="ru-RU" sz="1500" dirty="0">
                <a:latin typeface="+mj-lt"/>
              </a:rPr>
              <a:t>- получать информацию от руководителей и иных должностных лиц организаций о состоянии условий и охраны труда, а также о несчастных случаях и профессиональных заболеваниях, произошедших в подразделении (цехе);</a:t>
            </a:r>
          </a:p>
        </p:txBody>
      </p:sp>
    </p:spTree>
    <p:extLst>
      <p:ext uri="{BB962C8B-B14F-4D97-AF65-F5344CB8AC3E}">
        <p14:creationId xmlns:p14="http://schemas.microsoft.com/office/powerpoint/2010/main" val="291403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1429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+mj-lt"/>
              </a:rPr>
              <a:t>Уполномоченные по охране труда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профессиональных союзов</a:t>
            </a:r>
            <a:endParaRPr lang="en-US" sz="2800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971ED6-6443-49CE-8E2F-1507021D151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254150" y="1219229"/>
            <a:ext cx="7545359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200" b="1" dirty="0">
                <a:latin typeface="+mn-lt"/>
              </a:rPr>
              <a:t>Пресловутый «человеческий фактор»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FF0468C-B540-4A5B-B6EC-7EBEE8DBCB9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254149" y="3325664"/>
            <a:ext cx="7545360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Многие ответственные работодатели, занимаясь профилактикой несчастных случаев на производстве, делают акцент на правильной расстановке знаков безопасности по охране труда или проведении других немаловажных мероприятий, но, как правило,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недооценивают человеческий фактор</a:t>
            </a:r>
            <a:r>
              <a:rPr lang="ru-RU" sz="1600" dirty="0">
                <a:latin typeface="+mj-lt"/>
              </a:rPr>
              <a:t>, который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нередко</a:t>
            </a:r>
            <a:r>
              <a:rPr lang="ru-RU" sz="1600" dirty="0">
                <a:latin typeface="+mj-l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является ключевым</a:t>
            </a:r>
            <a:r>
              <a:rPr lang="ru-RU" sz="1600" dirty="0">
                <a:latin typeface="+mj-lt"/>
              </a:rPr>
              <a:t> в возникновении нештатных, аварийных ситуаций и травмировании работников.  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B99-C590-4191-9A5C-D4CAD259D43E}"/>
              </a:ext>
            </a:extLst>
          </p:cNvPr>
          <p:cNvSpPr txBox="1"/>
          <p:nvPr/>
        </p:nvSpPr>
        <p:spPr>
          <a:xfrm>
            <a:off x="2875983" y="1877499"/>
            <a:ext cx="6301692" cy="11284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</a:rPr>
              <a:t>Делая акцент на общественной работе, которую выполняет уполномоченный по охране труда Профсоюза, нельзя недооценивать важность его роли в формировании у работников культуры охраны труда. </a:t>
            </a:r>
          </a:p>
        </p:txBody>
      </p:sp>
      <p:pic>
        <p:nvPicPr>
          <p:cNvPr id="6" name="Рисунок 5" descr="Изображение выглядит как внутренний, стол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ED399421-95E9-4FB6-A153-B74D61EDC4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631" r="9631"/>
          <a:stretch>
            <a:fillRect/>
          </a:stretch>
        </p:blipFill>
        <p:spPr>
          <a:xfrm>
            <a:off x="9937851" y="4556770"/>
            <a:ext cx="2064776" cy="2269674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347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3" y="-22654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+mj-lt"/>
              </a:rPr>
              <a:t>Уполномоченные по охране труда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профессиональных союзов</a:t>
            </a:r>
            <a:endParaRPr lang="en-US" sz="2800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04BB37D-DD7B-4E2E-A03A-C4175181BCD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136593" y="1931795"/>
            <a:ext cx="7918813" cy="9848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Мотивации и поведение работников в том, что касается безопасности труда, зависят от того, как они воспринимают приоритеты в охране труда, транслируемые своими коллегами (уполномоченными по охране труда), а также непосредственными руководителями.   </a:t>
            </a:r>
            <a:endParaRPr lang="ru-RU" altLang="ru-RU" sz="882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152BF71-E109-4943-BACE-E961697E98F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136593" y="3410901"/>
            <a:ext cx="7918813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Соответственно, учитывая современные вызовы и реалии,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необходимо формировать и достигать «глобальные цели»</a:t>
            </a:r>
            <a:r>
              <a:rPr lang="ru-RU" sz="1600" dirty="0">
                <a:latin typeface="+mj-lt"/>
              </a:rPr>
              <a:t> работы уполномоченных по охране труда — содействие в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формировании у работников</a:t>
            </a:r>
            <a:r>
              <a:rPr lang="ru-RU" sz="1600" dirty="0">
                <a:latin typeface="+mj-lt"/>
              </a:rPr>
              <a:t> предприятия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стиля безопасного поведения на работе и в быту,</a:t>
            </a:r>
            <a:r>
              <a:rPr lang="ru-RU" sz="1600" dirty="0">
                <a:latin typeface="+mj-lt"/>
              </a:rPr>
              <a:t> демонстрация ценностей культуры безопасности, а также способствование созданию в коллективах атмосферы нетерпимости к нарушениям требований охраны труда, производственной и экологической безопасности.   </a:t>
            </a:r>
            <a:endParaRPr lang="ru-RU" altLang="ru-RU" sz="882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E9B6E7F-5F71-43C9-B3E7-750CCD54EFA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991514" y="1099018"/>
            <a:ext cx="6208972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200" b="1" dirty="0">
                <a:latin typeface="+mn-lt"/>
              </a:rPr>
              <a:t>Внедрение и развитие культуры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16416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0CBB1D-5C4E-4BAE-8DDE-74EA295CA9AA}"/>
</file>

<file path=customXml/itemProps2.xml><?xml version="1.0" encoding="utf-8"?>
<ds:datastoreItem xmlns:ds="http://schemas.openxmlformats.org/officeDocument/2006/customXml" ds:itemID="{99C76B66-D7F3-4602-AA55-F6ADAC1D4DF2}"/>
</file>

<file path=customXml/itemProps3.xml><?xml version="1.0" encoding="utf-8"?>
<ds:datastoreItem xmlns:ds="http://schemas.openxmlformats.org/officeDocument/2006/customXml" ds:itemID="{B77677E5-CB40-42F1-9E6C-73127584CD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892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Open Sans</vt:lpstr>
      <vt:lpstr>Тема1</vt:lpstr>
      <vt:lpstr>Презентация PowerPoint</vt:lpstr>
      <vt:lpstr>Презентация PowerPoint</vt:lpstr>
      <vt:lpstr>Презентация PowerPoint</vt:lpstr>
      <vt:lpstr>Уполномоченные по охране труда профессиональных союзов</vt:lpstr>
      <vt:lpstr>Уполномоченные по охране труда профессиональных союзов</vt:lpstr>
      <vt:lpstr>Уполномоченные по охране труда профессиональных союзов</vt:lpstr>
      <vt:lpstr>Уполномоченные по охране труда профессиональных союзов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Анастасия Владимировна</cp:lastModifiedBy>
  <cp:revision>169</cp:revision>
  <cp:lastPrinted>2020-01-28T06:26:30Z</cp:lastPrinted>
  <dcterms:created xsi:type="dcterms:W3CDTF">2019-11-07T06:11:59Z</dcterms:created>
  <dcterms:modified xsi:type="dcterms:W3CDTF">2021-04-20T12:16:41Z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