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8" r:id="rId2"/>
    <p:sldId id="352" r:id="rId3"/>
    <p:sldId id="335" r:id="rId4"/>
    <p:sldId id="336" r:id="rId5"/>
    <p:sldId id="337" r:id="rId6"/>
    <p:sldId id="338" r:id="rId7"/>
    <p:sldId id="339" r:id="rId8"/>
    <p:sldId id="353" r:id="rId9"/>
    <p:sldId id="265" r:id="rId1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29C4864-9F6B-4258-BA62-1268603AEC4C}">
          <p14:sldIdLst>
            <p14:sldId id="308"/>
            <p14:sldId id="352"/>
            <p14:sldId id="335"/>
            <p14:sldId id="336"/>
            <p14:sldId id="337"/>
            <p14:sldId id="338"/>
            <p14:sldId id="339"/>
            <p14:sldId id="353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андра Константиновна" initials="АК" lastIdx="1" clrIdx="0">
    <p:extLst>
      <p:ext uri="{19B8F6BF-5375-455C-9EA6-DF929625EA0E}">
        <p15:presenceInfo xmlns:p15="http://schemas.microsoft.com/office/powerpoint/2012/main" userId="Александра Константин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4A92"/>
    <a:srgbClr val="344688"/>
    <a:srgbClr val="D4D2D3"/>
    <a:srgbClr val="1F63AC"/>
    <a:srgbClr val="CE2939"/>
    <a:srgbClr val="1D65AD"/>
    <a:srgbClr val="D42834"/>
    <a:srgbClr val="C9EDFB"/>
    <a:srgbClr val="C4EBFA"/>
    <a:srgbClr val="1F6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4" autoAdjust="0"/>
    <p:restoredTop sz="94542" autoAdjust="0"/>
  </p:normalViewPr>
  <p:slideViewPr>
    <p:cSldViewPr snapToGrid="0">
      <p:cViewPr varScale="1">
        <p:scale>
          <a:sx n="118" d="100"/>
          <a:sy n="118" d="100"/>
        </p:scale>
        <p:origin x="869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0DBBE-6399-4D1A-90E6-0BFB5F7A262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3516D-E89A-40C2-A9D3-0DE085DBC6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2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54C44-407B-4D3A-ADB6-3302E64C1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F5AA50-6484-445A-848D-3F8AA64D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ACBC5-6020-42E8-8250-31567E61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C41A3-BE6F-477C-89EC-FE527E80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ECE07-9987-4556-87B0-0D0B29B45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8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BD5F5-72D7-4B52-9E8D-3FE065286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7B1C3C-AF35-42E4-A350-A38EAB1D79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7E438-9C51-42A3-9DA7-86E480D3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D73C82-5072-4F73-98AE-28E5420C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3DFAFE-FF21-4C8F-BF90-276D5DCBD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3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арт\финиш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4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99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82FB4-C8C2-4DDA-B96D-C27FE57E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82F312-AFA6-48EC-97F0-82580887D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581F16-03B5-4657-9286-A7BD3B2E6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41FF0-7895-4D3D-AEB7-41FC9AD28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F18D9D-0E49-4135-BC79-280B054D4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5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8BDE7-D66C-4081-81A2-1DD1B92F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7CEDBF-886A-430F-B2ED-6F79489A1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D99180-B0C3-41B4-845E-070EFD0B7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A14C94-73E5-4627-B01A-ABA9F62D1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B495DD-F313-420D-A4EB-5362DB91B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684941-8C49-498A-9495-DB0DAECB6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E524F-CEFE-48B8-BDB3-B5F5338F94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62C1362-EDD1-4ABB-9ACA-B741DAD84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46500-2DB7-42D9-BB80-77CA54A0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1EC63B-91CC-4C07-A5B6-398EAE51D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A17297-EBA4-4774-9B1F-4F5ECB224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96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26BF5-67F1-4DE3-9900-F1B2B28F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2CB1DC-1634-4476-8FB1-E4B5B666C6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623493-5F5C-4DA0-91C7-13840F3EF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E22CCC0-7029-4B1B-84DA-02767A8D8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08676AA-D40C-4C4F-B25C-5E89628307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3D76C0-B48D-4DA1-A944-C85F3B0CC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EFAB293-E357-4AA7-AD05-1EADC7465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219F7D-987A-4551-893E-E8609121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31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FA791-B567-4C11-BD76-759298D19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1B387-A12C-4F15-8CEF-EFB775607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4132EB-A669-42AD-A5C9-295C8992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8BCFBA-5B07-42CC-878F-86BA3986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8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17A82-9303-4AEF-8345-63F785BB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6163E8-59EB-4DDC-BBB8-E7C0E71BD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565953-006B-46D1-BDE9-A8262D170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37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EDA840-6391-4EAF-B556-CF41BC6AD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96B461-2F54-4749-BCC5-E0B4C50C8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910F72-E250-42F2-9BA0-09EA57F9E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94CE45-A01D-4BD1-83B0-412670ECC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42251A-2C98-4EEF-AE64-F7A15F1B8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F61194-6F56-4EA4-9AAE-829C1152C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10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BC389-F2E7-45D5-844D-AA182DC16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7E850DC-B202-4727-A6DD-7C5F93922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3B8C42-1492-4622-89AB-7235C28A1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ADF694-0E6A-4D00-902C-B49927D1B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B9F80A-84DE-4D62-B225-D6D77A29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89E44E-59CF-46FE-B225-B9149AE3A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6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7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62E84D-ABD3-43BA-AA26-4BD02627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2B73E-C034-4E87-B656-4C6A977169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08A872-61F3-49DF-AF1E-C917BF2A2F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B75E-B33E-4E9E-9985-DD9B951B23BE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00B13-92D7-4389-873A-90A1313FE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CCE7DA-D2EC-49BC-9E95-603C1E383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016D1-D92D-4DCF-B758-9F26962E7F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login.consultant.ru/link/?rnd=E2DFAD8AFD962A14AB45358E70C5F395&amp;req=doc&amp;base=RZR&amp;n=341927&amp;dst=100204&amp;fld=134&amp;date=24.05.2020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rogwu@rogwu.ru" TargetMode="Externa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972097-A5EC-454D-B934-24A9734668BB}"/>
              </a:ext>
            </a:extLst>
          </p:cNvPr>
          <p:cNvSpPr/>
          <p:nvPr/>
        </p:nvSpPr>
        <p:spPr>
          <a:xfrm>
            <a:off x="8075716" y="5822850"/>
            <a:ext cx="41162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Ковалев Константин Вадимович,</a:t>
            </a:r>
          </a:p>
          <a:p>
            <a:r>
              <a:rPr lang="ru-RU" sz="1400" b="1" dirty="0">
                <a:ln w="12700">
                  <a:noFill/>
                  <a:prstDash val="solid"/>
                </a:ln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главный технический инспектор труда Профсоюза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4A3B225-C561-4767-88D2-BB1D2A782EAE}"/>
              </a:ext>
            </a:extLst>
          </p:cNvPr>
          <p:cNvSpPr>
            <a:spLocks noGrp="1"/>
          </p:cNvSpPr>
          <p:nvPr/>
        </p:nvSpPr>
        <p:spPr>
          <a:xfrm>
            <a:off x="1524000" y="2034423"/>
            <a:ext cx="9144000" cy="238760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ru-RU" sz="3600" b="1" dirty="0">
                <a:solidFill>
                  <a:schemeClr val="accent1"/>
                </a:solidFill>
                <a:latin typeface="Open Sans"/>
                <a:cs typeface="Times New Roman" panose="02020603050405020304" pitchFamily="18" charset="0"/>
              </a:rPr>
              <a:t>Участие представителя Профсоюза в работе комиссии при проведении специальной оценки условий труда</a:t>
            </a:r>
          </a:p>
        </p:txBody>
      </p:sp>
    </p:spTree>
    <p:extLst>
      <p:ext uri="{BB962C8B-B14F-4D97-AF65-F5344CB8AC3E}">
        <p14:creationId xmlns:p14="http://schemas.microsoft.com/office/powerpoint/2010/main" val="268980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E20BF1E-986E-4AE4-8CFC-7062C0585EF8}"/>
              </a:ext>
            </a:extLst>
          </p:cNvPr>
          <p:cNvSpPr txBox="1"/>
          <p:nvPr/>
        </p:nvSpPr>
        <p:spPr>
          <a:xfrm>
            <a:off x="72959" y="-233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latin typeface="+mj-lt"/>
              </a:rPr>
              <a:t>Участие профсоюза в СОУТ</a:t>
            </a:r>
            <a:endParaRPr lang="ru-RU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C7564484-82DE-4EF6-91D8-285A3F33350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424966" y="1573082"/>
            <a:ext cx="7274950" cy="147732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ru-RU" altLang="ru-RU" sz="16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Специальная оценка условий труда (СОУТ) </a:t>
            </a:r>
            <a:r>
              <a:rPr lang="en-US" alt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alt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является единым комплексом последовательно осуществляемых мероприятий по идентификации вредных и (или) опасных факторов производственной среды и трудового процесса  и оценке уровня их воздействия на работника с учетом отклонения их фактических значений от</a:t>
            </a:r>
            <a:r>
              <a:rPr lang="en-US" alt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установленных нормативов</a:t>
            </a:r>
            <a:r>
              <a:rPr lang="en-US" alt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(гигиенических нормативов)</a:t>
            </a:r>
            <a:r>
              <a:rPr lang="en-US" alt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условий труда </a:t>
            </a:r>
            <a:r>
              <a:rPr lang="en-US" alt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 применения</a:t>
            </a:r>
            <a:r>
              <a:rPr lang="en-US" alt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средств индивидуальной и коллективной защиты работников. </a:t>
            </a:r>
          </a:p>
        </p:txBody>
      </p:sp>
      <p:pic>
        <p:nvPicPr>
          <p:cNvPr id="19" name="Picture 6" descr="big">
            <a:extLst>
              <a:ext uri="{FF2B5EF4-FFF2-40B4-BE49-F238E27FC236}">
                <a16:creationId xmlns:a16="http://schemas.microsoft.com/office/drawing/2014/main" id="{958434E8-6BA9-4413-AC27-3E715567B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187" y="1583320"/>
            <a:ext cx="1730372" cy="247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Двойная волна 19">
            <a:extLst>
              <a:ext uri="{FF2B5EF4-FFF2-40B4-BE49-F238E27FC236}">
                <a16:creationId xmlns:a16="http://schemas.microsoft.com/office/drawing/2014/main" id="{E3AE44EB-6641-4056-B986-787E05C32689}"/>
              </a:ext>
            </a:extLst>
          </p:cNvPr>
          <p:cNvSpPr/>
          <p:nvPr/>
        </p:nvSpPr>
        <p:spPr>
          <a:xfrm>
            <a:off x="2222343" y="4870509"/>
            <a:ext cx="7747313" cy="1446239"/>
          </a:xfrm>
          <a:prstGeom prst="doubleWave">
            <a:avLst>
              <a:gd name="adj1" fmla="val 6250"/>
              <a:gd name="adj2" fmla="val 388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8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prstClr val="black"/>
                </a:solidFill>
                <a:latin typeface="+mj-lt"/>
              </a:rPr>
              <a:t>С 01.01.2014 г. вступил в силу Федеральный закон от 28 декабря 2013 г. № 426-ФЗ</a:t>
            </a:r>
            <a:br>
              <a:rPr lang="en-US" altLang="ru-RU" sz="2000" b="1" dirty="0">
                <a:solidFill>
                  <a:prstClr val="black"/>
                </a:solidFill>
                <a:latin typeface="+mj-lt"/>
              </a:rPr>
            </a:br>
            <a:r>
              <a:rPr lang="ru-RU" altLang="ru-RU" sz="2000" b="1" dirty="0">
                <a:solidFill>
                  <a:prstClr val="black"/>
                </a:solidFill>
                <a:latin typeface="+mj-lt"/>
              </a:rPr>
              <a:t>О специальной оценке условий труда. </a:t>
            </a:r>
          </a:p>
        </p:txBody>
      </p:sp>
    </p:spTree>
    <p:extLst>
      <p:ext uri="{BB962C8B-B14F-4D97-AF65-F5344CB8AC3E}">
        <p14:creationId xmlns:p14="http://schemas.microsoft.com/office/powerpoint/2010/main" val="145674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2380B30-6238-475B-B585-8B28FA1FC069}"/>
              </a:ext>
            </a:extLst>
          </p:cNvPr>
          <p:cNvSpPr txBox="1"/>
          <p:nvPr/>
        </p:nvSpPr>
        <p:spPr>
          <a:xfrm>
            <a:off x="116732" y="156210"/>
            <a:ext cx="105326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latin typeface="+mj-lt"/>
              </a:rPr>
              <a:t>Участие профсоюза в СОУТ</a:t>
            </a:r>
            <a:endParaRPr lang="ru-RU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35628516-BF86-48E5-88E7-BD878A5900C9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5645556" y="3784169"/>
            <a:ext cx="5853892" cy="12311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Специальная оценка условий труда на рабочем месте проводится не реже чем один раз в пять лет. Указанный срок исчисляется со дня внесения сведений о результатах проведения СОУТ в информационную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систему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учета в порядке, установленном требованиями Федерального закона №426-ФЗ. </a:t>
            </a:r>
            <a:endParaRPr lang="ru-RU" altLang="ru-RU" sz="16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5C694B08-291D-48F7-A9D8-7BEE8BD78FE1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594223" y="1350282"/>
            <a:ext cx="5759303" cy="172354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Наличие мотивированных предложений выборных органов первичных профсоюзных организаций или иного представительного органа работников о проведении внеплановой СОУТ, в том числе подготовленных по замечаниям и возражениям работника относительно результатов СОУТ, представленных в письменном виде в выборный орган первичной профсоюзной организации. </a:t>
            </a:r>
            <a:endParaRPr lang="ru-RU" altLang="ru-RU" sz="16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3" name="Рисунок 22" descr="Изображение выглядит как внутренний, пол, рабочий стол, мебель&#10;&#10;Автоматически созданное описание">
            <a:extLst>
              <a:ext uri="{FF2B5EF4-FFF2-40B4-BE49-F238E27FC236}">
                <a16:creationId xmlns:a16="http://schemas.microsoft.com/office/drawing/2014/main" id="{943B3F39-1976-456D-B7C0-748B928512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421" y="3658214"/>
            <a:ext cx="3198502" cy="239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30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8" y="-171804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latin typeface="+mj-lt"/>
              </a:rPr>
              <a:t>Участие профсоюза в СОУТ</a:t>
            </a:r>
            <a:endParaRPr lang="ru-RU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8001A009-23FC-4633-B403-61545D0DA1B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337358" y="2155682"/>
            <a:ext cx="6372225" cy="123110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1600" dirty="0">
                <a:latin typeface="+mj-lt"/>
                <a:ea typeface="Times New Roman" panose="02020603050405020304" pitchFamily="18" charset="0"/>
              </a:rPr>
              <a:t>Н</a:t>
            </a: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еобходимо </a:t>
            </a:r>
            <a:r>
              <a:rPr lang="ru-RU" sz="1600" b="1" dirty="0">
                <a:solidFill>
                  <a:srgbClr val="00B0F0"/>
                </a:solidFill>
                <a:effectLst/>
                <a:latin typeface="+mj-lt"/>
                <a:ea typeface="Times New Roman" panose="02020603050405020304" pitchFamily="18" charset="0"/>
              </a:rPr>
              <a:t>внимательно изучить </a:t>
            </a: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составленный комиссией  работодателя «Перечень рабочих мест, подлежащих специальной оценке условий труда» 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</a:rPr>
              <a:t>и проверить </a:t>
            </a:r>
            <a:r>
              <a:rPr lang="ru-RU" sz="1600" dirty="0">
                <a:effectLst/>
                <a:latin typeface="+mj-lt"/>
                <a:ea typeface="Times New Roman" panose="02020603050405020304" pitchFamily="18" charset="0"/>
              </a:rPr>
              <a:t>правильность формирования групп аналогичных рабочих мест в соответствии с требованиями части 5 статьи 9 Федерального закона №426-ФЗ .</a:t>
            </a:r>
            <a:endParaRPr lang="ru-RU" altLang="ru-RU" sz="1600" b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0D824B96-5E8C-4F16-BBBC-2EC332A9BD2D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2936845" y="1213701"/>
            <a:ext cx="5967662" cy="61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sz="1800" b="1" dirty="0">
                <a:solidFill>
                  <a:srgbClr val="FF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Роль и функции представителя профсоюза на этапе подготовки к проведению СОУТ</a:t>
            </a:r>
            <a:endParaRPr lang="ru-RU" sz="1800" b="1" dirty="0">
              <a:solidFill>
                <a:srgbClr val="FF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D68814E2-13AA-44E8-9E4F-73758B1A84A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5681805" y="3711870"/>
            <a:ext cx="5967661" cy="113261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sz="1600" b="1" dirty="0">
                <a:solidFill>
                  <a:srgbClr val="00B05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При выявлении </a:t>
            </a:r>
            <a:r>
              <a:rPr lang="ru-RU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каких-либо действий (бездействий) со стороны работодателя, противоречащих требованиям Федерального закона № 426-ФЗ, целесообразно уведомить председателя комиссии о выявленных отклонениях.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AD875A2-5BF4-4065-B2F9-BB9B7421CA39}"/>
              </a:ext>
            </a:extLst>
          </p:cNvPr>
          <p:cNvSpPr txBox="1"/>
          <p:nvPr/>
        </p:nvSpPr>
        <p:spPr>
          <a:xfrm>
            <a:off x="1534466" y="5169569"/>
            <a:ext cx="6143624" cy="132343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+mj-lt"/>
                <a:cs typeface="Times New Roman" panose="02020603050405020304" pitchFamily="18" charset="0"/>
              </a:rPr>
              <a:t>Также рекомендуется на данном этапе организовать сбор и обобщение предложений работников по проведению измерений вредных и (или) опасных производственных факторов на рабочих местах. При этом необходимо разъяснить работникам причины, по которым те или иные факторы не подлежат измерениям при СОУТ. </a:t>
            </a:r>
          </a:p>
        </p:txBody>
      </p:sp>
    </p:spTree>
    <p:extLst>
      <p:ext uri="{BB962C8B-B14F-4D97-AF65-F5344CB8AC3E}">
        <p14:creationId xmlns:p14="http://schemas.microsoft.com/office/powerpoint/2010/main" val="545057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20" y="-202846"/>
            <a:ext cx="10515600" cy="1325563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latin typeface="+mj-lt"/>
              </a:rPr>
              <a:t>Участие профсоюза в СОУТ</a:t>
            </a:r>
            <a:endParaRPr lang="ru-RU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16EDB655-EB46-4484-9C37-11D9EE0821C7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293174" y="1844797"/>
            <a:ext cx="6037145" cy="168225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1) присутствовать при проведении специальной оценки условий труда на его рабочем месте;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2) обращаться к работодателю, его представителю, организации, проводящей СОУТ, эксперту организации, проводящей специальную оценку условий труда, за получением разъяснений по вопросам проведения СОУТ на его рабочем месте.</a:t>
            </a:r>
          </a:p>
        </p:txBody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B29DD5CB-304F-4CB4-9E0E-18EE7E96F87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82358" y="1017299"/>
            <a:ext cx="5967662" cy="549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Роль и функции представителя профсоюза организации на этапе проведения СОУТ</a:t>
            </a:r>
            <a:endParaRPr lang="ru-RU" sz="1600" b="1" dirty="0">
              <a:solidFill>
                <a:schemeClr val="accent5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0089DF53-1BDB-49E3-9588-1484D813849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293173" y="3804913"/>
            <a:ext cx="6037144" cy="139910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sz="1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кончательные результаты СОУТ закладываются именно на этапе идентификации, так как по ее результатам формируется не только перечни факторов, подлежащих измерениям и оценкам на каждом рабочем месте, 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но и определяется </a:t>
            </a:r>
            <a:r>
              <a:rPr lang="ru-RU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продолжительность их воздействия на работника. 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97FE43-D334-43ED-A00B-91CEAA593D5F}"/>
              </a:ext>
            </a:extLst>
          </p:cNvPr>
          <p:cNvSpPr txBox="1"/>
          <p:nvPr/>
        </p:nvSpPr>
        <p:spPr>
          <a:xfrm>
            <a:off x="1293172" y="5481875"/>
            <a:ext cx="6037145" cy="92512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Работодатель, работник, выборный орган первичной профсоюзной организации или иной представительный орган работников </a:t>
            </a:r>
            <a:r>
              <a:rPr lang="ru-RU" sz="16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вправе</a:t>
            </a:r>
            <a:r>
              <a:rPr lang="ru-RU" sz="1600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обжаловать результаты проведения СОУТ в судебном порядке.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 descr="Изображение выглядит как игрушка, внутренний, маленький, смотрит&#10;&#10;Автоматически созданное описание">
            <a:extLst>
              <a:ext uri="{FF2B5EF4-FFF2-40B4-BE49-F238E27FC236}">
                <a16:creationId xmlns:a16="http://schemas.microsoft.com/office/drawing/2014/main" id="{52F0974E-F4EC-4D65-AA64-74F7D2FC2A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830" y="2350217"/>
            <a:ext cx="3879188" cy="290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3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-214291"/>
            <a:ext cx="10515600" cy="1325563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latin typeface="+mj-lt"/>
              </a:rPr>
              <a:t>Участие профсоюза в СОУТ</a:t>
            </a:r>
            <a:endParaRPr lang="ru-RU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C5840786-DBA7-41A7-9692-25E6FFE9529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922223" y="2329929"/>
            <a:ext cx="7727611" cy="83151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342900" algn="just">
              <a:lnSpc>
                <a:spcPct val="115000"/>
              </a:lnSpc>
            </a:pP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Специальная оценка условий труда преследует фактически одну </a:t>
            </a:r>
            <a:r>
              <a:rPr lang="ru-RU" sz="16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основную цель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подтверждение наличия или отсутствия условий, дающих право работнику </a:t>
            </a:r>
            <a:r>
              <a:rPr lang="ru-RU" sz="1600" b="1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получение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определенных законодательством компенсаций и льгот. </a:t>
            </a: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B8CD2641-8652-4DCD-B931-61EF2ECDA7C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2626452" y="1111272"/>
            <a:ext cx="5967662" cy="61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sz="18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Роль и функции представителя профсоюза на этапе </a:t>
            </a:r>
            <a:r>
              <a:rPr lang="ru-RU" sz="1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результатов</a:t>
            </a:r>
            <a:r>
              <a:rPr lang="ru-RU" sz="18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СОУТ</a:t>
            </a:r>
            <a:endParaRPr lang="ru-RU" sz="1800" b="1" dirty="0">
              <a:solidFill>
                <a:srgbClr val="C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6FB33F95-07A9-445F-BAFC-223301D61723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922224" y="3435636"/>
            <a:ext cx="7727611" cy="111594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342900" algn="just">
              <a:lnSpc>
                <a:spcPct val="115000"/>
              </a:lnSpc>
            </a:pP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Конкретные размеры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повышения оплаты труда устанавливаются работодателем </a:t>
            </a: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учетом мнения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представительного органа работников в порядке, установленном статьей 372 Трудового кодекса РФ для принятия локальных нормативных актов, либо коллективным договором, трудовым договором.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37EE66-2208-4DF9-928E-38EC6D66753F}"/>
              </a:ext>
            </a:extLst>
          </p:cNvPr>
          <p:cNvSpPr txBox="1"/>
          <p:nvPr/>
        </p:nvSpPr>
        <p:spPr>
          <a:xfrm>
            <a:off x="1922225" y="4825779"/>
            <a:ext cx="7727611" cy="149143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>
                <a:effectLst/>
                <a:latin typeface="+mj-lt"/>
                <a:ea typeface="Calibri" panose="020F0502020204030204" pitchFamily="34" charset="0"/>
              </a:rPr>
              <a:t>«Мероприятия, направленные на создание благоприятных (комфортных) условий труда». Эти мероприятия финансируются </a:t>
            </a:r>
            <a:r>
              <a:rPr lang="ru-RU" sz="1600" b="1" dirty="0">
                <a:effectLst/>
                <a:latin typeface="+mj-lt"/>
                <a:ea typeface="Calibri" panose="020F0502020204030204" pitchFamily="34" charset="0"/>
              </a:rPr>
              <a:t>из прибыли и могут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</a:rPr>
              <a:t>рассматриваться как проявление социальной ответственности работодателя. </a:t>
            </a:r>
          </a:p>
          <a:p>
            <a:pPr algn="just">
              <a:lnSpc>
                <a:spcPct val="115000"/>
              </a:lnSpc>
            </a:pPr>
            <a:r>
              <a:rPr lang="ru-RU" sz="16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Включение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</a:rPr>
              <a:t> в План этой группы мероприятий – целиком на </a:t>
            </a:r>
            <a:r>
              <a:rPr lang="ru-RU" sz="16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ответственности представителя профсоюзной организации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477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53" y="-226545"/>
            <a:ext cx="10515600" cy="1325563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latin typeface="+mj-lt"/>
              </a:rPr>
              <a:t>Участие профсоюза в СОУТ</a:t>
            </a:r>
            <a:endParaRPr lang="ru-RU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56" name="Rectangle 10">
            <a:extLst>
              <a:ext uri="{FF2B5EF4-FFF2-40B4-BE49-F238E27FC236}">
                <a16:creationId xmlns:a16="http://schemas.microsoft.com/office/drawing/2014/main" id="{1E6C9D65-EC47-4F63-B3B1-05988809E0A2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2897722" y="1864436"/>
            <a:ext cx="6396556" cy="111594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342900" algn="just">
              <a:lnSpc>
                <a:spcPct val="115000"/>
              </a:lnSpc>
            </a:pP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Специальная оценка условий труда преследует фактически одну </a:t>
            </a:r>
            <a:r>
              <a:rPr lang="ru-RU" sz="1600" b="1" dirty="0">
                <a:solidFill>
                  <a:srgbClr val="C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основную цель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– подтверждение наличия или отсутствия условий, дающих право работнику </a:t>
            </a:r>
            <a:r>
              <a:rPr lang="ru-RU" sz="1600" b="1" dirty="0">
                <a:solidFill>
                  <a:srgbClr val="00B05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на получение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определенных законодательством компенсаций и льгот. </a:t>
            </a:r>
          </a:p>
        </p:txBody>
      </p:sp>
      <p:sp>
        <p:nvSpPr>
          <p:cNvPr id="57" name="Rectangle 10">
            <a:extLst>
              <a:ext uri="{FF2B5EF4-FFF2-40B4-BE49-F238E27FC236}">
                <a16:creationId xmlns:a16="http://schemas.microsoft.com/office/drawing/2014/main" id="{4A2C8D77-48A9-4546-BE86-A13B3E00F59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3112169" y="945515"/>
            <a:ext cx="5967662" cy="61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15000"/>
              </a:lnSpc>
            </a:pPr>
            <a:r>
              <a:rPr lang="ru-RU" sz="18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Роль и функции представителя профсоюза на этапе </a:t>
            </a:r>
            <a:r>
              <a:rPr lang="ru-RU" sz="1800" b="1" dirty="0">
                <a:solidFill>
                  <a:srgbClr val="C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реализации результатов</a:t>
            </a:r>
            <a:r>
              <a:rPr lang="ru-RU" sz="1800" b="1" dirty="0">
                <a:solidFill>
                  <a:srgbClr val="C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СОУТ</a:t>
            </a:r>
            <a:endParaRPr lang="ru-RU" sz="1800" b="1" dirty="0">
              <a:solidFill>
                <a:srgbClr val="C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Rectangle 10">
            <a:extLst>
              <a:ext uri="{FF2B5EF4-FFF2-40B4-BE49-F238E27FC236}">
                <a16:creationId xmlns:a16="http://schemas.microsoft.com/office/drawing/2014/main" id="{4664034C-6574-4FB8-AD94-E2D5557E3F3C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2897722" y="3291357"/>
            <a:ext cx="6396556" cy="14157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342900" algn="just">
              <a:lnSpc>
                <a:spcPct val="115000"/>
              </a:lnSpc>
            </a:pP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Конкретные размеры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повышения оплаты труда устанавливаются работодателем </a:t>
            </a:r>
            <a:r>
              <a:rPr lang="ru-RU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 учетом мнения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представительного органа работников в порядке, установленном статьей 372 Трудового кодекса РФ для принятия локальных нормативных актов, либо коллективным договором, трудовым договором.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FE9C13-B70D-4978-B2F7-4FF6D96DAD06}"/>
              </a:ext>
            </a:extLst>
          </p:cNvPr>
          <p:cNvSpPr txBox="1"/>
          <p:nvPr/>
        </p:nvSpPr>
        <p:spPr>
          <a:xfrm>
            <a:off x="2897722" y="5018102"/>
            <a:ext cx="6396556" cy="177458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>
                <a:effectLst/>
                <a:latin typeface="+mj-lt"/>
                <a:ea typeface="Calibri" panose="020F0502020204030204" pitchFamily="34" charset="0"/>
              </a:rPr>
              <a:t>«Мероприятия, направленные на создание благоприятных (комфортных) условий труда». Эти мероприятия финансируются </a:t>
            </a:r>
            <a:r>
              <a:rPr lang="ru-RU" sz="1600" b="1" dirty="0">
                <a:effectLst/>
                <a:latin typeface="+mj-lt"/>
                <a:ea typeface="Calibri" panose="020F0502020204030204" pitchFamily="34" charset="0"/>
              </a:rPr>
              <a:t>из прибыли и могут 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</a:rPr>
              <a:t>рассматриваться как проявление социальной ответственности работодателя. </a:t>
            </a:r>
          </a:p>
          <a:p>
            <a:pPr algn="just">
              <a:lnSpc>
                <a:spcPct val="115000"/>
              </a:lnSpc>
            </a:pPr>
            <a:r>
              <a:rPr lang="ru-RU" sz="16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</a:rPr>
              <a:t>Включение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</a:rPr>
              <a:t> в План этой группы мероприятий – целиком на </a:t>
            </a:r>
            <a:r>
              <a:rPr lang="ru-RU" sz="16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</a:rPr>
              <a:t>ответственности представителя профсоюзной организации</a:t>
            </a:r>
            <a:r>
              <a:rPr lang="ru-RU" sz="1600" dirty="0">
                <a:effectLst/>
                <a:latin typeface="+mj-lt"/>
                <a:ea typeface="Calibri" panose="020F0502020204030204" pitchFamily="34" charset="0"/>
              </a:rPr>
              <a:t>.</a:t>
            </a:r>
            <a:endParaRPr lang="ru-RU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16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1CF5A05-2281-4429-AAB9-2621E678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20" y="-202846"/>
            <a:ext cx="10515600" cy="1325563"/>
          </a:xfrm>
        </p:spPr>
        <p:txBody>
          <a:bodyPr anchor="ctr">
            <a:normAutofit/>
          </a:bodyPr>
          <a:lstStyle/>
          <a:p>
            <a:pPr>
              <a:spcBef>
                <a:spcPct val="0"/>
              </a:spcBef>
            </a:pPr>
            <a:r>
              <a:rPr lang="ru-RU" sz="2800" dirty="0">
                <a:latin typeface="+mj-lt"/>
              </a:rPr>
              <a:t>Участие профсоюза в СОУТ</a:t>
            </a:r>
            <a:endParaRPr lang="ru-RU" sz="28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B59DF49-392F-4591-8524-16C5297C49FF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316000" y="1847234"/>
            <a:ext cx="8853940" cy="83279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342900" algn="just">
              <a:lnSpc>
                <a:spcPct val="115000"/>
              </a:lnSpc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В случае обращения представителя профсоюзной организации, работника или иного лица в государственную инспекцию труда по вопросу, находящемуся на рассмотрении соответствующего органа по рассмотрению индивидуального или коллективного трудового спора 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5D7D667-13E4-4EB8-A631-D8B22A9B7C1B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316000" y="946400"/>
            <a:ext cx="7128963" cy="61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15000"/>
              </a:lnSpc>
            </a:pPr>
            <a:r>
              <a:rPr lang="ru-RU" sz="1800" b="1" dirty="0">
                <a:solidFill>
                  <a:srgbClr val="1D3975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и профсоюзный контроль за проведением СОУТ</a:t>
            </a:r>
            <a:endParaRPr lang="ru-RU" sz="1800" b="1" dirty="0">
              <a:solidFill>
                <a:srgbClr val="1D3975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9ECD5-F1CA-465D-808C-0BABD4E4D1ED}"/>
              </a:ext>
            </a:extLst>
          </p:cNvPr>
          <p:cNvSpPr txBox="1"/>
          <p:nvPr/>
        </p:nvSpPr>
        <p:spPr>
          <a:xfrm>
            <a:off x="946825" y="3988856"/>
            <a:ext cx="6672969" cy="94179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>
                <a:latin typeface="+mj-lt"/>
                <a:cs typeface="Times New Roman" panose="02020603050405020304" pitchFamily="18" charset="0"/>
              </a:rPr>
              <a:t>Профсоюзный контроль за соблюдением требований Федерального закона № 426-ФЗ осуществляется техническими инспекциями труда соответствующих профессиональных союзов…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64720B49-B56F-40B6-9B63-B75956763F0E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946825" y="3530266"/>
            <a:ext cx="5129299" cy="29835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15000"/>
              </a:lnSpc>
            </a:pPr>
            <a:r>
              <a:rPr lang="ru-RU" sz="1800" b="1" dirty="0">
                <a:solidFill>
                  <a:srgbClr val="1D3975"/>
                </a:solidFill>
                <a:latin typeface="+mn-lt"/>
                <a:cs typeface="Times New Roman" panose="02020603050405020304" pitchFamily="18" charset="0"/>
              </a:rPr>
              <a:t>Профсоюзный контроль за проведением СОУТ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5489FE-A729-44A1-9EBA-6C54D5B170B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0800000" flipV="1">
            <a:off x="1731523" y="5780892"/>
            <a:ext cx="10227011" cy="93692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1016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indent="342900" algn="ctr">
              <a:lnSpc>
                <a:spcPct val="115000"/>
              </a:lnSpc>
            </a:pPr>
            <a:r>
              <a:rPr lang="ru-RU" sz="1800" b="1" dirty="0">
                <a:solidFill>
                  <a:srgbClr val="1D3975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…У профсоюзов появляется действенный рычаг воздействия на решения, принимаемые комиссией по проведению СОУТ. Но применять этот рычаг необходимо профессионально и исключительно в целях улучшения условий труда…</a:t>
            </a:r>
            <a:r>
              <a:rPr lang="ru-RU" sz="1800" b="1" dirty="0">
                <a:solidFill>
                  <a:srgbClr val="1D3975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8478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112F3A-856B-41C7-84D1-573E251F2B42}"/>
              </a:ext>
            </a:extLst>
          </p:cNvPr>
          <p:cNvSpPr/>
          <p:nvPr/>
        </p:nvSpPr>
        <p:spPr>
          <a:xfrm>
            <a:off x="1700347" y="2637930"/>
            <a:ext cx="8791303" cy="97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8000"/>
              </a:lnSpc>
            </a:pPr>
            <a:r>
              <a:rPr lang="ru-RU" sz="3200" dirty="0">
                <a:ln w="12700">
                  <a:noFill/>
                  <a:prstDash val="solid"/>
                </a:ln>
                <a:solidFill>
                  <a:srgbClr val="344688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588C28-7834-4812-84CD-4F743B257817}"/>
              </a:ext>
            </a:extLst>
          </p:cNvPr>
          <p:cNvSpPr txBox="1"/>
          <p:nvPr/>
        </p:nvSpPr>
        <p:spPr>
          <a:xfrm>
            <a:off x="3744685" y="5503817"/>
            <a:ext cx="4702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Россия, 119119, г. Москва, Ленинский пр-т, 42</a:t>
            </a:r>
          </a:p>
          <a:p>
            <a:pPr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Тел.: +7 495 930-69-74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rogwu@rogwu.ru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www.rogwu.ru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07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57FE8ACC-3D79-4176-A724-2815E1DB762A}" vid="{0B105576-CB70-4993-82CA-8D3239CCE41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614599B489ACE4C98556584C2512FB3" ma:contentTypeVersion="10" ma:contentTypeDescription="Создание документа." ma:contentTypeScope="" ma:versionID="2b7b012c3e2703add5699dea109c23d7">
  <xsd:schema xmlns:xsd="http://www.w3.org/2001/XMLSchema" xmlns:xs="http://www.w3.org/2001/XMLSchema" xmlns:p="http://schemas.microsoft.com/office/2006/metadata/properties" xmlns:ns2="ffbbaca9-2892-4ef6-8b83-294e11478586" targetNamespace="http://schemas.microsoft.com/office/2006/metadata/properties" ma:root="true" ma:fieldsID="1c88d1b216a42c09415f46ca53c3f95c" ns2:_="">
    <xsd:import namespace="ffbbaca9-2892-4ef6-8b83-294e114785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baca9-2892-4ef6-8b83-294e11478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DB611F-A483-4D75-AB39-3BD93F992D48}"/>
</file>

<file path=customXml/itemProps2.xml><?xml version="1.0" encoding="utf-8"?>
<ds:datastoreItem xmlns:ds="http://schemas.openxmlformats.org/officeDocument/2006/customXml" ds:itemID="{0D1EA5E3-71F0-4280-A227-7D99D03005EB}"/>
</file>

<file path=customXml/itemProps3.xml><?xml version="1.0" encoding="utf-8"?>
<ds:datastoreItem xmlns:ds="http://schemas.openxmlformats.org/officeDocument/2006/customXml" ds:itemID="{A515AAC8-D59E-47FB-8842-983906EF38B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808</Words>
  <Application>Microsoft Office PowerPoint</Application>
  <PresentationFormat>Широкоэкранный</PresentationFormat>
  <Paragraphs>43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Open Sans</vt:lpstr>
      <vt:lpstr>Тема1</vt:lpstr>
      <vt:lpstr>Презентация PowerPoint</vt:lpstr>
      <vt:lpstr>Презентация PowerPoint</vt:lpstr>
      <vt:lpstr>Презентация PowerPoint</vt:lpstr>
      <vt:lpstr>Участие профсоюза в СОУТ</vt:lpstr>
      <vt:lpstr>Участие профсоюза в СОУТ</vt:lpstr>
      <vt:lpstr>Участие профсоюза в СОУТ</vt:lpstr>
      <vt:lpstr>Участие профсоюза в СОУТ</vt:lpstr>
      <vt:lpstr>Участие профсоюза в СОУТ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Нефтегазстройпрофсоюз России</dc:title>
  <dc:creator>Евгений Портной</dc:creator>
  <cp:lastModifiedBy>Анастасия Владимировна</cp:lastModifiedBy>
  <cp:revision>175</cp:revision>
  <cp:lastPrinted>2020-01-28T06:26:30Z</cp:lastPrinted>
  <dcterms:created xsi:type="dcterms:W3CDTF">2019-11-07T06:11:59Z</dcterms:created>
  <dcterms:modified xsi:type="dcterms:W3CDTF">2021-04-20T07:10:51Z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0x0101007614599B489ACE4C98556584C2512FB3</vt:lpwstr>
  </property>
</Properties>
</file>