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08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09" r:id="rId10"/>
    <p:sldId id="256" r:id="rId11"/>
    <p:sldId id="265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29C4864-9F6B-4258-BA62-1268603AEC4C}">
          <p14:sldIdLst>
            <p14:sldId id="308"/>
            <p14:sldId id="312"/>
            <p14:sldId id="313"/>
            <p14:sldId id="314"/>
            <p14:sldId id="315"/>
            <p14:sldId id="316"/>
            <p14:sldId id="317"/>
            <p14:sldId id="318"/>
            <p14:sldId id="309"/>
            <p14:sldId id="256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688"/>
    <a:srgbClr val="324A92"/>
    <a:srgbClr val="D4D2D3"/>
    <a:srgbClr val="1F63AC"/>
    <a:srgbClr val="CE2939"/>
    <a:srgbClr val="1D65AD"/>
    <a:srgbClr val="D42834"/>
    <a:srgbClr val="C9EDFB"/>
    <a:srgbClr val="C4EBFA"/>
    <a:srgbClr val="1F6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4" autoAdjust="0"/>
    <p:restoredTop sz="94542" autoAdjust="0"/>
  </p:normalViewPr>
  <p:slideViewPr>
    <p:cSldViewPr snapToGrid="0">
      <p:cViewPr varScale="1">
        <p:scale>
          <a:sx n="66" d="100"/>
          <a:sy n="66" d="100"/>
        </p:scale>
        <p:origin x="676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AC86A-689E-4805-B388-7532313844C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1F8AE-84D9-4FA0-A555-434D260D8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487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F8AE-84D9-4FA0-A555-434D260D87F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0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254C44-407B-4D3A-ADB6-3302E64C1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4F5AA50-6484-445A-848D-3F8AA64D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ADACBC5-6020-42E8-8250-31567E61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2BC41A3-BE6F-477C-89EC-FE527E80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27ECE07-9987-4556-87B0-0D0B29B4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85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8BD5F5-72D7-4B52-9E8D-3FE06528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E7B1C3C-AF35-42E4-A350-A38EAB1D7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77E438-9C51-42A3-9DA7-86E480D35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0D73C82-5072-4F73-98AE-28E5420C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A3DFAFE-FF21-4C8F-BF90-276D5DCB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арт\финиш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49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99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82FB4-C8C2-4DDA-B96D-C27FE57E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382F312-AFA6-48EC-97F0-82580887D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581F16-03B5-4657-9286-A7BD3B2E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A41FF0-7895-4D3D-AEB7-41FC9AD2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CF18D9D-0E49-4135-BC79-280B054D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5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98BDE7-D66C-4081-81A2-1DD1B92F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A7CEDBF-886A-430F-B2ED-6F79489A1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BD99180-B0C3-41B4-845E-070EFD0B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BA14C94-73E5-4627-B01A-ABA9F62D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4B495DD-F313-420D-A4EB-5362DB91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7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684941-8C49-498A-9495-DB0DAECB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BBE524F-CEFE-48B8-BDB3-B5F5338F9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62C1362-EDD1-4ABB-9ACA-B741DAD84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0B46500-2DB7-42D9-BB80-77CA54A0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E1EC63B-91CC-4C07-A5B6-398EAE51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7A17297-EBA4-4774-9B1F-4F5ECB2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9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226BF5-67F1-4DE3-9900-F1B2B28F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D2CB1DC-1634-4476-8FB1-E4B5B666C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F623493-5F5C-4DA0-91C7-13840F3EF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E22CCC0-7029-4B1B-84DA-02767A8D8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08676AA-D40C-4C4F-B25C-5E896283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83D76C0-B48D-4DA1-A944-C85F3B0C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EFAB293-E357-4AA7-AD05-1EADC746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9219F7D-987A-4551-893E-E8609121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1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EFA791-B567-4C11-BD76-759298D19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D51B387-A12C-4F15-8CEF-EFB77560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C4132EB-A669-42AD-A5C9-295C8992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18BCFBA-5B07-42CC-878F-86BA3986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8417A82-9303-4AEF-8345-63F785BB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86163E8-59EB-4DDC-BBB8-E7C0E71BD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C565953-006B-46D1-BDE9-A8262D17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3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EDA840-6391-4EAF-B556-CF41BC6A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F96B461-2F54-4749-BCC5-E0B4C50C8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E910F72-E250-42F2-9BA0-09EA57F9E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094CE45-A01D-4BD1-83B0-412670EC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D42251A-2C98-4EEF-AE64-F7A15F1B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9F61194-6F56-4EA4-9AAE-829C1152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10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CBC389-F2E7-45D5-844D-AA182DC16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7E850DC-B202-4727-A6DD-7C5F93922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73B8C42-1492-4622-89AB-7235C28A1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1ADF694-0E6A-4D00-902C-B49927D1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DB9F80A-84DE-4D62-B225-D6D77A29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C89E44E-59CF-46FE-B225-B9149AE3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1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9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62E84D-ABD3-43BA-AA26-4BD02627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372B73E-C034-4E87-B656-4C6A97716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308A872-61F3-49DF-AF1E-C917BF2A2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EB75E-B33E-4E9E-9985-DD9B951B23B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4200B13-92D7-4389-873A-90A1313FE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DCCE7DA-D2EC-49BC-9E95-603C1E383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rogwu@rogwu.ru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2AACA6-54D6-4454-A7DE-4AFDDCA40934}"/>
              </a:ext>
            </a:extLst>
          </p:cNvPr>
          <p:cNvSpPr>
            <a:spLocks noGrp="1"/>
          </p:cNvSpPr>
          <p:nvPr/>
        </p:nvSpPr>
        <p:spPr>
          <a:xfrm>
            <a:off x="1092787" y="2507134"/>
            <a:ext cx="10006426" cy="184373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3200" b="1" dirty="0">
                <a:solidFill>
                  <a:srgbClr val="344688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принятие работодателем решений с учетом мнения представительного органа работников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274F06B-B6E1-4827-BE53-3C7DF0169E26}"/>
              </a:ext>
            </a:extLst>
          </p:cNvPr>
          <p:cNvSpPr/>
          <p:nvPr/>
        </p:nvSpPr>
        <p:spPr>
          <a:xfrm>
            <a:off x="8014282" y="6162019"/>
            <a:ext cx="4116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Стаканов Виктор Викторович</a:t>
            </a:r>
            <a:r>
              <a:rPr lang="ru-RU" sz="1400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начальник </a:t>
            </a:r>
            <a:r>
              <a:rPr lang="ru-RU" sz="1400" dirty="0" smtClean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отдела </a:t>
            </a:r>
            <a:r>
              <a:rPr lang="ru-RU" sz="1400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правовой работы аппарата Профсоюза </a:t>
            </a:r>
          </a:p>
        </p:txBody>
      </p:sp>
    </p:spTree>
    <p:extLst>
      <p:ext uri="{BB962C8B-B14F-4D97-AF65-F5344CB8AC3E}">
        <p14:creationId xmlns:p14="http://schemas.microsoft.com/office/powerpoint/2010/main" val="2689803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B9B5D331-741E-416E-A841-98CD006C6292}"/>
              </a:ext>
            </a:extLst>
          </p:cNvPr>
          <p:cNvSpPr/>
          <p:nvPr/>
        </p:nvSpPr>
        <p:spPr>
          <a:xfrm>
            <a:off x="1410808" y="1125191"/>
            <a:ext cx="3125726" cy="799050"/>
          </a:xfrm>
          <a:prstGeom prst="roundRect">
            <a:avLst>
              <a:gd name="adj" fmla="val 1504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Работодатель направляет </a:t>
            </a:r>
            <a:r>
              <a:rPr lang="ru-RU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проект приказа об увольнении и обоснование </a:t>
            </a:r>
            <a:r>
              <a:rPr lang="ru-RU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sz="1200" dirty="0"/>
              <a:t>ыборному профсоюзному </a:t>
            </a:r>
            <a:r>
              <a:rPr lang="ru-RU" sz="1200" dirty="0">
                <a:cs typeface="Arial" panose="020B0604020202020204" pitchFamily="34" charset="0"/>
              </a:rPr>
              <a:t>органу</a:t>
            </a:r>
            <a:endParaRPr lang="ru-RU" sz="1200" b="1" dirty="0"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6C1FD31A-DC3D-4DCD-AD1B-071270BBDF36}"/>
              </a:ext>
            </a:extLst>
          </p:cNvPr>
          <p:cNvSpPr/>
          <p:nvPr/>
        </p:nvSpPr>
        <p:spPr>
          <a:xfrm>
            <a:off x="1619294" y="2270983"/>
            <a:ext cx="2899223" cy="797654"/>
          </a:xfrm>
          <a:prstGeom prst="roundRect">
            <a:avLst>
              <a:gd name="adj" fmla="val 1504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200" dirty="0"/>
              <a:t>Работодатель оформляет согласованный приказ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7A919762-7C67-40CB-BEAD-1AE9A05A890A}"/>
              </a:ext>
            </a:extLst>
          </p:cNvPr>
          <p:cNvSpPr/>
          <p:nvPr/>
        </p:nvSpPr>
        <p:spPr>
          <a:xfrm>
            <a:off x="4942632" y="1134282"/>
            <a:ext cx="3640762" cy="832770"/>
          </a:xfrm>
          <a:prstGeom prst="roundRect">
            <a:avLst>
              <a:gd name="adj" fmla="val 1504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Профсоюзный орган в течение </a:t>
            </a:r>
            <a:r>
              <a:rPr lang="ru-RU" sz="1200" b="1" dirty="0">
                <a:solidFill>
                  <a:schemeClr val="tx1"/>
                </a:solidFill>
                <a:cs typeface="Arial" panose="020B0604020202020204" pitchFamily="34" charset="0"/>
              </a:rPr>
              <a:t>пяти рабочих дней</a:t>
            </a:r>
            <a:r>
              <a:rPr 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 со дня получения проекта формирует мотивированное мнение и представляет его работодателю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68184B23-BC9E-4251-A9B4-9751962A1EDA}"/>
              </a:ext>
            </a:extLst>
          </p:cNvPr>
          <p:cNvSpPr/>
          <p:nvPr/>
        </p:nvSpPr>
        <p:spPr>
          <a:xfrm>
            <a:off x="4942628" y="2350679"/>
            <a:ext cx="1535186" cy="616752"/>
          </a:xfrm>
          <a:prstGeom prst="roundRect">
            <a:avLst>
              <a:gd name="adj" fmla="val 1504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200" dirty="0">
                <a:cs typeface="Arial" panose="020B0604020202020204" pitchFamily="34" charset="0"/>
              </a:rPr>
              <a:t>Согласие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81B7D9AB-83D3-4B08-8AC9-DBD742997F75}"/>
              </a:ext>
            </a:extLst>
          </p:cNvPr>
          <p:cNvSpPr/>
          <p:nvPr/>
        </p:nvSpPr>
        <p:spPr>
          <a:xfrm>
            <a:off x="7048209" y="2350679"/>
            <a:ext cx="1535185" cy="638263"/>
          </a:xfrm>
          <a:prstGeom prst="roundRect">
            <a:avLst>
              <a:gd name="adj" fmla="val 1504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200" dirty="0">
                <a:cs typeface="Arial" panose="020B0604020202020204" pitchFamily="34" charset="0"/>
              </a:rPr>
              <a:t>Несогласие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="" xmlns:a16="http://schemas.microsoft.com/office/drawing/2014/main" id="{AE1DC3C1-971D-4044-A765-62C46386D312}"/>
              </a:ext>
            </a:extLst>
          </p:cNvPr>
          <p:cNvSpPr/>
          <p:nvPr/>
        </p:nvSpPr>
        <p:spPr>
          <a:xfrm>
            <a:off x="8282173" y="5276598"/>
            <a:ext cx="3637961" cy="833660"/>
          </a:xfrm>
          <a:prstGeom prst="roundRect">
            <a:avLst>
              <a:gd name="adj" fmla="val 1504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Выборный орган вправе обжаловать решение в государственную инспекцию труда или в суд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540EBB54-1DF5-49CF-8C39-FC8572F794D3}"/>
              </a:ext>
            </a:extLst>
          </p:cNvPr>
          <p:cNvSpPr/>
          <p:nvPr/>
        </p:nvSpPr>
        <p:spPr>
          <a:xfrm>
            <a:off x="4942625" y="4220984"/>
            <a:ext cx="3637961" cy="718700"/>
          </a:xfrm>
          <a:prstGeom prst="roundRect">
            <a:avLst>
              <a:gd name="adj" fmla="val 1504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cs typeface="Arial" panose="020B0604020202020204" pitchFamily="34" charset="0"/>
              </a:rPr>
              <a:t>Работодатель и выборный орган в </a:t>
            </a:r>
            <a:r>
              <a:rPr lang="ru-RU" sz="1200" b="1" dirty="0">
                <a:cs typeface="Arial" panose="020B0604020202020204" pitchFamily="34" charset="0"/>
              </a:rPr>
              <a:t>течение трех дней</a:t>
            </a:r>
            <a:r>
              <a:rPr lang="ru-RU" sz="1200" dirty="0">
                <a:cs typeface="Arial" panose="020B0604020202020204" pitchFamily="34" charset="0"/>
              </a:rPr>
              <a:t> проводят дополнительные консультации</a:t>
            </a:r>
            <a:endParaRPr lang="ru-RU" sz="1200" b="1" dirty="0">
              <a:cs typeface="Arial" panose="020B0604020202020204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="" xmlns:a16="http://schemas.microsoft.com/office/drawing/2014/main" id="{C2E32871-AF39-4BDD-883A-9E28ACD97753}"/>
              </a:ext>
            </a:extLst>
          </p:cNvPr>
          <p:cNvSpPr/>
          <p:nvPr/>
        </p:nvSpPr>
        <p:spPr>
          <a:xfrm>
            <a:off x="5609525" y="5368788"/>
            <a:ext cx="2304161" cy="649281"/>
          </a:xfrm>
          <a:prstGeom prst="roundRect">
            <a:avLst>
              <a:gd name="adj" fmla="val 1504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200" dirty="0">
                <a:cs typeface="Arial" panose="020B0604020202020204" pitchFamily="34" charset="0"/>
              </a:rPr>
              <a:t>Согласие не достигнуть, </a:t>
            </a:r>
          </a:p>
          <a:p>
            <a:pPr algn="r"/>
            <a:r>
              <a:rPr lang="ru-RU" sz="1200" dirty="0">
                <a:cs typeface="Arial" panose="020B0604020202020204" pitchFamily="34" charset="0"/>
              </a:rPr>
              <a:t>оформление протокола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="" xmlns:a16="http://schemas.microsoft.com/office/drawing/2014/main" id="{8EF63FF2-58CD-4E3D-9FF6-A70445999D7C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536534" y="1524716"/>
            <a:ext cx="40609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="" xmlns:a16="http://schemas.microsoft.com/office/drawing/2014/main" id="{0AB477FD-3AD8-4584-AAB1-7EBCF8D2C496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5709156" y="1967587"/>
            <a:ext cx="1065" cy="3830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="" xmlns:a16="http://schemas.microsoft.com/office/drawing/2014/main" id="{44D491D5-EE8C-4752-AE8A-077A61E5A9EF}"/>
              </a:ext>
            </a:extLst>
          </p:cNvPr>
          <p:cNvCxnSpPr>
            <a:cxnSpLocks/>
          </p:cNvCxnSpPr>
          <p:nvPr/>
        </p:nvCxnSpPr>
        <p:spPr>
          <a:xfrm>
            <a:off x="7815800" y="1967588"/>
            <a:ext cx="0" cy="3830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="" xmlns:a16="http://schemas.microsoft.com/office/drawing/2014/main" id="{E20C26B2-AB97-4198-BD61-03DBE1C9B99B}"/>
              </a:ext>
            </a:extLst>
          </p:cNvPr>
          <p:cNvCxnSpPr>
            <a:cxnSpLocks/>
          </p:cNvCxnSpPr>
          <p:nvPr/>
        </p:nvCxnSpPr>
        <p:spPr>
          <a:xfrm>
            <a:off x="7815799" y="2988942"/>
            <a:ext cx="0" cy="12320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="" xmlns:a16="http://schemas.microsoft.com/office/drawing/2014/main" id="{93938E9C-4B26-401E-A90F-2C0765FBF6D9}"/>
              </a:ext>
            </a:extLst>
          </p:cNvPr>
          <p:cNvCxnSpPr>
            <a:cxnSpLocks/>
          </p:cNvCxnSpPr>
          <p:nvPr/>
        </p:nvCxnSpPr>
        <p:spPr>
          <a:xfrm flipH="1">
            <a:off x="4518516" y="2665419"/>
            <a:ext cx="424115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="" xmlns:a16="http://schemas.microsoft.com/office/drawing/2014/main" id="{A9B0E8FF-E1B8-4B1D-B673-2E474C18738D}"/>
              </a:ext>
            </a:extLst>
          </p:cNvPr>
          <p:cNvCxnSpPr>
            <a:cxnSpLocks/>
            <a:stCxn id="25" idx="2"/>
            <a:endCxn id="27" idx="0"/>
          </p:cNvCxnSpPr>
          <p:nvPr/>
        </p:nvCxnSpPr>
        <p:spPr>
          <a:xfrm>
            <a:off x="6761606" y="4939684"/>
            <a:ext cx="0" cy="4291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="" xmlns:a16="http://schemas.microsoft.com/office/drawing/2014/main" id="{3FEECABC-B37C-4B21-A2D4-84258F193078}"/>
              </a:ext>
            </a:extLst>
          </p:cNvPr>
          <p:cNvCxnSpPr>
            <a:cxnSpLocks/>
            <a:stCxn id="27" idx="3"/>
            <a:endCxn id="21" idx="1"/>
          </p:cNvCxnSpPr>
          <p:nvPr/>
        </p:nvCxnSpPr>
        <p:spPr>
          <a:xfrm flipV="1">
            <a:off x="7913686" y="5693428"/>
            <a:ext cx="368487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Соединитель: уступ 42">
            <a:extLst>
              <a:ext uri="{FF2B5EF4-FFF2-40B4-BE49-F238E27FC236}">
                <a16:creationId xmlns="" xmlns:a16="http://schemas.microsoft.com/office/drawing/2014/main" id="{DE6DC39F-2A7D-4942-978B-AD261F8DDF6A}"/>
              </a:ext>
            </a:extLst>
          </p:cNvPr>
          <p:cNvCxnSpPr>
            <a:cxnSpLocks/>
            <a:stCxn id="27" idx="1"/>
          </p:cNvCxnSpPr>
          <p:nvPr/>
        </p:nvCxnSpPr>
        <p:spPr>
          <a:xfrm rot="10800000">
            <a:off x="4112205" y="3140621"/>
            <a:ext cx="1497320" cy="255280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71F3E5E1-2525-4040-95BF-788BD2B106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33" y="2405160"/>
            <a:ext cx="529300" cy="5293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4B0E58B3-04AD-4A7E-A850-C9F1D24BCD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834" y="2422663"/>
            <a:ext cx="494293" cy="494293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F8EA4D4C-A792-4182-B6D9-D5047B8BBB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366" y="5426708"/>
            <a:ext cx="494293" cy="494293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1F2F3005-6E02-4647-8DED-0D36245C10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76" y="2422663"/>
            <a:ext cx="485514" cy="485514"/>
          </a:xfrm>
          <a:prstGeom prst="rect">
            <a:avLst/>
          </a:prstGeom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="" xmlns:a16="http://schemas.microsoft.com/office/drawing/2014/main" id="{15E09DBD-21CA-47BC-AC1C-81BE38B2D0BC}"/>
              </a:ext>
            </a:extLst>
          </p:cNvPr>
          <p:cNvSpPr/>
          <p:nvPr/>
        </p:nvSpPr>
        <p:spPr>
          <a:xfrm>
            <a:off x="4942625" y="3290914"/>
            <a:ext cx="2318768" cy="616752"/>
          </a:xfrm>
          <a:prstGeom prst="roundRect">
            <a:avLst>
              <a:gd name="adj" fmla="val 1504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200" dirty="0">
                <a:cs typeface="Arial" panose="020B0604020202020204" pitchFamily="34" charset="0"/>
              </a:rPr>
              <a:t>Согласие достигнуто</a:t>
            </a: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56A2083C-3BDC-4336-B210-102E4C55E9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76" y="3356533"/>
            <a:ext cx="485514" cy="485514"/>
          </a:xfrm>
          <a:prstGeom prst="rect">
            <a:avLst/>
          </a:prstGeom>
        </p:spPr>
      </p:pic>
      <p:cxnSp>
        <p:nvCxnSpPr>
          <p:cNvPr id="97" name="Соединитель: уступ 96">
            <a:extLst>
              <a:ext uri="{FF2B5EF4-FFF2-40B4-BE49-F238E27FC236}">
                <a16:creationId xmlns="" xmlns:a16="http://schemas.microsoft.com/office/drawing/2014/main" id="{01E322E5-23BC-4560-BC7E-55C17FF2D930}"/>
              </a:ext>
            </a:extLst>
          </p:cNvPr>
          <p:cNvCxnSpPr>
            <a:cxnSpLocks/>
            <a:stCxn id="83" idx="1"/>
          </p:cNvCxnSpPr>
          <p:nvPr/>
        </p:nvCxnSpPr>
        <p:spPr>
          <a:xfrm rot="10800000">
            <a:off x="4338573" y="3107754"/>
            <a:ext cx="604053" cy="491536"/>
          </a:xfrm>
          <a:prstGeom prst="bentConnector3">
            <a:avLst>
              <a:gd name="adj1" fmla="val 98607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>
            <a:extLst>
              <a:ext uri="{FF2B5EF4-FFF2-40B4-BE49-F238E27FC236}">
                <a16:creationId xmlns="" xmlns:a16="http://schemas.microsoft.com/office/drawing/2014/main" id="{69CEE9A4-6A27-4312-B779-3F4A5051825A}"/>
              </a:ext>
            </a:extLst>
          </p:cNvPr>
          <p:cNvCxnSpPr>
            <a:cxnSpLocks/>
          </p:cNvCxnSpPr>
          <p:nvPr/>
        </p:nvCxnSpPr>
        <p:spPr>
          <a:xfrm flipV="1">
            <a:off x="6174132" y="3907666"/>
            <a:ext cx="0" cy="3133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Заголовок 2">
            <a:extLst>
              <a:ext uri="{FF2B5EF4-FFF2-40B4-BE49-F238E27FC236}">
                <a16:creationId xmlns="" xmlns:a16="http://schemas.microsoft.com/office/drawing/2014/main" id="{C6BB4EBA-54CE-4DB2-8BC3-B2B3BECCF2F7}"/>
              </a:ext>
            </a:extLst>
          </p:cNvPr>
          <p:cNvSpPr txBox="1">
            <a:spLocks/>
          </p:cNvSpPr>
          <p:nvPr/>
        </p:nvSpPr>
        <p:spPr>
          <a:xfrm>
            <a:off x="181384" y="97324"/>
            <a:ext cx="9522482" cy="607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cap="all" dirty="0">
                <a:solidFill>
                  <a:srgbClr val="344688"/>
                </a:solidFill>
                <a:latin typeface="Arial Black" panose="020B0A04020102020204" pitchFamily="34" charset="0"/>
              </a:rPr>
              <a:t>Порядок учета мнения при увольнении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7C5798D8-33AF-475A-BEDA-5419FE7C9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06" y="3412118"/>
            <a:ext cx="3029539" cy="218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162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9112F3A-856B-41C7-84D1-573E251F2B42}"/>
              </a:ext>
            </a:extLst>
          </p:cNvPr>
          <p:cNvSpPr/>
          <p:nvPr/>
        </p:nvSpPr>
        <p:spPr>
          <a:xfrm>
            <a:off x="1700347" y="2637930"/>
            <a:ext cx="8791303" cy="97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0"/>
              </a:lnSpc>
            </a:pPr>
            <a:r>
              <a:rPr lang="ru-RU" sz="3200" dirty="0">
                <a:ln w="12700">
                  <a:noFill/>
                  <a:prstDash val="solid"/>
                </a:ln>
                <a:solidFill>
                  <a:srgbClr val="344688"/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E588C28-7834-4812-84CD-4F743B257817}"/>
              </a:ext>
            </a:extLst>
          </p:cNvPr>
          <p:cNvSpPr txBox="1"/>
          <p:nvPr/>
        </p:nvSpPr>
        <p:spPr>
          <a:xfrm>
            <a:off x="3744685" y="5503817"/>
            <a:ext cx="4702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Россия, 119119, г. Москва, Ленинский пр-т, 42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Тел.: +7 495 930-69-74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rogwu@rogwu.ru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www.rogwu.ru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0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F39B18F6-805B-4310-A5C1-DE44434B3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80" y="177429"/>
            <a:ext cx="9522482" cy="607854"/>
          </a:xfrm>
        </p:spPr>
        <p:txBody>
          <a:bodyPr>
            <a:noAutofit/>
          </a:bodyPr>
          <a:lstStyle/>
          <a:p>
            <a:r>
              <a:rPr lang="ru-RU" sz="2600" b="1" cap="all">
                <a:solidFill>
                  <a:srgbClr val="344688"/>
                </a:solidFill>
                <a:latin typeface="Arial Black" panose="020B0A04020102020204" pitchFamily="34" charset="0"/>
              </a:rPr>
              <a:t>Учет мотивированного мнения</a:t>
            </a:r>
            <a:endParaRPr lang="ru-RU" sz="2600" b="1" cap="all" dirty="0">
              <a:solidFill>
                <a:srgbClr val="344688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A89D60C-3961-4B36-BEFC-22D2C148493B}"/>
              </a:ext>
            </a:extLst>
          </p:cNvPr>
          <p:cNvSpPr txBox="1"/>
          <p:nvPr/>
        </p:nvSpPr>
        <p:spPr>
          <a:xfrm>
            <a:off x="3249376" y="2297127"/>
            <a:ext cx="86655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при принятии локальных нормативных актов и отдельных управленческих решений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5AD82F6-9DF8-4851-9C2E-52354EEBE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22" y="1998254"/>
            <a:ext cx="1430746" cy="14307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9A9FB71-2FC4-4DB9-865E-62DE4EADC7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22" y="4143714"/>
            <a:ext cx="1430746" cy="14307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90381B4-63D5-474D-84B2-37D14967825C}"/>
              </a:ext>
            </a:extLst>
          </p:cNvPr>
          <p:cNvSpPr txBox="1"/>
          <p:nvPr/>
        </p:nvSpPr>
        <p:spPr>
          <a:xfrm>
            <a:off x="3249376" y="4628254"/>
            <a:ext cx="80833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при увольнении работников - членов профсоюза</a:t>
            </a:r>
          </a:p>
        </p:txBody>
      </p:sp>
    </p:spTree>
    <p:extLst>
      <p:ext uri="{BB962C8B-B14F-4D97-AF65-F5344CB8AC3E}">
        <p14:creationId xmlns:p14="http://schemas.microsoft.com/office/powerpoint/2010/main" val="1197735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F39B18F6-805B-4310-A5C1-DE44434B3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80" y="177429"/>
            <a:ext cx="9522482" cy="607854"/>
          </a:xfrm>
        </p:spPr>
        <p:txBody>
          <a:bodyPr>
            <a:noAutofit/>
          </a:bodyPr>
          <a:lstStyle/>
          <a:p>
            <a:r>
              <a:rPr lang="ru-RU" sz="2600" b="1" cap="all" dirty="0">
                <a:solidFill>
                  <a:srgbClr val="344688"/>
                </a:solidFill>
                <a:latin typeface="Arial Black" panose="020B0A04020102020204" pitchFamily="34" charset="0"/>
              </a:rPr>
              <a:t>Решения, принимаемые с учетом мотивированного мнения</a:t>
            </a:r>
          </a:p>
        </p:txBody>
      </p:sp>
      <p:graphicFrame>
        <p:nvGraphicFramePr>
          <p:cNvPr id="4" name="Таблица 8">
            <a:extLst>
              <a:ext uri="{FF2B5EF4-FFF2-40B4-BE49-F238E27FC236}">
                <a16:creationId xmlns="" xmlns:a16="http://schemas.microsoft.com/office/drawing/2014/main" id="{1B8CEC93-3AA2-4C5E-BFD0-CCA0A2766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709063"/>
              </p:ext>
            </p:extLst>
          </p:nvPr>
        </p:nvGraphicFramePr>
        <p:xfrm>
          <a:off x="1261165" y="1387058"/>
          <a:ext cx="9669670" cy="448116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040783">
                  <a:extLst>
                    <a:ext uri="{9D8B030D-6E8A-4147-A177-3AD203B41FA5}">
                      <a16:colId xmlns="" xmlns:a16="http://schemas.microsoft.com/office/drawing/2014/main" val="2423655429"/>
                    </a:ext>
                  </a:extLst>
                </a:gridCol>
                <a:gridCol w="1974574">
                  <a:extLst>
                    <a:ext uri="{9D8B030D-6E8A-4147-A177-3AD203B41FA5}">
                      <a16:colId xmlns="" xmlns:a16="http://schemas.microsoft.com/office/drawing/2014/main" val="4258155856"/>
                    </a:ext>
                  </a:extLst>
                </a:gridCol>
                <a:gridCol w="1654313">
                  <a:extLst>
                    <a:ext uri="{9D8B030D-6E8A-4147-A177-3AD203B41FA5}">
                      <a16:colId xmlns="" xmlns:a16="http://schemas.microsoft.com/office/drawing/2014/main" val="3982323867"/>
                    </a:ext>
                  </a:extLst>
                </a:gridCol>
              </a:tblGrid>
              <a:tr h="57426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Предмет ЛНА/решения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Статья ТК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Порядок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91952839"/>
                  </a:ext>
                </a:extLst>
              </a:tr>
              <a:tr h="797943">
                <a:tc>
                  <a:txBody>
                    <a:bodyPr/>
                    <a:lstStyle/>
                    <a:p>
                      <a:r>
                        <a:rPr lang="ru-RU" dirty="0"/>
                        <a:t>введение режима неполного рабочего времени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порядке </a:t>
                      </a:r>
                    </a:p>
                    <a:p>
                      <a:pPr algn="ctr"/>
                      <a:r>
                        <a:rPr lang="ru-RU" dirty="0"/>
                        <a:t>ст. 372 ТК РФ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0513348"/>
                  </a:ext>
                </a:extLst>
              </a:tr>
              <a:tr h="462301">
                <a:tc>
                  <a:txBody>
                    <a:bodyPr/>
                    <a:lstStyle/>
                    <a:p>
                      <a:r>
                        <a:rPr lang="ru-RU" dirty="0"/>
                        <a:t>привлечение работников к сверхурочным работам с их письменного согласия в случаях, не предусмотренных ч. 2, 3 ст. 99 ТК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1946004"/>
                  </a:ext>
                </a:extLst>
              </a:tr>
              <a:tr h="462301">
                <a:tc>
                  <a:txBody>
                    <a:bodyPr/>
                    <a:lstStyle/>
                    <a:p>
                      <a:r>
                        <a:rPr lang="ru-RU" dirty="0" smtClean="0"/>
                        <a:t>определение </a:t>
                      </a:r>
                      <a:r>
                        <a:rPr lang="ru-RU" dirty="0"/>
                        <a:t>перечня должностей работников с ненормированным рабочим днем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иной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619484"/>
                  </a:ext>
                </a:extLst>
              </a:tr>
              <a:tr h="462301">
                <a:tc>
                  <a:txBody>
                    <a:bodyPr/>
                    <a:lstStyle/>
                    <a:p>
                      <a:r>
                        <a:rPr lang="ru-RU" dirty="0"/>
                        <a:t>утверждение графиков сменности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порядке </a:t>
                      </a:r>
                    </a:p>
                    <a:p>
                      <a:pPr algn="ctr"/>
                      <a:r>
                        <a:rPr lang="ru-RU" dirty="0"/>
                        <a:t>ст. 372 ТК РФ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3471015"/>
                  </a:ext>
                </a:extLst>
              </a:tr>
              <a:tr h="462301">
                <a:tc>
                  <a:txBody>
                    <a:bodyPr/>
                    <a:lstStyle/>
                    <a:p>
                      <a:r>
                        <a:rPr lang="ru-RU" dirty="0"/>
                        <a:t>разделение рабочего дня на части, с тем чтобы общая продолжительность рабочего времени не превышала установленной продолжительности ежедневной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</a:rPr>
                        <a:t>105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иной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76828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92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F39B18F6-805B-4310-A5C1-DE44434B3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80" y="177429"/>
            <a:ext cx="9522482" cy="607854"/>
          </a:xfrm>
        </p:spPr>
        <p:txBody>
          <a:bodyPr>
            <a:noAutofit/>
          </a:bodyPr>
          <a:lstStyle/>
          <a:p>
            <a:r>
              <a:rPr lang="ru-RU" sz="2600" b="1" cap="all" dirty="0">
                <a:solidFill>
                  <a:srgbClr val="344688"/>
                </a:solidFill>
                <a:latin typeface="Arial Black" panose="020B0A04020102020204" pitchFamily="34" charset="0"/>
              </a:rPr>
              <a:t>Решения, принимаемые с учетом мотивированного мнения</a:t>
            </a:r>
          </a:p>
        </p:txBody>
      </p:sp>
      <p:graphicFrame>
        <p:nvGraphicFramePr>
          <p:cNvPr id="4" name="Таблица 8">
            <a:extLst>
              <a:ext uri="{FF2B5EF4-FFF2-40B4-BE49-F238E27FC236}">
                <a16:creationId xmlns="" xmlns:a16="http://schemas.microsoft.com/office/drawing/2014/main" id="{1B8CEC93-3AA2-4C5E-BFD0-CCA0A2766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924501"/>
              </p:ext>
            </p:extLst>
          </p:nvPr>
        </p:nvGraphicFramePr>
        <p:xfrm>
          <a:off x="1261165" y="1387058"/>
          <a:ext cx="9669670" cy="488519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040783">
                  <a:extLst>
                    <a:ext uri="{9D8B030D-6E8A-4147-A177-3AD203B41FA5}">
                      <a16:colId xmlns="" xmlns:a16="http://schemas.microsoft.com/office/drawing/2014/main" val="2423655429"/>
                    </a:ext>
                  </a:extLst>
                </a:gridCol>
                <a:gridCol w="1974574">
                  <a:extLst>
                    <a:ext uri="{9D8B030D-6E8A-4147-A177-3AD203B41FA5}">
                      <a16:colId xmlns="" xmlns:a16="http://schemas.microsoft.com/office/drawing/2014/main" val="4258155856"/>
                    </a:ext>
                  </a:extLst>
                </a:gridCol>
                <a:gridCol w="1654313">
                  <a:extLst>
                    <a:ext uri="{9D8B030D-6E8A-4147-A177-3AD203B41FA5}">
                      <a16:colId xmlns="" xmlns:a16="http://schemas.microsoft.com/office/drawing/2014/main" val="3982323867"/>
                    </a:ext>
                  </a:extLst>
                </a:gridCol>
              </a:tblGrid>
              <a:tr h="58751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Предмет ЛНА/решения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Статья ТК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Порядок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91952839"/>
                  </a:ext>
                </a:extLst>
              </a:tr>
              <a:tr h="797943"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</a:rPr>
                        <a:t>привлечение работников к работам в нерабочие праздничные дни в случаях, не предусмотренных ч. 3 ст. 113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</a:rPr>
                        <a:t>113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0513348"/>
                  </a:ext>
                </a:extLst>
              </a:tr>
              <a:tr h="462301">
                <a:tc>
                  <a:txBody>
                    <a:bodyPr/>
                    <a:lstStyle/>
                    <a:p>
                      <a:r>
                        <a:rPr lang="ru-RU" dirty="0"/>
                        <a:t>установление с учетом производственных и финансовых возможностей работодателя дополнительных отпусков для работников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иной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1946004"/>
                  </a:ext>
                </a:extLst>
              </a:tr>
              <a:tr h="462301">
                <a:tc>
                  <a:txBody>
                    <a:bodyPr/>
                    <a:lstStyle/>
                    <a:p>
                      <a:r>
                        <a:rPr lang="ru-RU" dirty="0"/>
                        <a:t>утверждение графика отпусков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в порядке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ст. 372 ТК РФ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619484"/>
                  </a:ext>
                </a:extLst>
              </a:tr>
              <a:tr h="462301">
                <a:tc>
                  <a:txBody>
                    <a:bodyPr/>
                    <a:lstStyle/>
                    <a:p>
                      <a:r>
                        <a:rPr lang="ru-RU" dirty="0"/>
                        <a:t>введение и </a:t>
                      </a:r>
                      <a:r>
                        <a:rPr lang="ru-RU" dirty="0" smtClean="0"/>
                        <a:t>применение </a:t>
                      </a:r>
                      <a:r>
                        <a:rPr lang="ru-RU" dirty="0"/>
                        <a:t>систем нормирования труда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иной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3471015"/>
                  </a:ext>
                </a:extLst>
              </a:tr>
              <a:tr h="462301">
                <a:tc>
                  <a:txBody>
                    <a:bodyPr/>
                    <a:lstStyle/>
                    <a:p>
                      <a:r>
                        <a:rPr lang="ru-RU" dirty="0"/>
                        <a:t>принятие локальных нормативных актов, предусматривающих введение, замену и пересмотр норм труда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иной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76828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310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F39B18F6-805B-4310-A5C1-DE44434B3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80" y="177429"/>
            <a:ext cx="9522482" cy="607854"/>
          </a:xfrm>
        </p:spPr>
        <p:txBody>
          <a:bodyPr>
            <a:noAutofit/>
          </a:bodyPr>
          <a:lstStyle/>
          <a:p>
            <a:r>
              <a:rPr lang="ru-RU" sz="2600" b="1" cap="all" dirty="0">
                <a:solidFill>
                  <a:srgbClr val="344688"/>
                </a:solidFill>
                <a:latin typeface="Arial Black" panose="020B0A04020102020204" pitchFamily="34" charset="0"/>
              </a:rPr>
              <a:t>Решения, принимаемые с учетом мотивированного мнения</a:t>
            </a:r>
          </a:p>
        </p:txBody>
      </p:sp>
      <p:graphicFrame>
        <p:nvGraphicFramePr>
          <p:cNvPr id="4" name="Таблица 8">
            <a:extLst>
              <a:ext uri="{FF2B5EF4-FFF2-40B4-BE49-F238E27FC236}">
                <a16:creationId xmlns="" xmlns:a16="http://schemas.microsoft.com/office/drawing/2014/main" id="{1B8CEC93-3AA2-4C5E-BFD0-CCA0A2766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197592"/>
              </p:ext>
            </p:extLst>
          </p:nvPr>
        </p:nvGraphicFramePr>
        <p:xfrm>
          <a:off x="1261165" y="1387058"/>
          <a:ext cx="9669670" cy="49700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040783">
                  <a:extLst>
                    <a:ext uri="{9D8B030D-6E8A-4147-A177-3AD203B41FA5}">
                      <a16:colId xmlns="" xmlns:a16="http://schemas.microsoft.com/office/drawing/2014/main" val="2423655429"/>
                    </a:ext>
                  </a:extLst>
                </a:gridCol>
                <a:gridCol w="1974574">
                  <a:extLst>
                    <a:ext uri="{9D8B030D-6E8A-4147-A177-3AD203B41FA5}">
                      <a16:colId xmlns="" xmlns:a16="http://schemas.microsoft.com/office/drawing/2014/main" val="4258155856"/>
                    </a:ext>
                  </a:extLst>
                </a:gridCol>
                <a:gridCol w="1654313">
                  <a:extLst>
                    <a:ext uri="{9D8B030D-6E8A-4147-A177-3AD203B41FA5}">
                      <a16:colId xmlns="" xmlns:a16="http://schemas.microsoft.com/office/drawing/2014/main" val="3982323867"/>
                    </a:ext>
                  </a:extLst>
                </a:gridCol>
              </a:tblGrid>
              <a:tr h="58751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Предмет ЛНА/решения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Статья ТК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Порядок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91952839"/>
                  </a:ext>
                </a:extLst>
              </a:tr>
              <a:tr h="450574">
                <a:tc>
                  <a:txBody>
                    <a:bodyPr/>
                    <a:lstStyle/>
                    <a:p>
                      <a:r>
                        <a:rPr lang="ru-RU" dirty="0"/>
                        <a:t>установление системы оплаты труда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иной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0513348"/>
                  </a:ext>
                </a:extLst>
              </a:tr>
              <a:tr h="462301">
                <a:tc>
                  <a:txBody>
                    <a:bodyPr/>
                    <a:lstStyle/>
                    <a:p>
                      <a:r>
                        <a:rPr lang="ru-RU" dirty="0"/>
                        <a:t>об определении порядка и условий выплаты работникам (за исключением работников, получающих оклад или должностной оклад) за нерабочие праздничные дни, в которые они не привлекались к работе, дополнительного вознаграждения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иной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1946004"/>
                  </a:ext>
                </a:extLst>
              </a:tr>
              <a:tr h="462301"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</a:rPr>
                        <a:t>об установлении конкретных размеров повышенной оплаты труда работников, занятых на тяжелых работах, работах с вредными и (или) опасными и иными особыми условиями труда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</a:rPr>
                        <a:t>147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порядке </a:t>
                      </a:r>
                    </a:p>
                    <a:p>
                      <a:pPr algn="ctr"/>
                      <a:r>
                        <a:rPr lang="ru-RU" dirty="0"/>
                        <a:t>ст. 372 ТК РФ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619484"/>
                  </a:ext>
                </a:extLst>
              </a:tr>
              <a:tr h="462301">
                <a:tc>
                  <a:txBody>
                    <a:bodyPr/>
                    <a:lstStyle/>
                    <a:p>
                      <a:r>
                        <a:rPr lang="ru-RU" dirty="0"/>
                        <a:t>об установлении конкретных доплат за работу в выходные и нерабочие праздничные дни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иной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3471015"/>
                  </a:ext>
                </a:extLst>
              </a:tr>
              <a:tr h="462301">
                <a:tc>
                  <a:txBody>
                    <a:bodyPr/>
                    <a:lstStyle/>
                    <a:p>
                      <a:r>
                        <a:rPr lang="ru-RU" dirty="0"/>
                        <a:t>об установлении конкретных размеров заработной платы в ночное время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иной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76828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249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F39B18F6-805B-4310-A5C1-DE44434B3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80" y="177429"/>
            <a:ext cx="9522482" cy="607854"/>
          </a:xfrm>
        </p:spPr>
        <p:txBody>
          <a:bodyPr>
            <a:noAutofit/>
          </a:bodyPr>
          <a:lstStyle/>
          <a:p>
            <a:r>
              <a:rPr lang="ru-RU" sz="2600" b="1" cap="all" dirty="0">
                <a:solidFill>
                  <a:srgbClr val="344688"/>
                </a:solidFill>
                <a:latin typeface="Arial Black" panose="020B0A04020102020204" pitchFamily="34" charset="0"/>
              </a:rPr>
              <a:t>Решения, принимаемые с учетом мотивированного мнения</a:t>
            </a:r>
          </a:p>
        </p:txBody>
      </p:sp>
      <p:graphicFrame>
        <p:nvGraphicFramePr>
          <p:cNvPr id="4" name="Таблица 8">
            <a:extLst>
              <a:ext uri="{FF2B5EF4-FFF2-40B4-BE49-F238E27FC236}">
                <a16:creationId xmlns="" xmlns:a16="http://schemas.microsoft.com/office/drawing/2014/main" id="{1B8CEC93-3AA2-4C5E-BFD0-CCA0A2766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960101"/>
              </p:ext>
            </p:extLst>
          </p:nvPr>
        </p:nvGraphicFramePr>
        <p:xfrm>
          <a:off x="1261165" y="1387058"/>
          <a:ext cx="9669670" cy="406223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040783">
                  <a:extLst>
                    <a:ext uri="{9D8B030D-6E8A-4147-A177-3AD203B41FA5}">
                      <a16:colId xmlns="" xmlns:a16="http://schemas.microsoft.com/office/drawing/2014/main" val="2423655429"/>
                    </a:ext>
                  </a:extLst>
                </a:gridCol>
                <a:gridCol w="1974574">
                  <a:extLst>
                    <a:ext uri="{9D8B030D-6E8A-4147-A177-3AD203B41FA5}">
                      <a16:colId xmlns="" xmlns:a16="http://schemas.microsoft.com/office/drawing/2014/main" val="4258155856"/>
                    </a:ext>
                  </a:extLst>
                </a:gridCol>
                <a:gridCol w="1654313">
                  <a:extLst>
                    <a:ext uri="{9D8B030D-6E8A-4147-A177-3AD203B41FA5}">
                      <a16:colId xmlns="" xmlns:a16="http://schemas.microsoft.com/office/drawing/2014/main" val="3982323867"/>
                    </a:ext>
                  </a:extLst>
                </a:gridCol>
              </a:tblGrid>
              <a:tr h="58751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Предмет ЛНА/решения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Статья ТК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Порядок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91952839"/>
                  </a:ext>
                </a:extLst>
              </a:tr>
              <a:tr h="450574"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</a:rPr>
                        <a:t>утверждение формы расчетного листка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</a:rPr>
                        <a:t>136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порядке </a:t>
                      </a:r>
                    </a:p>
                    <a:p>
                      <a:pPr algn="ctr"/>
                      <a:r>
                        <a:rPr lang="ru-RU" dirty="0"/>
                        <a:t>ст. 372 ТК РФ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0513348"/>
                  </a:ext>
                </a:extLst>
              </a:tr>
              <a:tr h="462301"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</a:rPr>
                        <a:t>введение мер, предотвращающих массовые увольнения работников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1946004"/>
                  </a:ext>
                </a:extLst>
              </a:tr>
              <a:tr h="462301"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</a:rPr>
                        <a:t>утверждение правил внутреннего трудового распорядка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</a:rPr>
                        <a:t>190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порядке </a:t>
                      </a:r>
                    </a:p>
                    <a:p>
                      <a:pPr algn="ctr"/>
                      <a:r>
                        <a:rPr lang="ru-RU" dirty="0"/>
                        <a:t>ст. 372 ТК РФ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619484"/>
                  </a:ext>
                </a:extLst>
              </a:tr>
              <a:tr h="241712">
                <a:tc>
                  <a:txBody>
                    <a:bodyPr/>
                    <a:lstStyle/>
                    <a:p>
                      <a:r>
                        <a:rPr lang="ru-RU" dirty="0"/>
                        <a:t>о формах подготовки и дополнительного профессионального образования работников, перечень необходимых профессий и специальностей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порядке </a:t>
                      </a:r>
                    </a:p>
                    <a:p>
                      <a:pPr algn="ctr"/>
                      <a:r>
                        <a:rPr lang="ru-RU" dirty="0"/>
                        <a:t>ст. 372 ТК РФ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3471015"/>
                  </a:ext>
                </a:extLst>
              </a:tr>
              <a:tr h="462301">
                <a:tc>
                  <a:txBody>
                    <a:bodyPr/>
                    <a:lstStyle/>
                    <a:p>
                      <a:r>
                        <a:rPr lang="ru-RU" dirty="0"/>
                        <a:t>об утверждении инструкций по охране труда для работников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порядке </a:t>
                      </a:r>
                    </a:p>
                    <a:p>
                      <a:pPr algn="ctr"/>
                      <a:r>
                        <a:rPr lang="ru-RU" dirty="0"/>
                        <a:t>ст. 372 ТК РФ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76828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749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F39B18F6-805B-4310-A5C1-DE44434B3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80" y="177429"/>
            <a:ext cx="9522482" cy="607854"/>
          </a:xfrm>
        </p:spPr>
        <p:txBody>
          <a:bodyPr>
            <a:noAutofit/>
          </a:bodyPr>
          <a:lstStyle/>
          <a:p>
            <a:r>
              <a:rPr lang="ru-RU" sz="2600" b="1" cap="all" dirty="0">
                <a:solidFill>
                  <a:srgbClr val="344688"/>
                </a:solidFill>
                <a:latin typeface="Arial Black" panose="020B0A04020102020204" pitchFamily="34" charset="0"/>
              </a:rPr>
              <a:t>Решения, принимаемые с учетом мотивированного мнения</a:t>
            </a:r>
          </a:p>
        </p:txBody>
      </p:sp>
      <p:graphicFrame>
        <p:nvGraphicFramePr>
          <p:cNvPr id="4" name="Таблица 8">
            <a:extLst>
              <a:ext uri="{FF2B5EF4-FFF2-40B4-BE49-F238E27FC236}">
                <a16:creationId xmlns="" xmlns:a16="http://schemas.microsoft.com/office/drawing/2014/main" id="{1B8CEC93-3AA2-4C5E-BFD0-CCA0A2766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046037"/>
              </p:ext>
            </p:extLst>
          </p:nvPr>
        </p:nvGraphicFramePr>
        <p:xfrm>
          <a:off x="1261165" y="1387058"/>
          <a:ext cx="9669670" cy="470741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040783">
                  <a:extLst>
                    <a:ext uri="{9D8B030D-6E8A-4147-A177-3AD203B41FA5}">
                      <a16:colId xmlns="" xmlns:a16="http://schemas.microsoft.com/office/drawing/2014/main" val="2423655429"/>
                    </a:ext>
                  </a:extLst>
                </a:gridCol>
                <a:gridCol w="1974574">
                  <a:extLst>
                    <a:ext uri="{9D8B030D-6E8A-4147-A177-3AD203B41FA5}">
                      <a16:colId xmlns="" xmlns:a16="http://schemas.microsoft.com/office/drawing/2014/main" val="4258155856"/>
                    </a:ext>
                  </a:extLst>
                </a:gridCol>
                <a:gridCol w="1654313">
                  <a:extLst>
                    <a:ext uri="{9D8B030D-6E8A-4147-A177-3AD203B41FA5}">
                      <a16:colId xmlns="" xmlns:a16="http://schemas.microsoft.com/office/drawing/2014/main" val="3982323867"/>
                    </a:ext>
                  </a:extLst>
                </a:gridCol>
              </a:tblGrid>
              <a:tr h="58751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Предмет ЛНА/решения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Статья ТК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Порядок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91952839"/>
                  </a:ext>
                </a:extLst>
              </a:tr>
              <a:tr h="450574">
                <a:tc>
                  <a:txBody>
                    <a:bodyPr/>
                    <a:lstStyle/>
                    <a:p>
                      <a:r>
                        <a:rPr lang="ru-RU" dirty="0"/>
                        <a:t>установление норм бесплатной выдачи работникам специальной одежды, специальной обуви и других средств индивидуальной защиты, улучшающих по сравнению с типовыми нормами защиту работников от имеющихся на рабочих местах вредных и (или) опасных факторов, а также особых температурных условий или загрязнения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0513348"/>
                  </a:ext>
                </a:extLst>
              </a:tr>
              <a:tr h="462301"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</a:rPr>
                        <a:t>утверждение порядка применения вахтового метода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</a:rPr>
                        <a:t>297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порядке </a:t>
                      </a:r>
                    </a:p>
                    <a:p>
                      <a:pPr algn="ctr"/>
                      <a:r>
                        <a:rPr lang="ru-RU" dirty="0"/>
                        <a:t>ст. 372 ТК РФ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1946004"/>
                  </a:ext>
                </a:extLst>
              </a:tr>
              <a:tr h="462301"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</a:rPr>
                        <a:t>увеличение продолжительности вахты до трех месяцев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</a:rPr>
                        <a:t>299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порядке </a:t>
                      </a:r>
                    </a:p>
                    <a:p>
                      <a:pPr algn="ctr"/>
                      <a:r>
                        <a:rPr lang="ru-RU" dirty="0"/>
                        <a:t>ст. 372 ТК РФ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619484"/>
                  </a:ext>
                </a:extLst>
              </a:tr>
              <a:tr h="241712"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</a:rPr>
                        <a:t>утверждение графика работы на вахте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</a:rPr>
                        <a:t>301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порядке </a:t>
                      </a:r>
                    </a:p>
                    <a:p>
                      <a:pPr algn="ctr"/>
                      <a:r>
                        <a:rPr lang="ru-RU" dirty="0"/>
                        <a:t>ст. 372 ТК РФ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3471015"/>
                  </a:ext>
                </a:extLst>
              </a:tr>
              <a:tr h="462301"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</a:rPr>
                        <a:t>установление надбавки за вахтовый метод работы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76828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031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F39B18F6-805B-4310-A5C1-DE44434B3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80" y="177429"/>
            <a:ext cx="9522482" cy="607854"/>
          </a:xfrm>
        </p:spPr>
        <p:txBody>
          <a:bodyPr>
            <a:noAutofit/>
          </a:bodyPr>
          <a:lstStyle/>
          <a:p>
            <a:r>
              <a:rPr lang="ru-RU" sz="2600" b="1" cap="all" dirty="0">
                <a:solidFill>
                  <a:srgbClr val="344688"/>
                </a:solidFill>
                <a:latin typeface="Arial Black" panose="020B0A04020102020204" pitchFamily="34" charset="0"/>
              </a:rPr>
              <a:t>Решения, принимаемые с учетом мотивированного мнения</a:t>
            </a:r>
          </a:p>
        </p:txBody>
      </p:sp>
      <p:graphicFrame>
        <p:nvGraphicFramePr>
          <p:cNvPr id="4" name="Таблица 8">
            <a:extLst>
              <a:ext uri="{FF2B5EF4-FFF2-40B4-BE49-F238E27FC236}">
                <a16:creationId xmlns="" xmlns:a16="http://schemas.microsoft.com/office/drawing/2014/main" id="{1B8CEC93-3AA2-4C5E-BFD0-CCA0A2766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62167"/>
              </p:ext>
            </p:extLst>
          </p:nvPr>
        </p:nvGraphicFramePr>
        <p:xfrm>
          <a:off x="1261165" y="1387058"/>
          <a:ext cx="9669670" cy="470231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040783">
                  <a:extLst>
                    <a:ext uri="{9D8B030D-6E8A-4147-A177-3AD203B41FA5}">
                      <a16:colId xmlns="" xmlns:a16="http://schemas.microsoft.com/office/drawing/2014/main" val="2423655429"/>
                    </a:ext>
                  </a:extLst>
                </a:gridCol>
                <a:gridCol w="1974574">
                  <a:extLst>
                    <a:ext uri="{9D8B030D-6E8A-4147-A177-3AD203B41FA5}">
                      <a16:colId xmlns="" xmlns:a16="http://schemas.microsoft.com/office/drawing/2014/main" val="4258155856"/>
                    </a:ext>
                  </a:extLst>
                </a:gridCol>
                <a:gridCol w="1654313">
                  <a:extLst>
                    <a:ext uri="{9D8B030D-6E8A-4147-A177-3AD203B41FA5}">
                      <a16:colId xmlns="" xmlns:a16="http://schemas.microsoft.com/office/drawing/2014/main" val="3982323867"/>
                    </a:ext>
                  </a:extLst>
                </a:gridCol>
              </a:tblGrid>
              <a:tr h="58751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Предмет ЛНА/решения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Статья ТК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Порядок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91952839"/>
                  </a:ext>
                </a:extLst>
              </a:tr>
              <a:tr h="450574"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</a:rPr>
                        <a:t>об определении размера, условий и порядка компенсации расходов на оплату стоимости проезда и провоза багажа к месту использования отпуска и обратно для лиц, работающих в организациях, не относящихся к бюджетной сфере, расположенных в районах Крайнего Севера и приравненных к ним местностях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</a:rPr>
                        <a:t>325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0513348"/>
                  </a:ext>
                </a:extLst>
              </a:tr>
              <a:tr h="462301">
                <a:tc>
                  <a:txBody>
                    <a:bodyPr/>
                    <a:lstStyle/>
                    <a:p>
                      <a:r>
                        <a:rPr lang="ru-RU" dirty="0"/>
                        <a:t>об определении размера, условий и порядка компенсации расходов, связанных с переездом, лицам, работающим у работодателей, не относящихся к бюджетной сфере, расположенных в районах Крайнего Севера и приравненных к ним местностях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1946004"/>
                  </a:ext>
                </a:extLst>
              </a:tr>
              <a:tr h="462301">
                <a:tc>
                  <a:txBody>
                    <a:bodyPr/>
                    <a:lstStyle/>
                    <a:p>
                      <a:r>
                        <a:rPr lang="ru-RU" dirty="0"/>
                        <a:t>все локальные нормативные акты, содержащие нормы трудового права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</a:rPr>
                        <a:t>пункт 2.2.1 Отраслевого соглашения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иной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619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191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F39B18F6-805B-4310-A5C1-DE44434B3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80" y="177429"/>
            <a:ext cx="9522482" cy="607854"/>
          </a:xfrm>
        </p:spPr>
        <p:txBody>
          <a:bodyPr>
            <a:noAutofit/>
          </a:bodyPr>
          <a:lstStyle/>
          <a:p>
            <a:r>
              <a:rPr lang="ru-RU" sz="2600" b="1" cap="all" dirty="0">
                <a:solidFill>
                  <a:srgbClr val="344688"/>
                </a:solidFill>
                <a:latin typeface="Arial Black" panose="020B0A04020102020204" pitchFamily="34" charset="0"/>
              </a:rPr>
              <a:t>Порядок принятия ЛНА и решений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B9B5D331-741E-416E-A841-98CD006C6292}"/>
              </a:ext>
            </a:extLst>
          </p:cNvPr>
          <p:cNvSpPr/>
          <p:nvPr/>
        </p:nvSpPr>
        <p:spPr>
          <a:xfrm>
            <a:off x="1212078" y="1328518"/>
            <a:ext cx="3125726" cy="799050"/>
          </a:xfrm>
          <a:prstGeom prst="roundRect">
            <a:avLst>
              <a:gd name="adj" fmla="val 1504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Работодатель направляет </a:t>
            </a:r>
            <a:r>
              <a:rPr lang="ru-RU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проект локального нормативного акта и обоснование необходимости его принятия </a:t>
            </a:r>
            <a:r>
              <a:rPr lang="ru-RU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sz="1200" dirty="0"/>
              <a:t>ыборному профсоюзному </a:t>
            </a:r>
            <a:r>
              <a:rPr lang="ru-RU" sz="1200" dirty="0">
                <a:cs typeface="Arial" panose="020B0604020202020204" pitchFamily="34" charset="0"/>
              </a:rPr>
              <a:t>органу</a:t>
            </a:r>
            <a:endParaRPr lang="ru-RU" sz="1200" b="1" dirty="0"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43F7FA7-A7EF-4122-A190-194D6D74D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09" y="3868784"/>
            <a:ext cx="2512699" cy="2512699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6C1FD31A-DC3D-4DCD-AD1B-071270BBDF36}"/>
              </a:ext>
            </a:extLst>
          </p:cNvPr>
          <p:cNvSpPr/>
          <p:nvPr/>
        </p:nvSpPr>
        <p:spPr>
          <a:xfrm>
            <a:off x="1420564" y="2474310"/>
            <a:ext cx="2899223" cy="797654"/>
          </a:xfrm>
          <a:prstGeom prst="roundRect">
            <a:avLst>
              <a:gd name="adj" fmla="val 1504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/>
              <a:t>Работодатель принимает </a:t>
            </a:r>
          </a:p>
          <a:p>
            <a:pPr algn="r"/>
            <a:r>
              <a:rPr lang="ru-RU" sz="1200" dirty="0"/>
              <a:t>локальный нормативный акт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7A919762-7C67-40CB-BEAD-1AE9A05A890A}"/>
              </a:ext>
            </a:extLst>
          </p:cNvPr>
          <p:cNvSpPr/>
          <p:nvPr/>
        </p:nvSpPr>
        <p:spPr>
          <a:xfrm>
            <a:off x="4743902" y="1337609"/>
            <a:ext cx="3640762" cy="832770"/>
          </a:xfrm>
          <a:prstGeom prst="roundRect">
            <a:avLst>
              <a:gd name="adj" fmla="val 1504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Профсоюзный орган в течение </a:t>
            </a:r>
            <a:r>
              <a:rPr lang="ru-RU" sz="1200" b="1" dirty="0">
                <a:solidFill>
                  <a:schemeClr val="tx1"/>
                </a:solidFill>
                <a:cs typeface="Arial" panose="020B0604020202020204" pitchFamily="34" charset="0"/>
              </a:rPr>
              <a:t>пяти рабочих дней</a:t>
            </a:r>
            <a:r>
              <a:rPr 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 со дня получения проекта формирует мотивированное мнение и представляет его работодателю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68184B23-BC9E-4251-A9B4-9751962A1EDA}"/>
              </a:ext>
            </a:extLst>
          </p:cNvPr>
          <p:cNvSpPr/>
          <p:nvPr/>
        </p:nvSpPr>
        <p:spPr>
          <a:xfrm>
            <a:off x="4743898" y="2554006"/>
            <a:ext cx="1535186" cy="616752"/>
          </a:xfrm>
          <a:prstGeom prst="roundRect">
            <a:avLst>
              <a:gd name="adj" fmla="val 1504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>
                <a:cs typeface="Arial" panose="020B0604020202020204" pitchFamily="34" charset="0"/>
              </a:rPr>
              <a:t>Согласие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81B7D9AB-83D3-4B08-8AC9-DBD742997F75}"/>
              </a:ext>
            </a:extLst>
          </p:cNvPr>
          <p:cNvSpPr/>
          <p:nvPr/>
        </p:nvSpPr>
        <p:spPr>
          <a:xfrm>
            <a:off x="6849479" y="2554006"/>
            <a:ext cx="1535185" cy="638263"/>
          </a:xfrm>
          <a:prstGeom prst="roundRect">
            <a:avLst>
              <a:gd name="adj" fmla="val 1504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>
                <a:cs typeface="Arial" panose="020B0604020202020204" pitchFamily="34" charset="0"/>
              </a:rPr>
              <a:t>Несогласие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AE1DC3C1-971D-4044-A765-62C46386D312}"/>
              </a:ext>
            </a:extLst>
          </p:cNvPr>
          <p:cNvSpPr/>
          <p:nvPr/>
        </p:nvSpPr>
        <p:spPr>
          <a:xfrm>
            <a:off x="8215964" y="5479925"/>
            <a:ext cx="3637961" cy="833660"/>
          </a:xfrm>
          <a:prstGeom prst="roundRect">
            <a:avLst>
              <a:gd name="adj" fmla="val 1504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Выборный орган вправе обжаловать локальный нормативный акт в государственную инспекцию труда или в суд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540EBB54-1DF5-49CF-8C39-FC8572F794D3}"/>
              </a:ext>
            </a:extLst>
          </p:cNvPr>
          <p:cNvSpPr/>
          <p:nvPr/>
        </p:nvSpPr>
        <p:spPr>
          <a:xfrm>
            <a:off x="4743895" y="4424311"/>
            <a:ext cx="3637961" cy="718700"/>
          </a:xfrm>
          <a:prstGeom prst="roundRect">
            <a:avLst>
              <a:gd name="adj" fmla="val 1504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cs typeface="Arial" panose="020B0604020202020204" pitchFamily="34" charset="0"/>
              </a:rPr>
              <a:t>Работодатель и выборный орган в </a:t>
            </a:r>
            <a:r>
              <a:rPr lang="ru-RU" sz="1200" b="1" dirty="0">
                <a:cs typeface="Arial" panose="020B0604020202020204" pitchFamily="34" charset="0"/>
              </a:rPr>
              <a:t>течение трех дней</a:t>
            </a:r>
            <a:r>
              <a:rPr lang="ru-RU" sz="1200" dirty="0">
                <a:cs typeface="Arial" panose="020B0604020202020204" pitchFamily="34" charset="0"/>
              </a:rPr>
              <a:t> проводят дополнительные консультации</a:t>
            </a:r>
            <a:endParaRPr lang="ru-RU" sz="1200" b="1" dirty="0"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C2E32871-AF39-4BDD-883A-9E28ACD97753}"/>
              </a:ext>
            </a:extLst>
          </p:cNvPr>
          <p:cNvSpPr/>
          <p:nvPr/>
        </p:nvSpPr>
        <p:spPr>
          <a:xfrm>
            <a:off x="5410795" y="5572115"/>
            <a:ext cx="2304161" cy="649281"/>
          </a:xfrm>
          <a:prstGeom prst="roundRect">
            <a:avLst>
              <a:gd name="adj" fmla="val 1504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cs typeface="Arial" panose="020B0604020202020204" pitchFamily="34" charset="0"/>
              </a:rPr>
              <a:t>Согласия </a:t>
            </a:r>
            <a:r>
              <a:rPr lang="ru-RU" sz="1200" dirty="0">
                <a:cs typeface="Arial" panose="020B0604020202020204" pitchFamily="34" charset="0"/>
              </a:rPr>
              <a:t>не достигнуть, </a:t>
            </a:r>
          </a:p>
          <a:p>
            <a:pPr algn="r"/>
            <a:r>
              <a:rPr lang="ru-RU" sz="1200" dirty="0">
                <a:cs typeface="Arial" panose="020B0604020202020204" pitchFamily="34" charset="0"/>
              </a:rPr>
              <a:t>оформление протокола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8EF63FF2-58CD-4E3D-9FF6-A70445999D7C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337804" y="1728043"/>
            <a:ext cx="40609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="" xmlns:a16="http://schemas.microsoft.com/office/drawing/2014/main" id="{0AB477FD-3AD8-4584-AAB1-7EBCF8D2C496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5510426" y="2170914"/>
            <a:ext cx="1065" cy="3830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="" xmlns:a16="http://schemas.microsoft.com/office/drawing/2014/main" id="{44D491D5-EE8C-4752-AE8A-077A61E5A9EF}"/>
              </a:ext>
            </a:extLst>
          </p:cNvPr>
          <p:cNvCxnSpPr>
            <a:cxnSpLocks/>
          </p:cNvCxnSpPr>
          <p:nvPr/>
        </p:nvCxnSpPr>
        <p:spPr>
          <a:xfrm>
            <a:off x="7617070" y="2170915"/>
            <a:ext cx="0" cy="3830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E20C26B2-AB97-4198-BD61-03DBE1C9B99B}"/>
              </a:ext>
            </a:extLst>
          </p:cNvPr>
          <p:cNvCxnSpPr>
            <a:cxnSpLocks/>
          </p:cNvCxnSpPr>
          <p:nvPr/>
        </p:nvCxnSpPr>
        <p:spPr>
          <a:xfrm>
            <a:off x="7617069" y="3192269"/>
            <a:ext cx="0" cy="12320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="" xmlns:a16="http://schemas.microsoft.com/office/drawing/2014/main" id="{93938E9C-4B26-401E-A90F-2C0765FBF6D9}"/>
              </a:ext>
            </a:extLst>
          </p:cNvPr>
          <p:cNvCxnSpPr>
            <a:cxnSpLocks/>
          </p:cNvCxnSpPr>
          <p:nvPr/>
        </p:nvCxnSpPr>
        <p:spPr>
          <a:xfrm flipH="1">
            <a:off x="4319786" y="2868746"/>
            <a:ext cx="424115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A9B0E8FF-E1B8-4B1D-B673-2E474C18738D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6562876" y="5143011"/>
            <a:ext cx="0" cy="4291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="" xmlns:a16="http://schemas.microsoft.com/office/drawing/2014/main" id="{3FEECABC-B37C-4B21-A2D4-84258F193078}"/>
              </a:ext>
            </a:extLst>
          </p:cNvPr>
          <p:cNvCxnSpPr>
            <a:cxnSpLocks/>
            <a:stCxn id="14" idx="3"/>
            <a:endCxn id="11" idx="1"/>
          </p:cNvCxnSpPr>
          <p:nvPr/>
        </p:nvCxnSpPr>
        <p:spPr>
          <a:xfrm flipV="1">
            <a:off x="7714956" y="5896755"/>
            <a:ext cx="50100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Соединитель: уступ 21">
            <a:extLst>
              <a:ext uri="{FF2B5EF4-FFF2-40B4-BE49-F238E27FC236}">
                <a16:creationId xmlns="" xmlns:a16="http://schemas.microsoft.com/office/drawing/2014/main" id="{DE6DC39F-2A7D-4942-978B-AD261F8DDF6A}"/>
              </a:ext>
            </a:extLst>
          </p:cNvPr>
          <p:cNvCxnSpPr>
            <a:cxnSpLocks/>
            <a:stCxn id="14" idx="1"/>
          </p:cNvCxnSpPr>
          <p:nvPr/>
        </p:nvCxnSpPr>
        <p:spPr>
          <a:xfrm rot="10800000">
            <a:off x="3913475" y="3343948"/>
            <a:ext cx="1497320" cy="255280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71F3E5E1-2525-4040-95BF-788BD2B106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03" y="2608487"/>
            <a:ext cx="529300" cy="5293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4B0E58B3-04AD-4A7E-A850-C9F1D24BCD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104" y="2625990"/>
            <a:ext cx="494293" cy="49429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F8EA4D4C-A792-4182-B6D9-D5047B8BBB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636" y="5630035"/>
            <a:ext cx="494293" cy="49429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1F2F3005-6E02-4647-8DED-0D36245C10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746" y="2625990"/>
            <a:ext cx="485514" cy="485514"/>
          </a:xfrm>
          <a:prstGeom prst="rect">
            <a:avLst/>
          </a:prstGeom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="" xmlns:a16="http://schemas.microsoft.com/office/drawing/2014/main" id="{15E09DBD-21CA-47BC-AC1C-81BE38B2D0BC}"/>
              </a:ext>
            </a:extLst>
          </p:cNvPr>
          <p:cNvSpPr/>
          <p:nvPr/>
        </p:nvSpPr>
        <p:spPr>
          <a:xfrm>
            <a:off x="4743895" y="3494241"/>
            <a:ext cx="2318768" cy="616752"/>
          </a:xfrm>
          <a:prstGeom prst="roundRect">
            <a:avLst>
              <a:gd name="adj" fmla="val 1504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>
                <a:cs typeface="Arial" panose="020B0604020202020204" pitchFamily="34" charset="0"/>
              </a:rPr>
              <a:t>Согласие достигнуто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56A2083C-3BDC-4336-B210-102E4C55E9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746" y="3559860"/>
            <a:ext cx="485514" cy="485514"/>
          </a:xfrm>
          <a:prstGeom prst="rect">
            <a:avLst/>
          </a:prstGeom>
        </p:spPr>
      </p:pic>
      <p:cxnSp>
        <p:nvCxnSpPr>
          <p:cNvPr id="29" name="Соединитель: уступ 28">
            <a:extLst>
              <a:ext uri="{FF2B5EF4-FFF2-40B4-BE49-F238E27FC236}">
                <a16:creationId xmlns="" xmlns:a16="http://schemas.microsoft.com/office/drawing/2014/main" id="{01E322E5-23BC-4560-BC7E-55C17FF2D930}"/>
              </a:ext>
            </a:extLst>
          </p:cNvPr>
          <p:cNvCxnSpPr>
            <a:cxnSpLocks/>
            <a:stCxn id="27" idx="1"/>
          </p:cNvCxnSpPr>
          <p:nvPr/>
        </p:nvCxnSpPr>
        <p:spPr>
          <a:xfrm rot="10800000">
            <a:off x="4139843" y="3311081"/>
            <a:ext cx="604053" cy="491536"/>
          </a:xfrm>
          <a:prstGeom prst="bentConnector3">
            <a:avLst>
              <a:gd name="adj1" fmla="val 98607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="" xmlns:a16="http://schemas.microsoft.com/office/drawing/2014/main" id="{69CEE9A4-6A27-4312-B779-3F4A5051825A}"/>
              </a:ext>
            </a:extLst>
          </p:cNvPr>
          <p:cNvCxnSpPr>
            <a:cxnSpLocks/>
          </p:cNvCxnSpPr>
          <p:nvPr/>
        </p:nvCxnSpPr>
        <p:spPr>
          <a:xfrm flipV="1">
            <a:off x="5975402" y="4110993"/>
            <a:ext cx="0" cy="3133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330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57FE8ACC-3D79-4176-A724-2815E1DB762A}" vid="{0B105576-CB70-4993-82CA-8D3239CCE41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614599B489ACE4C98556584C2512FB3" ma:contentTypeVersion="10" ma:contentTypeDescription="Создание документа." ma:contentTypeScope="" ma:versionID="2b7b012c3e2703add5699dea109c23d7">
  <xsd:schema xmlns:xsd="http://www.w3.org/2001/XMLSchema" xmlns:xs="http://www.w3.org/2001/XMLSchema" xmlns:p="http://schemas.microsoft.com/office/2006/metadata/properties" xmlns:ns2="ffbbaca9-2892-4ef6-8b83-294e11478586" targetNamespace="http://schemas.microsoft.com/office/2006/metadata/properties" ma:root="true" ma:fieldsID="1c88d1b216a42c09415f46ca53c3f95c" ns2:_="">
    <xsd:import namespace="ffbbaca9-2892-4ef6-8b83-294e114785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baca9-2892-4ef6-8b83-294e114785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F5793F-4E9E-48F7-9499-17381B18AA13}"/>
</file>

<file path=customXml/itemProps2.xml><?xml version="1.0" encoding="utf-8"?>
<ds:datastoreItem xmlns:ds="http://schemas.openxmlformats.org/officeDocument/2006/customXml" ds:itemID="{44020376-DBE3-44DC-AE4E-49FE9113E121}"/>
</file>

<file path=customXml/itemProps3.xml><?xml version="1.0" encoding="utf-8"?>
<ds:datastoreItem xmlns:ds="http://schemas.openxmlformats.org/officeDocument/2006/customXml" ds:itemID="{5C35E4D4-44FC-4BE6-B1E6-19097FDD8B6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2106</TotalTime>
  <Words>804</Words>
  <Application>Microsoft Office PowerPoint</Application>
  <PresentationFormat>Widescreen</PresentationFormat>
  <Paragraphs>153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Open Sans</vt:lpstr>
      <vt:lpstr>Times New Roman</vt:lpstr>
      <vt:lpstr>Тема1</vt:lpstr>
      <vt:lpstr>PowerPoint Presentation</vt:lpstr>
      <vt:lpstr>Учет мотивированного мнения</vt:lpstr>
      <vt:lpstr>Решения, принимаемые с учетом мотивированного мнения</vt:lpstr>
      <vt:lpstr>Решения, принимаемые с учетом мотивированного мнения</vt:lpstr>
      <vt:lpstr>Решения, принимаемые с учетом мотивированного мнения</vt:lpstr>
      <vt:lpstr>Решения, принимаемые с учетом мотивированного мнения</vt:lpstr>
      <vt:lpstr>Решения, принимаемые с учетом мотивированного мнения</vt:lpstr>
      <vt:lpstr>Решения, принимаемые с учетом мотивированного мнения</vt:lpstr>
      <vt:lpstr>Порядок принятия ЛНА и решений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Нефтегазстройпрофсоюз России</dc:title>
  <dc:creator>Евгений Портной</dc:creator>
  <cp:lastModifiedBy>Ludmila</cp:lastModifiedBy>
  <cp:revision>146</cp:revision>
  <cp:lastPrinted>2020-01-28T06:26:30Z</cp:lastPrinted>
  <dcterms:created xsi:type="dcterms:W3CDTF">2019-11-07T06:11:59Z</dcterms:created>
  <dcterms:modified xsi:type="dcterms:W3CDTF">2021-03-29T13:20:42Z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0x0101007614599B489ACE4C98556584C2512FB3</vt:lpwstr>
  </property>
</Properties>
</file>