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08" r:id="rId2"/>
    <p:sldId id="310" r:id="rId3"/>
    <p:sldId id="309" r:id="rId4"/>
    <p:sldId id="311" r:id="rId5"/>
    <p:sldId id="312" r:id="rId6"/>
    <p:sldId id="265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10"/>
            <p14:sldId id="309"/>
            <p14:sldId id="311"/>
            <p14:sldId id="312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688"/>
    <a:srgbClr val="324A92"/>
    <a:srgbClr val="D4D2D3"/>
    <a:srgbClr val="1F63AC"/>
    <a:srgbClr val="CE2939"/>
    <a:srgbClr val="1D65AD"/>
    <a:srgbClr val="D42834"/>
    <a:srgbClr val="C9EDFB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4" autoAdjust="0"/>
    <p:restoredTop sz="94542" autoAdjust="0"/>
  </p:normalViewPr>
  <p:slideViewPr>
    <p:cSldViewPr snapToGrid="0">
      <p:cViewPr varScale="1">
        <p:scale>
          <a:sx n="66" d="100"/>
          <a:sy n="66" d="100"/>
        </p:scale>
        <p:origin x="67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AC86A-689E-4805-B388-7532313844C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1F8AE-84D9-4FA0-A555-434D260D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8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2AACA6-54D6-4454-A7DE-4AFDDCA40934}"/>
              </a:ext>
            </a:extLst>
          </p:cNvPr>
          <p:cNvSpPr>
            <a:spLocks noGrp="1"/>
          </p:cNvSpPr>
          <p:nvPr/>
        </p:nvSpPr>
        <p:spPr>
          <a:xfrm>
            <a:off x="1092787" y="2507134"/>
            <a:ext cx="10006426" cy="184373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200" b="1" dirty="0">
                <a:solidFill>
                  <a:srgbClr val="344688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Расторжение трудового договора по инициативе работодателя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74F06B-B6E1-4827-BE53-3C7DF0169E26}"/>
              </a:ext>
            </a:extLst>
          </p:cNvPr>
          <p:cNvSpPr/>
          <p:nvPr/>
        </p:nvSpPr>
        <p:spPr>
          <a:xfrm>
            <a:off x="8014282" y="6162019"/>
            <a:ext cx="4116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Стаканов Виктор Викторович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ru-RU" sz="140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начальник </a:t>
            </a:r>
            <a:r>
              <a:rPr lang="ru-RU" sz="1400" smtClean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отдела 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правовой работы аппарата Профсоюза </a:t>
            </a: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55FDD1-0409-4BFE-900D-58C31A25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8" y="958159"/>
            <a:ext cx="1140183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Обязательное участие выборного органа первичной профсоюзной организации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213664-34E6-44A0-BDBD-5B50BB5FBDA6}"/>
              </a:ext>
            </a:extLst>
          </p:cNvPr>
          <p:cNvSpPr txBox="1"/>
          <p:nvPr/>
        </p:nvSpPr>
        <p:spPr>
          <a:xfrm>
            <a:off x="4386469" y="2791298"/>
            <a:ext cx="712967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/>
              <a:t>сокращение численности или штата работников;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несоответствие работника занимаемой должности или выполняемой работе;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неоднократное неисполнение работником без уважительных причин трудовых обязанностей.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D23649-1B30-407A-8A67-90B7CEDAD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61" y="2941237"/>
            <a:ext cx="2467912" cy="24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55FDD1-0409-4BFE-900D-58C31A25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2" y="1011169"/>
            <a:ext cx="10774016" cy="95015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Сокращение численности или штата работников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213664-34E6-44A0-BDBD-5B50BB5FBDA6}"/>
              </a:ext>
            </a:extLst>
          </p:cNvPr>
          <p:cNvSpPr txBox="1"/>
          <p:nvPr/>
        </p:nvSpPr>
        <p:spPr>
          <a:xfrm>
            <a:off x="3816627" y="2308001"/>
            <a:ext cx="81898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/>
              <a:t>сокращение (реально) имеет место;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работник не имеет преимущественного права на оставление на работе;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работник не менее чем за два месяца до увольнения предупрежден о предстоящем увольнении;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невозможно перевести работника на другую работу.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077FE4F-E516-4D3A-B544-917A4D4C41B7}"/>
              </a:ext>
            </a:extLst>
          </p:cNvPr>
          <p:cNvSpPr txBox="1">
            <a:spLocks/>
          </p:cNvSpPr>
          <p:nvPr/>
        </p:nvSpPr>
        <p:spPr>
          <a:xfrm>
            <a:off x="172280" y="177429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  <a:t>Что учесть при увольнении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C63F75-E5B7-4CAC-881C-E4CDD4A3E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4" y="2308001"/>
            <a:ext cx="2686016" cy="26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5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55FDD1-0409-4BFE-900D-58C31A25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0" y="958159"/>
            <a:ext cx="1140183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Несоответствие работника занимаемой </a:t>
            </a:r>
            <a:br>
              <a:rPr lang="ru-RU" sz="4000" b="1" dirty="0"/>
            </a:br>
            <a:r>
              <a:rPr lang="ru-RU" sz="4000" b="1" dirty="0"/>
              <a:t>должности или выполняемой работе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213664-34E6-44A0-BDBD-5B50BB5FBDA6}"/>
              </a:ext>
            </a:extLst>
          </p:cNvPr>
          <p:cNvSpPr txBox="1"/>
          <p:nvPr/>
        </p:nvSpPr>
        <p:spPr>
          <a:xfrm>
            <a:off x="3591338" y="2456598"/>
            <a:ext cx="82055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/>
              <a:t>недостаточная квалификация работника, подтвержденная результатами аттестации;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в состав аттестационной комиссии включен представитель выборного органа первичной профсоюзной организации;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невозможно перевести работника с его согласия на другую работу.</a:t>
            </a:r>
          </a:p>
          <a:p>
            <a:pPr marL="285750" indent="-285750">
              <a:buFontTx/>
              <a:buChar char="-"/>
            </a:pPr>
            <a:endParaRPr lang="ru-RU" sz="2800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10B88B3D-397B-4639-8328-E9B4BF9D2F0A}"/>
              </a:ext>
            </a:extLst>
          </p:cNvPr>
          <p:cNvSpPr txBox="1">
            <a:spLocks/>
          </p:cNvSpPr>
          <p:nvPr/>
        </p:nvSpPr>
        <p:spPr>
          <a:xfrm>
            <a:off x="172280" y="177429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  <a:t>Что учесть при увольнении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F96379-538A-4928-AD73-726A38CEB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3" y="2558808"/>
            <a:ext cx="2446706" cy="24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8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55FDD1-0409-4BFE-900D-58C31A25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0" y="1103007"/>
            <a:ext cx="1140183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Неоднократное неисполнение работником без уважительных причин трудовых обязанностей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213664-34E6-44A0-BDBD-5B50BB5FBDA6}"/>
              </a:ext>
            </a:extLst>
          </p:cNvPr>
          <p:cNvSpPr txBox="1"/>
          <p:nvPr/>
        </p:nvSpPr>
        <p:spPr>
          <a:xfrm>
            <a:off x="4412972" y="2746294"/>
            <a:ext cx="67983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/>
              <a:t>к работнику ранее было применено дисциплинарное взыскание и на момент повторного неисполнения им без уважительных причин трудовых обязанностей оно не снято;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были соблюдены предусмотренные сроки применения дисциплинарного взыскания (и процедура в целом).</a:t>
            </a: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10B88B3D-397B-4639-8328-E9B4BF9D2F0A}"/>
              </a:ext>
            </a:extLst>
          </p:cNvPr>
          <p:cNvSpPr txBox="1">
            <a:spLocks/>
          </p:cNvSpPr>
          <p:nvPr/>
        </p:nvSpPr>
        <p:spPr>
          <a:xfrm>
            <a:off x="172280" y="177429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  <a:t>Что учесть при увольнении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116EF8-6A7E-4BFC-9843-D5FC2D957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9" y="2746294"/>
            <a:ext cx="2825721" cy="282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7D02E2-B953-476F-8221-50A5FECCB730}"/>
</file>

<file path=customXml/itemProps2.xml><?xml version="1.0" encoding="utf-8"?>
<ds:datastoreItem xmlns:ds="http://schemas.openxmlformats.org/officeDocument/2006/customXml" ds:itemID="{FA551F2E-FB0E-499B-9FF8-4367EAF7C7BD}"/>
</file>

<file path=customXml/itemProps3.xml><?xml version="1.0" encoding="utf-8"?>
<ds:datastoreItem xmlns:ds="http://schemas.openxmlformats.org/officeDocument/2006/customXml" ds:itemID="{9827AF47-45C9-4287-91E7-602F0D37A9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201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Open Sans</vt:lpstr>
      <vt:lpstr>Times New Roman</vt:lpstr>
      <vt:lpstr>Тема1</vt:lpstr>
      <vt:lpstr>PowerPoint Presentation</vt:lpstr>
      <vt:lpstr>Обязательное участие выборного органа первичной профсоюзной организации</vt:lpstr>
      <vt:lpstr>Сокращение численности или штата работников</vt:lpstr>
      <vt:lpstr>Несоответствие работника занимаемой  должности или выполняемой работе</vt:lpstr>
      <vt:lpstr>Неоднократное неисполнение работником без уважительных причин трудовых обязанностей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Ludmila</cp:lastModifiedBy>
  <cp:revision>142</cp:revision>
  <cp:lastPrinted>2020-01-28T06:26:30Z</cp:lastPrinted>
  <dcterms:created xsi:type="dcterms:W3CDTF">2019-11-07T06:11:59Z</dcterms:created>
  <dcterms:modified xsi:type="dcterms:W3CDTF">2021-03-29T08:23:11Z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