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heic" ContentType="image/jpeg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0"/>
  </p:notesMasterIdLst>
  <p:sldIdLst>
    <p:sldId id="308" r:id="rId2"/>
    <p:sldId id="328" r:id="rId3"/>
    <p:sldId id="650" r:id="rId4"/>
    <p:sldId id="868" r:id="rId5"/>
    <p:sldId id="537" r:id="rId6"/>
    <p:sldId id="867" r:id="rId7"/>
    <p:sldId id="329" r:id="rId8"/>
    <p:sldId id="265" r:id="rId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29C4864-9F6B-4258-BA62-1268603AEC4C}">
          <p14:sldIdLst>
            <p14:sldId id="308"/>
            <p14:sldId id="328"/>
            <p14:sldId id="650"/>
            <p14:sldId id="868"/>
            <p14:sldId id="537"/>
            <p14:sldId id="867"/>
            <p14:sldId id="329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 Сергеевна" initials="СС" lastIdx="1" clrIdx="0">
    <p:extLst>
      <p:ext uri="{19B8F6BF-5375-455C-9EA6-DF929625EA0E}">
        <p15:presenceInfo xmlns:p15="http://schemas.microsoft.com/office/powerpoint/2012/main" userId="Светлана Серге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2D3"/>
    <a:srgbClr val="E6322C"/>
    <a:srgbClr val="324A92"/>
    <a:srgbClr val="ADADAD"/>
    <a:srgbClr val="FFFFFF"/>
    <a:srgbClr val="344688"/>
    <a:srgbClr val="1F63AC"/>
    <a:srgbClr val="CE2939"/>
    <a:srgbClr val="1D65AD"/>
    <a:srgbClr val="D42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00E42-2F09-4017-8554-DB7C8D88C87C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81ED7-783B-4766-9ED5-7AF77081E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6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E44E21-FE07-40EE-8849-29228CE9681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61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254C44-407B-4D3A-ADB6-3302E64C1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4F5AA50-6484-445A-848D-3F8AA64DB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DACBC5-6020-42E8-8250-31567E61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BC41A3-BE6F-477C-89EC-FE527E80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27ECE07-9987-4556-87B0-0D0B29B4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85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8BD5F5-72D7-4B52-9E8D-3FE065286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E7B1C3C-AF35-42E4-A350-A38EAB1D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77E438-9C51-42A3-9DA7-86E480D3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0D73C82-5072-4F73-98AE-28E5420C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A3DFAFE-FF21-4C8F-BF90-276D5DCB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арт\финиш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92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9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282FB4-C8C2-4DDA-B96D-C27FE57E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382F312-AFA6-48EC-97F0-82580887D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581F16-03B5-4657-9286-A7BD3B2E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A41FF0-7895-4D3D-AEB7-41FC9AD2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CF18D9D-0E49-4135-BC79-280B054D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5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98BDE7-D66C-4081-81A2-1DD1B92F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A7CEDBF-886A-430F-B2ED-6F79489A1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BD99180-B0C3-41B4-845E-070EFD0B7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A14C94-73E5-4627-B01A-ABA9F62D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4B495DD-F313-420D-A4EB-5362DB91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7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684941-8C49-498A-9495-DB0DAECB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BBE524F-CEFE-48B8-BDB3-B5F5338F9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62C1362-EDD1-4ABB-9ACA-B741DAD84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0B46500-2DB7-42D9-BB80-77CA54A0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E1EC63B-91CC-4C07-A5B6-398EAE51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7A17297-EBA4-4774-9B1F-4F5ECB22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9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226BF5-67F1-4DE3-9900-F1B2B28F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D2CB1DC-1634-4476-8FB1-E4B5B666C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F623493-5F5C-4DA0-91C7-13840F3EF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E22CCC0-7029-4B1B-84DA-02767A8D8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08676AA-D40C-4C4F-B25C-5E896283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83D76C0-B48D-4DA1-A944-C85F3B0C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EFAB293-E357-4AA7-AD05-1EADC746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9219F7D-987A-4551-893E-E8609121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31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EFA791-B567-4C11-BD76-759298D1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D51B387-A12C-4F15-8CEF-EFB775607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C4132EB-A669-42AD-A5C9-295C8992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18BCFBA-5B07-42CC-878F-86BA3986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8417A82-9303-4AEF-8345-63F785BB7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86163E8-59EB-4DDC-BBB8-E7C0E71B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C565953-006B-46D1-BDE9-A8262D17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3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EDA840-6391-4EAF-B556-CF41BC6A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F96B461-2F54-4749-BCC5-E0B4C50C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E910F72-E250-42F2-9BA0-09EA57F9E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094CE45-A01D-4BD1-83B0-412670ECC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D42251A-2C98-4EEF-AE64-F7A15F1B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9F61194-6F56-4EA4-9AAE-829C1152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0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CBC389-F2E7-45D5-844D-AA182DC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7E850DC-B202-4727-A6DD-7C5F93922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73B8C42-1492-4622-89AB-7235C28A1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1ADF694-0E6A-4D00-902C-B49927D1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DB9F80A-84DE-4D62-B225-D6D77A29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C89E44E-59CF-46FE-B225-B9149AE3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1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62E84D-ABD3-43BA-AA26-4BD02627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72B73E-C034-4E87-B656-4C6A97716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08A872-61F3-49DF-AF1E-C917BF2A2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4200B13-92D7-4389-873A-90A1313FE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DCCE7DA-D2EC-49BC-9E95-603C1E38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6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heic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rogwu@rogwu.ru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2AACA6-54D6-4454-A7DE-4AFDDCA40934}"/>
              </a:ext>
            </a:extLst>
          </p:cNvPr>
          <p:cNvSpPr>
            <a:spLocks noGrp="1"/>
          </p:cNvSpPr>
          <p:nvPr/>
        </p:nvSpPr>
        <p:spPr>
          <a:xfrm>
            <a:off x="919879" y="2352789"/>
            <a:ext cx="10067016" cy="134241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Вопросы формирования заработной платы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1800" b="1" dirty="0"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D5FCDB8-A05C-4F4C-9A3C-040D15211B7F}"/>
              </a:ext>
            </a:extLst>
          </p:cNvPr>
          <p:cNvSpPr>
            <a:spLocks noGrp="1"/>
          </p:cNvSpPr>
          <p:nvPr/>
        </p:nvSpPr>
        <p:spPr>
          <a:xfrm>
            <a:off x="8176885" y="5828301"/>
            <a:ext cx="3869055" cy="8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Есаулова Светлана </a:t>
            </a:r>
            <a:r>
              <a:rPr lang="ru-RU" sz="1800" dirty="0" smtClean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Сергеевна,</a:t>
            </a:r>
            <a:endParaRPr lang="ru-RU" sz="1800" dirty="0">
              <a:latin typeface="Open Sans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н</a:t>
            </a:r>
            <a:r>
              <a:rPr lang="ru-RU" sz="1800" dirty="0" smtClean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ачальник </a:t>
            </a:r>
            <a:r>
              <a:rPr lang="ru-RU" sz="1800" dirty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социально-экономического отдела аппарата Нефтегазстройпрофсоюза России</a:t>
            </a:r>
          </a:p>
          <a:p>
            <a:endParaRPr lang="ru-RU" sz="1400" b="1" dirty="0">
              <a:solidFill>
                <a:schemeClr val="bg1"/>
              </a:solidFill>
              <a:latin typeface="Open Sans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0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C0FBE63-4C14-4474-9DF0-3A119B958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-131944"/>
            <a:ext cx="10515600" cy="121670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формирования оплаты труда в России 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EAD320E0-45FE-4F56-A200-9D9E147049D6}"/>
              </a:ext>
            </a:extLst>
          </p:cNvPr>
          <p:cNvSpPr/>
          <p:nvPr/>
        </p:nvSpPr>
        <p:spPr>
          <a:xfrm>
            <a:off x="117446" y="1008261"/>
            <a:ext cx="1702966" cy="4362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РСПП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E0CB625A-F7A5-459C-93C3-D6F92003938B}"/>
              </a:ext>
            </a:extLst>
          </p:cNvPr>
          <p:cNvSpPr/>
          <p:nvPr/>
        </p:nvSpPr>
        <p:spPr>
          <a:xfrm>
            <a:off x="92280" y="1609939"/>
            <a:ext cx="1728132" cy="4362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ФНПР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3F0F8E60-4D1E-45F4-83AA-BE921E4656D0}"/>
              </a:ext>
            </a:extLst>
          </p:cNvPr>
          <p:cNvSpPr/>
          <p:nvPr/>
        </p:nvSpPr>
        <p:spPr>
          <a:xfrm>
            <a:off x="92280" y="2180577"/>
            <a:ext cx="1702966" cy="5173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Правительство РФ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E9004C37-13B7-4609-9D3F-D09D9EBF97C5}"/>
              </a:ext>
            </a:extLst>
          </p:cNvPr>
          <p:cNvSpPr/>
          <p:nvPr/>
        </p:nvSpPr>
        <p:spPr>
          <a:xfrm>
            <a:off x="3439486" y="1413912"/>
            <a:ext cx="1603697" cy="7116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Генеральное соглашение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47BFDF63-F813-4D4A-99DE-E0CD39C0A082}"/>
              </a:ext>
            </a:extLst>
          </p:cNvPr>
          <p:cNvCxnSpPr>
            <a:cxnSpLocks/>
          </p:cNvCxnSpPr>
          <p:nvPr/>
        </p:nvCxnSpPr>
        <p:spPr>
          <a:xfrm>
            <a:off x="1861479" y="1842694"/>
            <a:ext cx="1525752" cy="2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4DDDB60F-1FC7-4D5C-B682-E8AD1F99F58D}"/>
              </a:ext>
            </a:extLst>
          </p:cNvPr>
          <p:cNvCxnSpPr>
            <a:cxnSpLocks/>
          </p:cNvCxnSpPr>
          <p:nvPr/>
        </p:nvCxnSpPr>
        <p:spPr>
          <a:xfrm>
            <a:off x="1820412" y="1212421"/>
            <a:ext cx="1566819" cy="474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BBDB7291-9B6D-43A0-955B-1D4F1AC56165}"/>
              </a:ext>
            </a:extLst>
          </p:cNvPr>
          <p:cNvCxnSpPr>
            <a:cxnSpLocks/>
          </p:cNvCxnSpPr>
          <p:nvPr/>
        </p:nvCxnSpPr>
        <p:spPr>
          <a:xfrm flipV="1">
            <a:off x="1862180" y="1969053"/>
            <a:ext cx="1525051" cy="512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="" xmlns:a16="http://schemas.microsoft.com/office/drawing/2014/main" id="{92EE5004-61BC-4D39-937D-2A9F700ABDAA}"/>
              </a:ext>
            </a:extLst>
          </p:cNvPr>
          <p:cNvCxnSpPr>
            <a:cxnSpLocks/>
          </p:cNvCxnSpPr>
          <p:nvPr/>
        </p:nvCxnSpPr>
        <p:spPr>
          <a:xfrm>
            <a:off x="4225256" y="2145405"/>
            <a:ext cx="0" cy="621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="" xmlns:a16="http://schemas.microsoft.com/office/drawing/2014/main" id="{B2B0E471-036E-4288-9EB6-209F31020C2E}"/>
              </a:ext>
            </a:extLst>
          </p:cNvPr>
          <p:cNvSpPr/>
          <p:nvPr/>
        </p:nvSpPr>
        <p:spPr>
          <a:xfrm>
            <a:off x="3291982" y="2997476"/>
            <a:ext cx="1979800" cy="7398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Отраслевое соглашение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EDBCC6E1-55CA-4404-9B61-B64D6AC5E7B2}"/>
              </a:ext>
            </a:extLst>
          </p:cNvPr>
          <p:cNvSpPr/>
          <p:nvPr/>
        </p:nvSpPr>
        <p:spPr>
          <a:xfrm>
            <a:off x="335560" y="2967428"/>
            <a:ext cx="2123115" cy="820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Отраслевое объединение работодателей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="" xmlns:a16="http://schemas.microsoft.com/office/drawing/2014/main" id="{DC1CB190-46E5-4E16-AC98-090FE773BC00}"/>
              </a:ext>
            </a:extLst>
          </p:cNvPr>
          <p:cNvSpPr/>
          <p:nvPr/>
        </p:nvSpPr>
        <p:spPr>
          <a:xfrm>
            <a:off x="368416" y="3909047"/>
            <a:ext cx="2090259" cy="820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Отраслевой профсоюз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AD20D2CC-0356-4D7A-8088-F3390F6CB533}"/>
              </a:ext>
            </a:extLst>
          </p:cNvPr>
          <p:cNvCxnSpPr>
            <a:cxnSpLocks/>
          </p:cNvCxnSpPr>
          <p:nvPr/>
        </p:nvCxnSpPr>
        <p:spPr>
          <a:xfrm>
            <a:off x="2458675" y="3238150"/>
            <a:ext cx="819238" cy="235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0C9A9759-7B3E-416C-88C0-0B74E4B42ED3}"/>
              </a:ext>
            </a:extLst>
          </p:cNvPr>
          <p:cNvCxnSpPr>
            <a:cxnSpLocks/>
          </p:cNvCxnSpPr>
          <p:nvPr/>
        </p:nvCxnSpPr>
        <p:spPr>
          <a:xfrm flipV="1">
            <a:off x="2472744" y="3519602"/>
            <a:ext cx="805169" cy="754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6562258F-95F9-45C3-AD35-686E82A16F2E}"/>
              </a:ext>
            </a:extLst>
          </p:cNvPr>
          <p:cNvCxnSpPr>
            <a:cxnSpLocks/>
          </p:cNvCxnSpPr>
          <p:nvPr/>
        </p:nvCxnSpPr>
        <p:spPr>
          <a:xfrm>
            <a:off x="4241334" y="3703471"/>
            <a:ext cx="8389" cy="823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: скругленные углы 30">
            <a:extLst>
              <a:ext uri="{FF2B5EF4-FFF2-40B4-BE49-F238E27FC236}">
                <a16:creationId xmlns="" xmlns:a16="http://schemas.microsoft.com/office/drawing/2014/main" id="{026E7C86-6735-4876-8C91-F9A75D10A042}"/>
              </a:ext>
            </a:extLst>
          </p:cNvPr>
          <p:cNvSpPr/>
          <p:nvPr/>
        </p:nvSpPr>
        <p:spPr>
          <a:xfrm>
            <a:off x="3235356" y="4534760"/>
            <a:ext cx="1979800" cy="7116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Коллективный договор 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="" xmlns:a16="http://schemas.microsoft.com/office/drawing/2014/main" id="{87B8A068-E882-49D1-853A-B227E0B76E00}"/>
              </a:ext>
            </a:extLst>
          </p:cNvPr>
          <p:cNvSpPr/>
          <p:nvPr/>
        </p:nvSpPr>
        <p:spPr>
          <a:xfrm>
            <a:off x="724336" y="4996315"/>
            <a:ext cx="1603697" cy="7116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Руководство компании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="" xmlns:a16="http://schemas.microsoft.com/office/drawing/2014/main" id="{3665718C-B780-4A90-BD2A-DDD2F68B9BEE}"/>
              </a:ext>
            </a:extLst>
          </p:cNvPr>
          <p:cNvSpPr/>
          <p:nvPr/>
        </p:nvSpPr>
        <p:spPr>
          <a:xfrm>
            <a:off x="724336" y="5764067"/>
            <a:ext cx="1603697" cy="7674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Первичная профсоюзная организация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="" xmlns:a16="http://schemas.microsoft.com/office/drawing/2014/main" id="{DCC7F6AB-0825-452B-97FA-A614432E5CE9}"/>
              </a:ext>
            </a:extLst>
          </p:cNvPr>
          <p:cNvCxnSpPr>
            <a:cxnSpLocks/>
          </p:cNvCxnSpPr>
          <p:nvPr/>
        </p:nvCxnSpPr>
        <p:spPr>
          <a:xfrm>
            <a:off x="4216867" y="5254521"/>
            <a:ext cx="8389" cy="823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="" xmlns:a16="http://schemas.microsoft.com/office/drawing/2014/main" id="{CF4D2EAB-7D56-4286-BCA4-8A19BE63EDE2}"/>
              </a:ext>
            </a:extLst>
          </p:cNvPr>
          <p:cNvCxnSpPr>
            <a:cxnSpLocks/>
          </p:cNvCxnSpPr>
          <p:nvPr/>
        </p:nvCxnSpPr>
        <p:spPr>
          <a:xfrm flipV="1">
            <a:off x="2373736" y="5068460"/>
            <a:ext cx="861620" cy="356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="" xmlns:a16="http://schemas.microsoft.com/office/drawing/2014/main" id="{BF060D52-5B70-402D-9FC1-4AAFC5F58468}"/>
              </a:ext>
            </a:extLst>
          </p:cNvPr>
          <p:cNvCxnSpPr>
            <a:cxnSpLocks/>
          </p:cNvCxnSpPr>
          <p:nvPr/>
        </p:nvCxnSpPr>
        <p:spPr>
          <a:xfrm flipV="1">
            <a:off x="2328033" y="5110655"/>
            <a:ext cx="842308" cy="879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: скругленные углы 38">
            <a:extLst>
              <a:ext uri="{FF2B5EF4-FFF2-40B4-BE49-F238E27FC236}">
                <a16:creationId xmlns="" xmlns:a16="http://schemas.microsoft.com/office/drawing/2014/main" id="{FE04C7E6-3E42-4D83-A703-3B5F7CF44F30}"/>
              </a:ext>
            </a:extLst>
          </p:cNvPr>
          <p:cNvSpPr/>
          <p:nvPr/>
        </p:nvSpPr>
        <p:spPr>
          <a:xfrm>
            <a:off x="3291982" y="6077715"/>
            <a:ext cx="1979800" cy="7116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Трудовой договор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="" xmlns:a16="http://schemas.microsoft.com/office/drawing/2014/main" id="{5B76564D-84B1-4279-A58D-8DAE32641973}"/>
              </a:ext>
            </a:extLst>
          </p:cNvPr>
          <p:cNvSpPr/>
          <p:nvPr/>
        </p:nvSpPr>
        <p:spPr>
          <a:xfrm>
            <a:off x="5686865" y="2112506"/>
            <a:ext cx="2504111" cy="10277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Региональные трехсторонние соглашения 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="" xmlns:a16="http://schemas.microsoft.com/office/drawing/2014/main" id="{D5587D40-AA98-4116-8B20-4DED33EFA6E1}"/>
              </a:ext>
            </a:extLst>
          </p:cNvPr>
          <p:cNvSpPr/>
          <p:nvPr/>
        </p:nvSpPr>
        <p:spPr>
          <a:xfrm>
            <a:off x="9119532" y="1084759"/>
            <a:ext cx="2504111" cy="10277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Региональные объединения работодателей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="" xmlns:a16="http://schemas.microsoft.com/office/drawing/2014/main" id="{660DFC49-2F8B-4892-B026-1CE8A974FC37}"/>
              </a:ext>
            </a:extLst>
          </p:cNvPr>
          <p:cNvSpPr/>
          <p:nvPr/>
        </p:nvSpPr>
        <p:spPr>
          <a:xfrm>
            <a:off x="9204819" y="2344812"/>
            <a:ext cx="2504111" cy="10277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Региональные объединения профсоюзов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="" xmlns:a16="http://schemas.microsoft.com/office/drawing/2014/main" id="{25C04CC2-66F0-401E-B2A6-2D0028AD5BB7}"/>
              </a:ext>
            </a:extLst>
          </p:cNvPr>
          <p:cNvSpPr/>
          <p:nvPr/>
        </p:nvSpPr>
        <p:spPr>
          <a:xfrm>
            <a:off x="9204819" y="3601194"/>
            <a:ext cx="2504111" cy="10277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Исполнительная власть региона</a:t>
            </a:r>
          </a:p>
        </p:txBody>
      </p:sp>
      <p:cxnSp>
        <p:nvCxnSpPr>
          <p:cNvPr id="59" name="Прямая со стрелкой 58">
            <a:extLst>
              <a:ext uri="{FF2B5EF4-FFF2-40B4-BE49-F238E27FC236}">
                <a16:creationId xmlns="" xmlns:a16="http://schemas.microsoft.com/office/drawing/2014/main" id="{1364585D-A327-4C49-972E-8C24FF9B3FFB}"/>
              </a:ext>
            </a:extLst>
          </p:cNvPr>
          <p:cNvCxnSpPr>
            <a:cxnSpLocks/>
          </p:cNvCxnSpPr>
          <p:nvPr/>
        </p:nvCxnSpPr>
        <p:spPr>
          <a:xfrm flipV="1">
            <a:off x="8255943" y="1683224"/>
            <a:ext cx="815794" cy="66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="" xmlns:a16="http://schemas.microsoft.com/office/drawing/2014/main" id="{1B52767D-A92D-46E6-B53D-02378C1C9F33}"/>
              </a:ext>
            </a:extLst>
          </p:cNvPr>
          <p:cNvCxnSpPr>
            <a:cxnSpLocks/>
          </p:cNvCxnSpPr>
          <p:nvPr/>
        </p:nvCxnSpPr>
        <p:spPr>
          <a:xfrm>
            <a:off x="8255943" y="2562723"/>
            <a:ext cx="9488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="" xmlns:a16="http://schemas.microsoft.com/office/drawing/2014/main" id="{AFD3564E-C21F-4ED8-A3E0-6B405B8DE6B5}"/>
              </a:ext>
            </a:extLst>
          </p:cNvPr>
          <p:cNvCxnSpPr>
            <a:cxnSpLocks/>
          </p:cNvCxnSpPr>
          <p:nvPr/>
        </p:nvCxnSpPr>
        <p:spPr>
          <a:xfrm>
            <a:off x="8237679" y="2710169"/>
            <a:ext cx="967140" cy="1027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="" xmlns:a16="http://schemas.microsoft.com/office/drawing/2014/main" id="{F3681EC7-0E9F-46F2-9F04-A443BF813834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5271783" y="3140253"/>
            <a:ext cx="1667138" cy="1750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="" xmlns:a16="http://schemas.microsoft.com/office/drawing/2014/main" id="{A82B6976-7A80-4A9E-A213-BE855ECFD5EB}"/>
              </a:ext>
            </a:extLst>
          </p:cNvPr>
          <p:cNvCxnSpPr>
            <a:cxnSpLocks/>
          </p:cNvCxnSpPr>
          <p:nvPr/>
        </p:nvCxnSpPr>
        <p:spPr>
          <a:xfrm>
            <a:off x="5109597" y="1591064"/>
            <a:ext cx="1566819" cy="474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40B8549-F292-43E4-B8AD-8CF64459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65" y="4116837"/>
            <a:ext cx="2791071" cy="252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53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28201F1-4987-40D9-91E8-C0D72541EB55}"/>
              </a:ext>
            </a:extLst>
          </p:cNvPr>
          <p:cNvSpPr txBox="1"/>
          <p:nvPr/>
        </p:nvSpPr>
        <p:spPr>
          <a:xfrm>
            <a:off x="349192" y="95547"/>
            <a:ext cx="8328170" cy="76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15900" algn="ctr">
              <a:spcAft>
                <a:spcPts val="800"/>
              </a:spcAft>
            </a:pP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Отраслевое соглашение</a:t>
            </a:r>
          </a:p>
          <a:p>
            <a:pPr indent="215900" algn="ctr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Минимальный </a:t>
            </a: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оплаты труда (пункт 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4.1)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83B6DA-FC6B-40BC-B616-F12B7319321F}"/>
              </a:ext>
            </a:extLst>
          </p:cNvPr>
          <p:cNvSpPr txBox="1"/>
          <p:nvPr/>
        </p:nvSpPr>
        <p:spPr>
          <a:xfrm>
            <a:off x="444617" y="1020080"/>
            <a:ext cx="100080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4.1. Минимальная месячная заработная плата квалифицированного работника, полностью отработавшего норму рабочего времени и выполнившего нормы труда (трудовые обязанности), не может быть ниже 1,15 минимального размера оплаты труда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Допускается установление минимальной месячной заработной платы в размере, превышающем вышеуказанную величину, исходя из финансовых возможностей конкретной организации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ECD082F4-2793-41F8-BECD-59818125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40" y="31544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Овал 26">
            <a:extLst>
              <a:ext uri="{FF2B5EF4-FFF2-40B4-BE49-F238E27FC236}">
                <a16:creationId xmlns="" xmlns:a16="http://schemas.microsoft.com/office/drawing/2014/main" id="{7BDBF76A-FE4B-4740-A7B8-93BDCB5CC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475" y="3865455"/>
            <a:ext cx="1066800" cy="4095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792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6E6142D3-489C-4EE9-BF03-99FED1161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557" y="3105479"/>
            <a:ext cx="632529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2021 году месячная заработная плата квалифицированного работника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может быть ниже 1,15 *                               рублей =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14 710,8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Надпись 31">
            <a:extLst>
              <a:ext uri="{FF2B5EF4-FFF2-40B4-BE49-F238E27FC236}">
                <a16:creationId xmlns="" xmlns:a16="http://schemas.microsoft.com/office/drawing/2014/main" id="{48CB2ACE-683D-4672-B717-1150FAFFB74B}"/>
              </a:ext>
            </a:extLst>
          </p:cNvPr>
          <p:cNvSpPr txBox="1"/>
          <p:nvPr/>
        </p:nvSpPr>
        <p:spPr>
          <a:xfrm>
            <a:off x="4382269" y="2821701"/>
            <a:ext cx="1531969" cy="33274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Пример: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03E884D-294B-43ED-A765-91676F29488D}"/>
              </a:ext>
            </a:extLst>
          </p:cNvPr>
          <p:cNvSpPr txBox="1"/>
          <p:nvPr/>
        </p:nvSpPr>
        <p:spPr>
          <a:xfrm>
            <a:off x="4450360" y="4930318"/>
            <a:ext cx="6346270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минимальной месячной заработной платы может быть установлен выше, чем в Отраслевом соглашении, по согласованию с профсоюзной организацией, исходя из финансовых возможностей конкретной организации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78783D3-1B5C-457A-9910-D88736BE76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306" y="5104701"/>
            <a:ext cx="914400" cy="914400"/>
          </a:xfrm>
          <a:prstGeom prst="rect">
            <a:avLst/>
          </a:prstGeom>
          <a:noFill/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EFDA4B82-1900-4C27-82ED-E89D3D4A9112}"/>
              </a:ext>
            </a:extLst>
          </p:cNvPr>
          <p:cNvSpPr/>
          <p:nvPr/>
        </p:nvSpPr>
        <p:spPr>
          <a:xfrm rot="5400000">
            <a:off x="1237818" y="2876824"/>
            <a:ext cx="2171867" cy="3336621"/>
          </a:xfrm>
          <a:prstGeom prst="roundRect">
            <a:avLst/>
          </a:prstGeom>
          <a:blipFill>
            <a:blip r:embed="rId3"/>
            <a:srcRect/>
            <a:stretch>
              <a:fillRect t="-4000" b="-4000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769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660B54F3-564B-4756-8A86-49EF8578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799" y="3839320"/>
            <a:ext cx="4443974" cy="288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E47A413-5E56-4339-9B32-74F8997BCD9C}"/>
              </a:ext>
            </a:extLst>
          </p:cNvPr>
          <p:cNvSpPr txBox="1"/>
          <p:nvPr/>
        </p:nvSpPr>
        <p:spPr>
          <a:xfrm>
            <a:off x="2208402" y="252868"/>
            <a:ext cx="6094602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Составные части заработной платы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9530D89B-DC8C-407E-9CA7-9A31F5F9B93A}"/>
              </a:ext>
            </a:extLst>
          </p:cNvPr>
          <p:cNvSpPr/>
          <p:nvPr/>
        </p:nvSpPr>
        <p:spPr>
          <a:xfrm>
            <a:off x="4004869" y="902895"/>
            <a:ext cx="283338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740080B8-5FAA-4410-8716-1B7D4853AEA6}"/>
              </a:ext>
            </a:extLst>
          </p:cNvPr>
          <p:cNvSpPr/>
          <p:nvPr/>
        </p:nvSpPr>
        <p:spPr>
          <a:xfrm>
            <a:off x="380650" y="2969241"/>
            <a:ext cx="283338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Фиксированная часть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C1D7451F-0E05-466F-9255-F96CF3681576}"/>
              </a:ext>
            </a:extLst>
          </p:cNvPr>
          <p:cNvSpPr/>
          <p:nvPr/>
        </p:nvSpPr>
        <p:spPr>
          <a:xfrm>
            <a:off x="4004869" y="2969241"/>
            <a:ext cx="326017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Компенсационные выплаты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54E3DA90-6953-4557-91C7-58786DCF54D9}"/>
              </a:ext>
            </a:extLst>
          </p:cNvPr>
          <p:cNvSpPr/>
          <p:nvPr/>
        </p:nvSpPr>
        <p:spPr>
          <a:xfrm>
            <a:off x="8055876" y="2924920"/>
            <a:ext cx="3588393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Стимулирующие выплаты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497CDEC5-2BEC-40B7-B02F-7B85C79D17B4}"/>
              </a:ext>
            </a:extLst>
          </p:cNvPr>
          <p:cNvSpPr/>
          <p:nvPr/>
        </p:nvSpPr>
        <p:spPr>
          <a:xfrm>
            <a:off x="289419" y="4898714"/>
            <a:ext cx="2833382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составляющие: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E36CBD89-AF63-4F70-88F8-F0737FBABB06}"/>
              </a:ext>
            </a:extLst>
          </p:cNvPr>
          <p:cNvSpPr/>
          <p:nvPr/>
        </p:nvSpPr>
        <p:spPr>
          <a:xfrm>
            <a:off x="4151065" y="6370301"/>
            <a:ext cx="2833382" cy="3906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Качество труда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C8CFF2E6-7BDA-47AD-8639-E0453354CF70}"/>
              </a:ext>
            </a:extLst>
          </p:cNvPr>
          <p:cNvSpPr/>
          <p:nvPr/>
        </p:nvSpPr>
        <p:spPr>
          <a:xfrm>
            <a:off x="4151065" y="5680160"/>
            <a:ext cx="2833382" cy="418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работы</a:t>
            </a:r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="" xmlns:a16="http://schemas.microsoft.com/office/drawing/2014/main" id="{344453DD-2786-4BF7-86F6-D169FE9BAD6B}"/>
              </a:ext>
            </a:extLst>
          </p:cNvPr>
          <p:cNvSpPr/>
          <p:nvPr/>
        </p:nvSpPr>
        <p:spPr>
          <a:xfrm>
            <a:off x="4151065" y="5065763"/>
            <a:ext cx="2833382" cy="343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Сложность работы</a:t>
            </a:r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558691F8-2083-4973-82C6-27C64C70263D}"/>
              </a:ext>
            </a:extLst>
          </p:cNvPr>
          <p:cNvSpPr/>
          <p:nvPr/>
        </p:nvSpPr>
        <p:spPr>
          <a:xfrm>
            <a:off x="4151065" y="4235007"/>
            <a:ext cx="2833382" cy="567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 работника </a:t>
            </a:r>
            <a:endParaRPr lang="ru-RU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AD1BCDD6-565E-42E3-BA72-9858F8CBBC04}"/>
              </a:ext>
            </a:extLst>
          </p:cNvPr>
          <p:cNvCxnSpPr>
            <a:cxnSpLocks/>
          </p:cNvCxnSpPr>
          <p:nvPr/>
        </p:nvCxnSpPr>
        <p:spPr>
          <a:xfrm flipH="1">
            <a:off x="3371512" y="1958612"/>
            <a:ext cx="1984390" cy="86931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8988327A-D99E-42A8-9A51-AA5EACC0321B}"/>
              </a:ext>
            </a:extLst>
          </p:cNvPr>
          <p:cNvCxnSpPr>
            <a:cxnSpLocks/>
          </p:cNvCxnSpPr>
          <p:nvPr/>
        </p:nvCxnSpPr>
        <p:spPr>
          <a:xfrm>
            <a:off x="5692401" y="1988589"/>
            <a:ext cx="2100971" cy="75319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C2B1E6C0-D770-4FAE-91B5-86168ED15D80}"/>
              </a:ext>
            </a:extLst>
          </p:cNvPr>
          <p:cNvCxnSpPr>
            <a:cxnSpLocks/>
          </p:cNvCxnSpPr>
          <p:nvPr/>
        </p:nvCxnSpPr>
        <p:spPr>
          <a:xfrm flipH="1">
            <a:off x="5524151" y="2162920"/>
            <a:ext cx="1" cy="7620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="" xmlns:a16="http://schemas.microsoft.com/office/drawing/2014/main" id="{5A662C5E-3D9C-4D70-A3B9-489FD663C320}"/>
              </a:ext>
            </a:extLst>
          </p:cNvPr>
          <p:cNvCxnSpPr>
            <a:cxnSpLocks/>
          </p:cNvCxnSpPr>
          <p:nvPr/>
        </p:nvCxnSpPr>
        <p:spPr>
          <a:xfrm flipH="1">
            <a:off x="1621173" y="3951215"/>
            <a:ext cx="1" cy="8137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28ED5A28-DAAC-46E4-A4EF-536FF60AEFDE}"/>
              </a:ext>
            </a:extLst>
          </p:cNvPr>
          <p:cNvCxnSpPr>
            <a:cxnSpLocks/>
          </p:cNvCxnSpPr>
          <p:nvPr/>
        </p:nvCxnSpPr>
        <p:spPr>
          <a:xfrm flipV="1">
            <a:off x="3281799" y="4614935"/>
            <a:ext cx="680426" cy="40966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="" xmlns:a16="http://schemas.microsoft.com/office/drawing/2014/main" id="{8A10F13A-CB64-47B6-95DF-EEC9D5F71C22}"/>
              </a:ext>
            </a:extLst>
          </p:cNvPr>
          <p:cNvCxnSpPr>
            <a:cxnSpLocks/>
          </p:cNvCxnSpPr>
          <p:nvPr/>
        </p:nvCxnSpPr>
        <p:spPr>
          <a:xfrm flipV="1">
            <a:off x="3251957" y="5127314"/>
            <a:ext cx="839424" cy="2165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="" xmlns:a16="http://schemas.microsoft.com/office/drawing/2014/main" id="{9560F4DA-B866-43E0-998B-63FDF959732B}"/>
              </a:ext>
            </a:extLst>
          </p:cNvPr>
          <p:cNvCxnSpPr>
            <a:cxnSpLocks/>
          </p:cNvCxnSpPr>
          <p:nvPr/>
        </p:nvCxnSpPr>
        <p:spPr>
          <a:xfrm>
            <a:off x="3281799" y="5355914"/>
            <a:ext cx="779740" cy="51131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="" xmlns:a16="http://schemas.microsoft.com/office/drawing/2014/main" id="{C644F41C-0A54-4C87-94C2-7FE2CE9D25F9}"/>
              </a:ext>
            </a:extLst>
          </p:cNvPr>
          <p:cNvCxnSpPr>
            <a:cxnSpLocks/>
          </p:cNvCxnSpPr>
          <p:nvPr/>
        </p:nvCxnSpPr>
        <p:spPr>
          <a:xfrm>
            <a:off x="3214032" y="5511567"/>
            <a:ext cx="649273" cy="94795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5E18DD4C-D6E4-4640-83E6-88A5408C3BA6}"/>
              </a:ext>
            </a:extLst>
          </p:cNvPr>
          <p:cNvSpPr/>
          <p:nvPr/>
        </p:nvSpPr>
        <p:spPr>
          <a:xfrm>
            <a:off x="2649438" y="4722826"/>
            <a:ext cx="779739" cy="830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3B828476-6846-4E48-AC3B-A5F9640E5DA7}"/>
              </a:ext>
            </a:extLst>
          </p:cNvPr>
          <p:cNvSpPr/>
          <p:nvPr/>
        </p:nvSpPr>
        <p:spPr>
          <a:xfrm>
            <a:off x="5134281" y="1524323"/>
            <a:ext cx="779739" cy="830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481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439" y="269640"/>
            <a:ext cx="835824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Три составные части заработной платы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4025" y="1265770"/>
            <a:ext cx="8143932" cy="11323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Фиксированная часть заработной платы</a:t>
            </a:r>
          </a:p>
          <a:p>
            <a:pPr algn="ctr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квалификации работника, сложности, количества, качества и условий выполняемой работы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оклад, тарифная ставка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4025" y="2687985"/>
            <a:ext cx="8143932" cy="1928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Компенсационные выплаты </a:t>
            </a:r>
          </a:p>
          <a:p>
            <a:pPr algn="ctr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(доплаты и надбавки компенсационного характера, в т.ч.:</a:t>
            </a:r>
          </a:p>
          <a:p>
            <a:pPr algn="ctr">
              <a:buFontTx/>
              <a:buChar char="-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работу в условиях, отклоняющихся от нормальных;</a:t>
            </a:r>
          </a:p>
          <a:p>
            <a:pPr algn="ctr">
              <a:buFontTx/>
              <a:buChar char="-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работу в особых климатических условиях;</a:t>
            </a:r>
          </a:p>
          <a:p>
            <a:pPr algn="ctr">
              <a:buFontTx/>
              <a:buChar char="-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работу на территориях, подвергшихся радиоактивному загрязнению;</a:t>
            </a:r>
          </a:p>
          <a:p>
            <a:pPr algn="ctr">
              <a:buFontTx/>
              <a:buChar char="-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иные выплаты)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5358" y="5003236"/>
            <a:ext cx="8143932" cy="10715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Стимулирующие выплаты </a:t>
            </a:r>
          </a:p>
          <a:p>
            <a:pPr algn="ctr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(доплаты и надбавки стимулирующего характера, премии и иные поощрительные выплаты)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167C79-9630-4AA8-84A3-C3E1A48142D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C9869B8-9313-42A5-8853-4B1E2C38B78F}"/>
              </a:ext>
            </a:extLst>
          </p:cNvPr>
          <p:cNvSpPr/>
          <p:nvPr/>
        </p:nvSpPr>
        <p:spPr>
          <a:xfrm>
            <a:off x="8224216" y="1465340"/>
            <a:ext cx="4101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 </a:t>
            </a:r>
          </a:p>
          <a:p>
            <a:pPr algn="ctr"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заработной платы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F2E3F3DF-E762-43E1-89D6-AC179C6EE5C6}"/>
              </a:ext>
            </a:extLst>
          </p:cNvPr>
          <p:cNvSpPr/>
          <p:nvPr/>
        </p:nvSpPr>
        <p:spPr>
          <a:xfrm>
            <a:off x="8286703" y="2830317"/>
            <a:ext cx="3947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Устанавливаются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работу в 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 </a:t>
            </a:r>
          </a:p>
          <a:p>
            <a:pPr algn="ctr">
              <a:defRPr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4A7F359-0C4E-4DDC-A0B8-00B8F3E6FA09}"/>
              </a:ext>
            </a:extLst>
          </p:cNvPr>
          <p:cNvSpPr/>
          <p:nvPr/>
        </p:nvSpPr>
        <p:spPr>
          <a:xfrm>
            <a:off x="7974677" y="4807400"/>
            <a:ext cx="42173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Устанавливаются: </a:t>
            </a:r>
          </a:p>
          <a:p>
            <a:pPr algn="ctr">
              <a:buFont typeface=".AppleSystemUIFont"/>
              <a:buChar char="—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высокую ОРГАНИЗАЦИЮ труда;</a:t>
            </a:r>
          </a:p>
          <a:p>
            <a:pPr algn="ctr">
              <a:buFont typeface=".AppleSystemUIFont"/>
              <a:buChar char="—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РАЦИОНАЛЬНЫЕ предложения;</a:t>
            </a:r>
          </a:p>
          <a:p>
            <a:pPr algn="ctr">
              <a:buFont typeface=".AppleSystemUIFont"/>
              <a:buChar char="—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НАСТАВНИЧЕСТВО;</a:t>
            </a:r>
          </a:p>
          <a:p>
            <a:pPr algn="ctr">
              <a:buFont typeface=".AppleSystemUIFont"/>
              <a:buChar char="—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ПОМОЩЬ другим работникам и т.д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738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C5B79FC4-9060-4B1A-94C8-EE978D4CB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30" y="1178696"/>
            <a:ext cx="7718747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Цель установления МРОТ </a:t>
            </a:r>
            <a:r>
              <a:rPr lang="ru-RU" dirty="0"/>
              <a:t>– </a:t>
            </a:r>
            <a:r>
              <a:rPr lang="ru-RU" dirty="0"/>
              <a:t>установление минимума денежных средств, который должен быть гарантирован работнику в качестве вознаграждения за выполнение </a:t>
            </a:r>
            <a:r>
              <a:rPr lang="ru-RU" b="1" dirty="0"/>
              <a:t>трудовых обязанностей</a:t>
            </a: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AA00EE0-A793-4EEE-9F63-5B502355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22" y="-108554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/>
              <a:t>МРОТ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9A5E2A-2C21-4303-BF31-B250A6CF3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55" y="902288"/>
            <a:ext cx="4240523" cy="309558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2078DCF-4337-44EA-8304-9CD621FA1E13}"/>
              </a:ext>
            </a:extLst>
          </p:cNvPr>
          <p:cNvSpPr/>
          <p:nvPr/>
        </p:nvSpPr>
        <p:spPr>
          <a:xfrm>
            <a:off x="558849" y="4126625"/>
            <a:ext cx="7310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МРОТ является минимально допустимой нижней границей вознаграждения за труд, устанавливаемой федеральным </a:t>
            </a:r>
            <a:r>
              <a:rPr lang="ru-RU" dirty="0" smtClean="0"/>
              <a:t>законом </a:t>
            </a:r>
            <a:endParaRPr lang="ru-RU" dirty="0"/>
          </a:p>
        </p:txBody>
      </p:sp>
      <p:sp>
        <p:nvSpPr>
          <p:cNvPr id="9" name="Стрелка: вниз 8">
            <a:extLst>
              <a:ext uri="{FF2B5EF4-FFF2-40B4-BE49-F238E27FC236}">
                <a16:creationId xmlns="" xmlns:a16="http://schemas.microsoft.com/office/drawing/2014/main" id="{082CCEA4-9195-4638-9B68-619E65A12DDE}"/>
              </a:ext>
            </a:extLst>
          </p:cNvPr>
          <p:cNvSpPr/>
          <p:nvPr/>
        </p:nvSpPr>
        <p:spPr>
          <a:xfrm>
            <a:off x="3566166" y="319034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F21EE43-A206-43A6-B262-9AF8E0E4C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4" y="4877517"/>
            <a:ext cx="1535179" cy="167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C261E9-5CE3-4D55-9C55-C8C16BDA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15" y="172178"/>
            <a:ext cx="10515600" cy="1325563"/>
          </a:xfrm>
        </p:spPr>
        <p:txBody>
          <a:bodyPr/>
          <a:lstStyle/>
          <a:p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A656D311-8A3C-47B9-A8A4-052861E31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89" y="2139582"/>
            <a:ext cx="3275901" cy="327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537D0EE-82C9-4A1B-937C-FB55E7255899}"/>
              </a:ext>
            </a:extLst>
          </p:cNvPr>
          <p:cNvSpPr txBox="1"/>
          <p:nvPr/>
        </p:nvSpPr>
        <p:spPr>
          <a:xfrm>
            <a:off x="572548" y="1036878"/>
            <a:ext cx="6111380" cy="556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81000" algn="just" fontAlgn="base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Мнение профсоюзов: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81000" algn="just" fontAlgn="base"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Исключение ряда норм из ТК РФ не изменили структуру МРОТ, в который по-прежнему не могут быть включены никакие выплаты, кроме вознаграждения за труд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81000" algn="just" fontAlgn="base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МРОТ не включаются компенсационные, стимулирующие и социальные выплаты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81000" algn="just" fontAlgn="base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размеры тарифных ставок и окладов не могут быть ниже МРОТ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81000" algn="just" fontAlgn="base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МРОТ должен был выплачен работнику за неквалифицированный труд в простых условиях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8404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9112F3A-856B-41C7-84D1-573E251F2B42}"/>
              </a:ext>
            </a:extLst>
          </p:cNvPr>
          <p:cNvSpPr/>
          <p:nvPr/>
        </p:nvSpPr>
        <p:spPr>
          <a:xfrm>
            <a:off x="1598748" y="2075955"/>
            <a:ext cx="8791303" cy="97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000"/>
              </a:lnSpc>
            </a:pPr>
            <a:r>
              <a:rPr lang="ru-RU" sz="3200" dirty="0">
                <a:ln w="12700">
                  <a:noFill/>
                  <a:prstDash val="solid"/>
                </a:ln>
                <a:solidFill>
                  <a:srgbClr val="324A92"/>
                </a:solidFill>
                <a:latin typeface="+mj-lt"/>
              </a:rPr>
              <a:t>СПАСИБО ЗА ВНИМАНИЕ!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588C28-7834-4812-84CD-4F743B257817}"/>
              </a:ext>
            </a:extLst>
          </p:cNvPr>
          <p:cNvSpPr txBox="1"/>
          <p:nvPr/>
        </p:nvSpPr>
        <p:spPr>
          <a:xfrm>
            <a:off x="3744685" y="5503817"/>
            <a:ext cx="4702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24A92"/>
                </a:solidFill>
              </a:rPr>
              <a:t>Россия, 119119, г. Москва, Ленинский пр-т, 42</a:t>
            </a:r>
          </a:p>
          <a:p>
            <a:pPr algn="ctr"/>
            <a:r>
              <a:rPr lang="ru-RU" dirty="0">
                <a:solidFill>
                  <a:srgbClr val="324A92"/>
                </a:solidFill>
              </a:rPr>
              <a:t>Тел.: +7 495 930-69-74</a:t>
            </a:r>
          </a:p>
          <a:p>
            <a:pPr algn="ctr"/>
            <a:r>
              <a:rPr lang="en-US" dirty="0">
                <a:solidFill>
                  <a:srgbClr val="324A92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rogwu@rogwu.ru</a:t>
            </a:r>
            <a:endParaRPr lang="en-US" dirty="0">
              <a:solidFill>
                <a:srgbClr val="324A92"/>
              </a:solidFill>
            </a:endParaRPr>
          </a:p>
          <a:p>
            <a:pPr algn="ctr"/>
            <a:r>
              <a:rPr lang="en-US" dirty="0">
                <a:solidFill>
                  <a:srgbClr val="324A92"/>
                </a:solidFill>
              </a:rPr>
              <a:t>www.rogwu.ru</a:t>
            </a:r>
            <a:endParaRPr lang="ru-RU" dirty="0">
              <a:solidFill>
                <a:srgbClr val="324A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075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1.811"/>
  <p:tag name="ISPRING_SLIDE_ID_2" val="{05CC5311-CF22-401C-AFD6-82781A9F8074}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57FE8ACC-3D79-4176-A724-2815E1DB762A}" vid="{0B105576-CB70-4993-82CA-8D3239CCE41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614599B489ACE4C98556584C2512FB3" ma:contentTypeVersion="10" ma:contentTypeDescription="Создание документа." ma:contentTypeScope="" ma:versionID="2b7b012c3e2703add5699dea109c23d7">
  <xsd:schema xmlns:xsd="http://www.w3.org/2001/XMLSchema" xmlns:xs="http://www.w3.org/2001/XMLSchema" xmlns:p="http://schemas.microsoft.com/office/2006/metadata/properties" xmlns:ns2="ffbbaca9-2892-4ef6-8b83-294e11478586" targetNamespace="http://schemas.microsoft.com/office/2006/metadata/properties" ma:root="true" ma:fieldsID="1c88d1b216a42c09415f46ca53c3f95c" ns2:_="">
    <xsd:import namespace="ffbbaca9-2892-4ef6-8b83-294e114785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baca9-2892-4ef6-8b83-294e114785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768933-928A-4660-A1D9-F6578861582A}"/>
</file>

<file path=customXml/itemProps2.xml><?xml version="1.0" encoding="utf-8"?>
<ds:datastoreItem xmlns:ds="http://schemas.openxmlformats.org/officeDocument/2006/customXml" ds:itemID="{FFE0B43F-F832-451F-86A2-C10AB698BE3D}"/>
</file>

<file path=customXml/itemProps3.xml><?xml version="1.0" encoding="utf-8"?>
<ds:datastoreItem xmlns:ds="http://schemas.openxmlformats.org/officeDocument/2006/customXml" ds:itemID="{C48DD2CE-C806-4EE3-B92E-02365DEA2C86}"/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2450</TotalTime>
  <Words>432</Words>
  <Application>Microsoft Office PowerPoint</Application>
  <PresentationFormat>Widescreen</PresentationFormat>
  <Paragraphs>86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.AppleSystemUIFont</vt:lpstr>
      <vt:lpstr>Arial</vt:lpstr>
      <vt:lpstr>Calibri</vt:lpstr>
      <vt:lpstr>Calibri Light</vt:lpstr>
      <vt:lpstr>Open Sans</vt:lpstr>
      <vt:lpstr>Roboto</vt:lpstr>
      <vt:lpstr>Times New Roman</vt:lpstr>
      <vt:lpstr>Wingdings 2</vt:lpstr>
      <vt:lpstr>Тема1</vt:lpstr>
      <vt:lpstr>PowerPoint Presentation</vt:lpstr>
      <vt:lpstr>Схема формирования оплаты труда в России </vt:lpstr>
      <vt:lpstr>PowerPoint Presentation</vt:lpstr>
      <vt:lpstr>PowerPoint Presentation</vt:lpstr>
      <vt:lpstr>PowerPoint Presentation</vt:lpstr>
      <vt:lpstr>МРОТ</vt:lpstr>
      <vt:lpstr>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Нефтегазстройпрофсоюз России</dc:title>
  <dc:creator>Евгений Портной</dc:creator>
  <cp:lastModifiedBy>Ludmila</cp:lastModifiedBy>
  <cp:revision>185</cp:revision>
  <cp:lastPrinted>2020-01-28T06:26:30Z</cp:lastPrinted>
  <dcterms:created xsi:type="dcterms:W3CDTF">2019-11-07T06:11:59Z</dcterms:created>
  <dcterms:modified xsi:type="dcterms:W3CDTF">2021-03-29T14:11:20Z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0x0101007614599B489ACE4C98556584C2512FB3</vt:lpwstr>
  </property>
</Properties>
</file>