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Lst>
  <p:notesMasterIdLst>
    <p:notesMasterId r:id="rId22"/>
  </p:notesMasterIdLst>
  <p:sldIdLst>
    <p:sldId id="308" r:id="rId5"/>
    <p:sldId id="662" r:id="rId6"/>
    <p:sldId id="328" r:id="rId7"/>
    <p:sldId id="664" r:id="rId8"/>
    <p:sldId id="329" r:id="rId9"/>
    <p:sldId id="665" r:id="rId10"/>
    <p:sldId id="334" r:id="rId11"/>
    <p:sldId id="660" r:id="rId12"/>
    <p:sldId id="667" r:id="rId13"/>
    <p:sldId id="666" r:id="rId14"/>
    <p:sldId id="668" r:id="rId15"/>
    <p:sldId id="669" r:id="rId16"/>
    <p:sldId id="670" r:id="rId17"/>
    <p:sldId id="671" r:id="rId18"/>
    <p:sldId id="672" r:id="rId19"/>
    <p:sldId id="673" r:id="rId20"/>
    <p:sldId id="265" r:id="rId21"/>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329C4864-9F6B-4258-BA62-1268603AEC4C}">
          <p14:sldIdLst>
            <p14:sldId id="308"/>
            <p14:sldId id="662"/>
            <p14:sldId id="328"/>
            <p14:sldId id="664"/>
            <p14:sldId id="329"/>
            <p14:sldId id="665"/>
            <p14:sldId id="334"/>
            <p14:sldId id="660"/>
            <p14:sldId id="667"/>
            <p14:sldId id="666"/>
            <p14:sldId id="668"/>
            <p14:sldId id="669"/>
            <p14:sldId id="670"/>
            <p14:sldId id="671"/>
            <p14:sldId id="672"/>
            <p14:sldId id="673"/>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Светлана Сергеевна" initials="СС" lastIdx="1" clrIdx="0">
    <p:extLst>
      <p:ext uri="{19B8F6BF-5375-455C-9EA6-DF929625EA0E}">
        <p15:presenceInfo xmlns:p15="http://schemas.microsoft.com/office/powerpoint/2012/main" userId="Светлана Сергеевн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2D3"/>
    <a:srgbClr val="E6322C"/>
    <a:srgbClr val="324A92"/>
    <a:srgbClr val="ADADAD"/>
    <a:srgbClr val="FFFFFF"/>
    <a:srgbClr val="344688"/>
    <a:srgbClr val="1F63AC"/>
    <a:srgbClr val="CE2939"/>
    <a:srgbClr val="1D65AD"/>
    <a:srgbClr val="D428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DC50B2-32BB-4B6C-A856-D8AA8E0D0C28}" v="1" dt="2021-05-21T08:15:34.323"/>
    <p1510:client id="{C4F8234B-E97F-49F6-9FC7-7EBC3B6E93B6}" v="4" dt="2021-05-21T08:14:54.819"/>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96DC50B2-32BB-4B6C-A856-D8AA8E0D0C28}"/>
    <pc:docChg chg="modSld">
      <pc:chgData name="" userId="" providerId="" clId="Web-{96DC50B2-32BB-4B6C-A856-D8AA8E0D0C28}" dt="2021-05-21T08:15:34.323" v="0" actId="20577"/>
      <pc:docMkLst>
        <pc:docMk/>
      </pc:docMkLst>
      <pc:sldChg chg="modSp">
        <pc:chgData name="" userId="" providerId="" clId="Web-{96DC50B2-32BB-4B6C-A856-D8AA8E0D0C28}" dt="2021-05-21T08:15:34.323" v="0" actId="20577"/>
        <pc:sldMkLst>
          <pc:docMk/>
          <pc:sldMk cId="2689803510" sldId="308"/>
        </pc:sldMkLst>
        <pc:spChg chg="mod">
          <ac:chgData name="" userId="" providerId="" clId="Web-{96DC50B2-32BB-4B6C-A856-D8AA8E0D0C28}" dt="2021-05-21T08:15:34.323" v="0" actId="20577"/>
          <ac:spMkLst>
            <pc:docMk/>
            <pc:sldMk cId="2689803510" sldId="308"/>
            <ac:spMk id="2" creationId="{752AACA6-54D6-4454-A7DE-4AFDDCA40934}"/>
          </ac:spMkLst>
        </pc:spChg>
      </pc:sldChg>
    </pc:docChg>
  </pc:docChgLst>
  <pc:docChgLst>
    <pc:chgData name="Светлана Сергеевна" userId="S::esaulova@rogwu.net::b4adc540-f91e-4cfc-9de2-04cb9be9696d" providerId="AD" clId="Web-{C4F8234B-E97F-49F6-9FC7-7EBC3B6E93B6}"/>
    <pc:docChg chg="modSld">
      <pc:chgData name="Светлана Сергеевна" userId="S::esaulova@rogwu.net::b4adc540-f91e-4cfc-9de2-04cb9be9696d" providerId="AD" clId="Web-{C4F8234B-E97F-49F6-9FC7-7EBC3B6E93B6}" dt="2021-05-21T08:14:51.928" v="2" actId="20577"/>
      <pc:docMkLst>
        <pc:docMk/>
      </pc:docMkLst>
      <pc:sldChg chg="modSp">
        <pc:chgData name="Светлана Сергеевна" userId="S::esaulova@rogwu.net::b4adc540-f91e-4cfc-9de2-04cb9be9696d" providerId="AD" clId="Web-{C4F8234B-E97F-49F6-9FC7-7EBC3B6E93B6}" dt="2021-05-21T08:14:51.928" v="2" actId="20577"/>
        <pc:sldMkLst>
          <pc:docMk/>
          <pc:sldMk cId="2689803510" sldId="308"/>
        </pc:sldMkLst>
        <pc:spChg chg="mod">
          <ac:chgData name="Светлана Сергеевна" userId="S::esaulova@rogwu.net::b4adc540-f91e-4cfc-9de2-04cb9be9696d" providerId="AD" clId="Web-{C4F8234B-E97F-49F6-9FC7-7EBC3B6E93B6}" dt="2021-05-21T08:14:51.928" v="2" actId="20577"/>
          <ac:spMkLst>
            <pc:docMk/>
            <pc:sldMk cId="2689803510" sldId="308"/>
            <ac:spMk id="2" creationId="{752AACA6-54D6-4454-A7DE-4AFDDCA4093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74B9A-92CD-4D52-A2AF-357D8BEF775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ru-RU"/>
        </a:p>
      </dgm:t>
    </dgm:pt>
    <dgm:pt modelId="{D6E5BF22-FEBF-473E-8821-EBA4A3067EF7}">
      <dgm:prSet phldrT="[Текст]"/>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800">
              <a:solidFill>
                <a:srgbClr val="262E3A"/>
              </a:solidFill>
              <a:effectLst/>
              <a:latin typeface="Times New Roman" panose="02020603050405020304" pitchFamily="18" charset="0"/>
              <a:ea typeface="Times New Roman" panose="02020603050405020304" pitchFamily="18" charset="0"/>
              <a:cs typeface="Times New Roman" panose="02020603050405020304" pitchFamily="18" charset="0"/>
            </a:rPr>
            <a:t>компенсируется стоимость проезда работника к месту использования отпуска и обратно</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dgm:t>
    </dgm:pt>
    <dgm:pt modelId="{AECFA45D-29A0-48F5-9B29-D46C0B2D7D6A}" type="parTrans" cxnId="{C838BAD5-A925-43ED-BBBA-552FCF845D7C}">
      <dgm:prSet/>
      <dgm:spPr/>
      <dgm:t>
        <a:bodyPr/>
        <a:lstStyle/>
        <a:p>
          <a:endParaRPr lang="ru-RU"/>
        </a:p>
      </dgm:t>
    </dgm:pt>
    <dgm:pt modelId="{635D1273-B8E6-4845-96B1-AEBEE54F0911}" type="sibTrans" cxnId="{C838BAD5-A925-43ED-BBBA-552FCF845D7C}">
      <dgm:prSet/>
      <dgm:spPr/>
      <dgm:t>
        <a:bodyPr/>
        <a:lstStyle/>
        <a:p>
          <a:endParaRPr lang="ru-RU"/>
        </a:p>
      </dgm:t>
    </dgm:pt>
    <dgm:pt modelId="{26F2BBB6-6C9C-49CA-AF57-7AB6B69B37F7}">
      <dgm:prSet phldrT="[Текст]"/>
      <dgm:spPr/>
      <dgm:t>
        <a:bodyPr/>
        <a:lstStyle/>
        <a:p>
          <a:pPr defTabSz="1022350">
            <a:spcBef>
              <a:spcPct val="0"/>
            </a:spcBef>
          </a:pPr>
          <a:endParaRPr lang="ru-RU"/>
        </a:p>
      </dgm:t>
    </dgm:pt>
    <dgm:pt modelId="{EBECB53D-13E4-4F50-9C54-04F5E8FBB9DC}" type="parTrans" cxnId="{4B13BDB1-2709-4FFD-92F1-B4300BDC8491}">
      <dgm:prSet/>
      <dgm:spPr/>
      <dgm:t>
        <a:bodyPr/>
        <a:lstStyle/>
        <a:p>
          <a:endParaRPr lang="ru-RU"/>
        </a:p>
      </dgm:t>
    </dgm:pt>
    <dgm:pt modelId="{ECD79745-63C5-48E3-9CB2-C727DC531B71}" type="sibTrans" cxnId="{4B13BDB1-2709-4FFD-92F1-B4300BDC8491}">
      <dgm:prSet/>
      <dgm:spPr/>
      <dgm:t>
        <a:bodyPr/>
        <a:lstStyle/>
        <a:p>
          <a:endParaRPr lang="ru-RU"/>
        </a:p>
      </dgm:t>
    </dgm:pt>
    <dgm:pt modelId="{42EBCFFA-6D59-45F5-A80B-320F03283D0A}">
      <dgm:prSet phldrT="[Текст]"/>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800">
              <a:solidFill>
                <a:srgbClr val="262E3A"/>
              </a:solidFill>
              <a:effectLst/>
              <a:latin typeface="Times New Roman" panose="02020603050405020304" pitchFamily="18" charset="0"/>
              <a:ea typeface="Times New Roman" panose="02020603050405020304" pitchFamily="18" charset="0"/>
              <a:cs typeface="Times New Roman" panose="02020603050405020304" pitchFamily="18" charset="0"/>
            </a:rPr>
            <a:t>право на компенсацию возникает по истечении 6 месяцев непрерывной работы у данного работодателя</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dgm:t>
    </dgm:pt>
    <dgm:pt modelId="{FA3C53AA-0AA0-41A6-A880-5C4020069DA8}" type="parTrans" cxnId="{B2FC8ED4-E07B-4543-A49E-55DF8F2E5BE4}">
      <dgm:prSet/>
      <dgm:spPr/>
      <dgm:t>
        <a:bodyPr/>
        <a:lstStyle/>
        <a:p>
          <a:endParaRPr lang="ru-RU"/>
        </a:p>
      </dgm:t>
    </dgm:pt>
    <dgm:pt modelId="{C1595E64-EEDF-4878-A85A-C36AC9F1E81C}" type="sibTrans" cxnId="{B2FC8ED4-E07B-4543-A49E-55DF8F2E5BE4}">
      <dgm:prSet/>
      <dgm:spPr/>
      <dgm:t>
        <a:bodyPr/>
        <a:lstStyle/>
        <a:p>
          <a:endParaRPr lang="ru-RU"/>
        </a:p>
      </dgm:t>
    </dgm:pt>
    <dgm:pt modelId="{C77D04E1-8026-4D13-BCD9-928B9D32A662}">
      <dgm:prSet phldrT="[Текст]"/>
      <dgm:spPr/>
      <dgm:t>
        <a:bodyPr/>
        <a:lstStyle/>
        <a:p>
          <a:pPr defTabSz="889000">
            <a:spcBef>
              <a:spcPct val="0"/>
            </a:spcBef>
          </a:pPr>
          <a:endParaRPr lang="ru-RU"/>
        </a:p>
      </dgm:t>
    </dgm:pt>
    <dgm:pt modelId="{A654C728-B864-43E8-9257-A2B8F9723ECD}" type="parTrans" cxnId="{04103AF0-BD51-4CCC-9AB3-024D41DE8EE7}">
      <dgm:prSet/>
      <dgm:spPr/>
      <dgm:t>
        <a:bodyPr/>
        <a:lstStyle/>
        <a:p>
          <a:endParaRPr lang="ru-RU"/>
        </a:p>
      </dgm:t>
    </dgm:pt>
    <dgm:pt modelId="{AA04D06E-3BCD-4B55-9CA6-783E298BB0C3}" type="sibTrans" cxnId="{04103AF0-BD51-4CCC-9AB3-024D41DE8EE7}">
      <dgm:prSet/>
      <dgm:spPr/>
      <dgm:t>
        <a:bodyPr/>
        <a:lstStyle/>
        <a:p>
          <a:endParaRPr lang="ru-RU"/>
        </a:p>
      </dgm:t>
    </dgm:pt>
    <dgm:pt modelId="{47584774-F546-4CC0-9165-2CA143C8AA37}">
      <dgm:prSet/>
      <dgm:spPr/>
      <dgm:t>
        <a:bodyPr/>
        <a:lstStyle/>
        <a:p>
          <a:r>
            <a:rPr lang="ru-RU" sz="1800">
              <a:solidFill>
                <a:srgbClr val="262E3A"/>
              </a:solidFill>
              <a:effectLst/>
              <a:latin typeface="Times New Roman" panose="02020603050405020304" pitchFamily="18" charset="0"/>
              <a:ea typeface="Times New Roman" panose="02020603050405020304" pitchFamily="18" charset="0"/>
              <a:cs typeface="Times New Roman" panose="02020603050405020304" pitchFamily="18" charset="0"/>
            </a:rPr>
            <a:t>периодичность компенсации </a:t>
          </a:r>
          <a:r>
            <a:rPr lang="ru-RU" sz="1800">
              <a:solidFill>
                <a:srgbClr val="262E3A"/>
              </a:solidFill>
              <a:effectLst/>
              <a:latin typeface="Times New Roman" panose="02020603050405020304" pitchFamily="18" charset="0"/>
              <a:cs typeface="Times New Roman" panose="02020603050405020304" pitchFamily="18" charset="0"/>
            </a:rPr>
            <a:t>–</a:t>
          </a:r>
          <a:r>
            <a:rPr lang="ru-RU" sz="1800">
              <a:solidFill>
                <a:srgbClr val="262E3A"/>
              </a:solidFill>
              <a:effectLst/>
              <a:latin typeface="Times New Roman" panose="02020603050405020304" pitchFamily="18" charset="0"/>
              <a:ea typeface="Times New Roman" panose="02020603050405020304" pitchFamily="18" charset="0"/>
              <a:cs typeface="Times New Roman" panose="02020603050405020304" pitchFamily="18" charset="0"/>
            </a:rPr>
            <a:t> 1 раз в 2 года</a:t>
          </a:r>
          <a:endParaRPr lang="ru-RU"/>
        </a:p>
      </dgm:t>
    </dgm:pt>
    <dgm:pt modelId="{E603D63A-5F16-4333-BF81-C332F3D5471D}" type="parTrans" cxnId="{FDAC0056-CBAC-4A0D-86D0-02EBA5D5192E}">
      <dgm:prSet/>
      <dgm:spPr/>
      <dgm:t>
        <a:bodyPr/>
        <a:lstStyle/>
        <a:p>
          <a:endParaRPr lang="ru-RU"/>
        </a:p>
      </dgm:t>
    </dgm:pt>
    <dgm:pt modelId="{837C36CA-062E-4725-BC1C-85B03B0048F3}" type="sibTrans" cxnId="{FDAC0056-CBAC-4A0D-86D0-02EBA5D5192E}">
      <dgm:prSet/>
      <dgm:spPr/>
      <dgm:t>
        <a:bodyPr/>
        <a:lstStyle/>
        <a:p>
          <a:endParaRPr lang="ru-RU"/>
        </a:p>
      </dgm:t>
    </dgm:pt>
    <dgm:pt modelId="{B9539F25-DD24-4186-A98C-7647A36DF1EA}">
      <dgm:prSet/>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800">
              <a:solidFill>
                <a:srgbClr val="262E3A"/>
              </a:solidFill>
              <a:effectLst/>
              <a:latin typeface="Times New Roman" panose="02020603050405020304" pitchFamily="18" charset="0"/>
              <a:ea typeface="Times New Roman" panose="02020603050405020304" pitchFamily="18" charset="0"/>
              <a:cs typeface="Times New Roman" panose="02020603050405020304" pitchFamily="18" charset="0"/>
            </a:rPr>
            <a:t>компенсация производится за счет средств работодателя</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dgm:t>
    </dgm:pt>
    <dgm:pt modelId="{2827B865-35AE-4BCC-825A-6DFE9D4B0A57}" type="parTrans" cxnId="{1897C2E6-3AF8-42FA-96C3-FFEBFB3F7F90}">
      <dgm:prSet/>
      <dgm:spPr/>
      <dgm:t>
        <a:bodyPr/>
        <a:lstStyle/>
        <a:p>
          <a:endParaRPr lang="ru-RU"/>
        </a:p>
      </dgm:t>
    </dgm:pt>
    <dgm:pt modelId="{8560EC86-DCC2-47A1-BAFA-95E04931E917}" type="sibTrans" cxnId="{1897C2E6-3AF8-42FA-96C3-FFEBFB3F7F90}">
      <dgm:prSet/>
      <dgm:spPr/>
      <dgm:t>
        <a:bodyPr/>
        <a:lstStyle/>
        <a:p>
          <a:endParaRPr lang="ru-RU"/>
        </a:p>
      </dgm:t>
    </dgm:pt>
    <dgm:pt modelId="{7068F16F-2EE7-4792-A256-F79AAF144054}">
      <dgm:prSet/>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800">
              <a:solidFill>
                <a:srgbClr val="262E3A"/>
              </a:solidFill>
              <a:effectLst/>
              <a:latin typeface="Times New Roman" panose="02020603050405020304" pitchFamily="18" charset="0"/>
              <a:ea typeface="Times New Roman" panose="02020603050405020304" pitchFamily="18" charset="0"/>
              <a:cs typeface="Times New Roman" panose="02020603050405020304" pitchFamily="18" charset="0"/>
            </a:rPr>
            <a:t>компенсируется стоимость провоза работником багажа весом до 30 кг к месту использования отпуска и обратно</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dgm:t>
    </dgm:pt>
    <dgm:pt modelId="{33B50E9C-46FE-4135-B212-153431D870EC}" type="parTrans" cxnId="{BC48D535-F481-4157-9850-5922EDBF089D}">
      <dgm:prSet/>
      <dgm:spPr/>
      <dgm:t>
        <a:bodyPr/>
        <a:lstStyle/>
        <a:p>
          <a:endParaRPr lang="ru-RU"/>
        </a:p>
      </dgm:t>
    </dgm:pt>
    <dgm:pt modelId="{800E3A3D-99BB-4928-AA9A-D182256DC838}" type="sibTrans" cxnId="{BC48D535-F481-4157-9850-5922EDBF089D}">
      <dgm:prSet/>
      <dgm:spPr/>
      <dgm:t>
        <a:bodyPr/>
        <a:lstStyle/>
        <a:p>
          <a:endParaRPr lang="ru-RU"/>
        </a:p>
      </dgm:t>
    </dgm:pt>
    <dgm:pt modelId="{A7CF72CE-F5C7-4974-A0FF-48BBC6829328}">
      <dgm:prSet/>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800">
              <a:solidFill>
                <a:srgbClr val="262E3A"/>
              </a:solidFill>
              <a:effectLst/>
              <a:latin typeface="Times New Roman" panose="02020603050405020304" pitchFamily="18" charset="0"/>
              <a:ea typeface="Times New Roman" panose="02020603050405020304" pitchFamily="18" charset="0"/>
              <a:cs typeface="Times New Roman" panose="02020603050405020304" pitchFamily="18" charset="0"/>
            </a:rPr>
            <a:t>компенсация производится в пределах территории Российской Федерации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dgm:t>
    </dgm:pt>
    <dgm:pt modelId="{67E9CBEF-8989-41D5-8AAC-7FAFB6B25C58}" type="parTrans" cxnId="{C6C66066-8EC3-4DCE-87F7-5D28549A41BF}">
      <dgm:prSet/>
      <dgm:spPr/>
      <dgm:t>
        <a:bodyPr/>
        <a:lstStyle/>
        <a:p>
          <a:endParaRPr lang="ru-RU"/>
        </a:p>
      </dgm:t>
    </dgm:pt>
    <dgm:pt modelId="{8237A6BE-0B90-4D56-9C3A-2FD045201C3C}" type="sibTrans" cxnId="{C6C66066-8EC3-4DCE-87F7-5D28549A41BF}">
      <dgm:prSet/>
      <dgm:spPr/>
      <dgm:t>
        <a:bodyPr/>
        <a:lstStyle/>
        <a:p>
          <a:endParaRPr lang="ru-RU"/>
        </a:p>
      </dgm:t>
    </dgm:pt>
    <dgm:pt modelId="{FCD5D238-CA12-4947-AA0E-21BD992D8AAA}" type="pres">
      <dgm:prSet presAssocID="{D1D74B9A-92CD-4D52-A2AF-357D8BEF775E}" presName="linear" presStyleCnt="0">
        <dgm:presLayoutVars>
          <dgm:animLvl val="lvl"/>
          <dgm:resizeHandles val="exact"/>
        </dgm:presLayoutVars>
      </dgm:prSet>
      <dgm:spPr/>
    </dgm:pt>
    <dgm:pt modelId="{E924872F-2460-4122-A992-29DB07B1A5B4}" type="pres">
      <dgm:prSet presAssocID="{D6E5BF22-FEBF-473E-8821-EBA4A3067EF7}" presName="parentText" presStyleLbl="node1" presStyleIdx="0" presStyleCnt="6">
        <dgm:presLayoutVars>
          <dgm:chMax val="0"/>
          <dgm:bulletEnabled val="1"/>
        </dgm:presLayoutVars>
      </dgm:prSet>
      <dgm:spPr/>
    </dgm:pt>
    <dgm:pt modelId="{7ECFD9E9-1091-4B67-AFD1-281EBE61043D}" type="pres">
      <dgm:prSet presAssocID="{D6E5BF22-FEBF-473E-8821-EBA4A3067EF7}" presName="childText" presStyleLbl="revTx" presStyleIdx="0" presStyleCnt="2">
        <dgm:presLayoutVars>
          <dgm:bulletEnabled val="1"/>
        </dgm:presLayoutVars>
      </dgm:prSet>
      <dgm:spPr/>
    </dgm:pt>
    <dgm:pt modelId="{0E134E40-3EC2-4BCD-B728-208F34C8EC3D}" type="pres">
      <dgm:prSet presAssocID="{7068F16F-2EE7-4792-A256-F79AAF144054}" presName="parentText" presStyleLbl="node1" presStyleIdx="1" presStyleCnt="6" custLinFactY="-18908" custLinFactNeighborY="-100000">
        <dgm:presLayoutVars>
          <dgm:chMax val="0"/>
          <dgm:bulletEnabled val="1"/>
        </dgm:presLayoutVars>
      </dgm:prSet>
      <dgm:spPr/>
    </dgm:pt>
    <dgm:pt modelId="{F15CA36F-BDF9-4587-A955-42255DDBEF03}" type="pres">
      <dgm:prSet presAssocID="{800E3A3D-99BB-4928-AA9A-D182256DC838}" presName="spacer" presStyleCnt="0"/>
      <dgm:spPr/>
    </dgm:pt>
    <dgm:pt modelId="{D91B9223-95F5-4251-B016-C32F2295089F}" type="pres">
      <dgm:prSet presAssocID="{42EBCFFA-6D59-45F5-A80B-320F03283D0A}" presName="parentText" presStyleLbl="node1" presStyleIdx="2" presStyleCnt="6" custLinFactNeighborY="-45100">
        <dgm:presLayoutVars>
          <dgm:chMax val="0"/>
          <dgm:bulletEnabled val="1"/>
        </dgm:presLayoutVars>
      </dgm:prSet>
      <dgm:spPr/>
    </dgm:pt>
    <dgm:pt modelId="{10465DD2-2686-4731-9411-0484A72D477F}" type="pres">
      <dgm:prSet presAssocID="{42EBCFFA-6D59-45F5-A80B-320F03283D0A}" presName="childText" presStyleLbl="revTx" presStyleIdx="1" presStyleCnt="2">
        <dgm:presLayoutVars>
          <dgm:bulletEnabled val="1"/>
        </dgm:presLayoutVars>
      </dgm:prSet>
      <dgm:spPr/>
    </dgm:pt>
    <dgm:pt modelId="{A4468147-0EBA-47DC-97FF-6017B6AC5C22}" type="pres">
      <dgm:prSet presAssocID="{A7CF72CE-F5C7-4974-A0FF-48BBC6829328}" presName="parentText" presStyleLbl="node1" presStyleIdx="3" presStyleCnt="6" custLinFactY="-45446" custLinFactNeighborY="-100000">
        <dgm:presLayoutVars>
          <dgm:chMax val="0"/>
          <dgm:bulletEnabled val="1"/>
        </dgm:presLayoutVars>
      </dgm:prSet>
      <dgm:spPr/>
    </dgm:pt>
    <dgm:pt modelId="{D4EAB6CD-B71D-49F1-8698-A8E78E961C0B}" type="pres">
      <dgm:prSet presAssocID="{8237A6BE-0B90-4D56-9C3A-2FD045201C3C}" presName="spacer" presStyleCnt="0"/>
      <dgm:spPr/>
    </dgm:pt>
    <dgm:pt modelId="{6223CCFE-9AA8-49F7-A01E-4958416F9564}" type="pres">
      <dgm:prSet presAssocID="{47584774-F546-4CC0-9165-2CA143C8AA37}" presName="parentText" presStyleLbl="node1" presStyleIdx="4" presStyleCnt="6" custLinFactY="-35835" custLinFactNeighborY="-100000">
        <dgm:presLayoutVars>
          <dgm:chMax val="0"/>
          <dgm:bulletEnabled val="1"/>
        </dgm:presLayoutVars>
      </dgm:prSet>
      <dgm:spPr/>
    </dgm:pt>
    <dgm:pt modelId="{25A1F979-4F2F-4C31-B781-4A39EEDF0022}" type="pres">
      <dgm:prSet presAssocID="{837C36CA-062E-4725-BC1C-85B03B0048F3}" presName="spacer" presStyleCnt="0"/>
      <dgm:spPr/>
    </dgm:pt>
    <dgm:pt modelId="{315ABD95-8F9F-40B0-8CFA-129A6FECFB3A}" type="pres">
      <dgm:prSet presAssocID="{B9539F25-DD24-4186-A98C-7647A36DF1EA}" presName="parentText" presStyleLbl="node1" presStyleIdx="5" presStyleCnt="6" custLinFactY="-29191" custLinFactNeighborY="-100000">
        <dgm:presLayoutVars>
          <dgm:chMax val="0"/>
          <dgm:bulletEnabled val="1"/>
        </dgm:presLayoutVars>
      </dgm:prSet>
      <dgm:spPr/>
    </dgm:pt>
  </dgm:ptLst>
  <dgm:cxnLst>
    <dgm:cxn modelId="{A6AC4406-7F3F-43EE-B93E-EEC3F0BD6DA4}" type="presOf" srcId="{A7CF72CE-F5C7-4974-A0FF-48BBC6829328}" destId="{A4468147-0EBA-47DC-97FF-6017B6AC5C22}" srcOrd="0" destOrd="0" presId="urn:microsoft.com/office/officeart/2005/8/layout/vList2"/>
    <dgm:cxn modelId="{11FE6D1F-3777-4BA1-B52D-5CB54A3D8C0F}" type="presOf" srcId="{C77D04E1-8026-4D13-BCD9-928B9D32A662}" destId="{10465DD2-2686-4731-9411-0484A72D477F}" srcOrd="0" destOrd="0" presId="urn:microsoft.com/office/officeart/2005/8/layout/vList2"/>
    <dgm:cxn modelId="{BC48D535-F481-4157-9850-5922EDBF089D}" srcId="{D1D74B9A-92CD-4D52-A2AF-357D8BEF775E}" destId="{7068F16F-2EE7-4792-A256-F79AAF144054}" srcOrd="1" destOrd="0" parTransId="{33B50E9C-46FE-4135-B212-153431D870EC}" sibTransId="{800E3A3D-99BB-4928-AA9A-D182256DC838}"/>
    <dgm:cxn modelId="{2485B53E-285A-4A3B-B31E-8AA4BCD3C75C}" type="presOf" srcId="{7068F16F-2EE7-4792-A256-F79AAF144054}" destId="{0E134E40-3EC2-4BCD-B728-208F34C8EC3D}" srcOrd="0" destOrd="0" presId="urn:microsoft.com/office/officeart/2005/8/layout/vList2"/>
    <dgm:cxn modelId="{C6C66066-8EC3-4DCE-87F7-5D28549A41BF}" srcId="{D1D74B9A-92CD-4D52-A2AF-357D8BEF775E}" destId="{A7CF72CE-F5C7-4974-A0FF-48BBC6829328}" srcOrd="3" destOrd="0" parTransId="{67E9CBEF-8989-41D5-8AAC-7FAFB6B25C58}" sibTransId="{8237A6BE-0B90-4D56-9C3A-2FD045201C3C}"/>
    <dgm:cxn modelId="{FDAC0056-CBAC-4A0D-86D0-02EBA5D5192E}" srcId="{D1D74B9A-92CD-4D52-A2AF-357D8BEF775E}" destId="{47584774-F546-4CC0-9165-2CA143C8AA37}" srcOrd="4" destOrd="0" parTransId="{E603D63A-5F16-4333-BF81-C332F3D5471D}" sibTransId="{837C36CA-062E-4725-BC1C-85B03B0048F3}"/>
    <dgm:cxn modelId="{541CBE7D-2964-49E4-BD3A-553D7F6A2606}" type="presOf" srcId="{47584774-F546-4CC0-9165-2CA143C8AA37}" destId="{6223CCFE-9AA8-49F7-A01E-4958416F9564}" srcOrd="0" destOrd="0" presId="urn:microsoft.com/office/officeart/2005/8/layout/vList2"/>
    <dgm:cxn modelId="{9BD71398-692C-4D77-BE39-B9E8E1241780}" type="presOf" srcId="{42EBCFFA-6D59-45F5-A80B-320F03283D0A}" destId="{D91B9223-95F5-4251-B016-C32F2295089F}" srcOrd="0" destOrd="0" presId="urn:microsoft.com/office/officeart/2005/8/layout/vList2"/>
    <dgm:cxn modelId="{7E7ECDAA-D623-4D67-A468-2685E9254426}" type="presOf" srcId="{D1D74B9A-92CD-4D52-A2AF-357D8BEF775E}" destId="{FCD5D238-CA12-4947-AA0E-21BD992D8AAA}" srcOrd="0" destOrd="0" presId="urn:microsoft.com/office/officeart/2005/8/layout/vList2"/>
    <dgm:cxn modelId="{ABC9E0AF-ADE1-4589-8BEC-BACC5A329A0E}" type="presOf" srcId="{26F2BBB6-6C9C-49CA-AF57-7AB6B69B37F7}" destId="{7ECFD9E9-1091-4B67-AFD1-281EBE61043D}" srcOrd="0" destOrd="0" presId="urn:microsoft.com/office/officeart/2005/8/layout/vList2"/>
    <dgm:cxn modelId="{4B13BDB1-2709-4FFD-92F1-B4300BDC8491}" srcId="{D6E5BF22-FEBF-473E-8821-EBA4A3067EF7}" destId="{26F2BBB6-6C9C-49CA-AF57-7AB6B69B37F7}" srcOrd="0" destOrd="0" parTransId="{EBECB53D-13E4-4F50-9C54-04F5E8FBB9DC}" sibTransId="{ECD79745-63C5-48E3-9CB2-C727DC531B71}"/>
    <dgm:cxn modelId="{466BC0C4-FA9A-4AC1-99C9-AAC0C5D5AC78}" type="presOf" srcId="{D6E5BF22-FEBF-473E-8821-EBA4A3067EF7}" destId="{E924872F-2460-4122-A992-29DB07B1A5B4}" srcOrd="0" destOrd="0" presId="urn:microsoft.com/office/officeart/2005/8/layout/vList2"/>
    <dgm:cxn modelId="{B2FC8ED4-E07B-4543-A49E-55DF8F2E5BE4}" srcId="{D1D74B9A-92CD-4D52-A2AF-357D8BEF775E}" destId="{42EBCFFA-6D59-45F5-A80B-320F03283D0A}" srcOrd="2" destOrd="0" parTransId="{FA3C53AA-0AA0-41A6-A880-5C4020069DA8}" sibTransId="{C1595E64-EEDF-4878-A85A-C36AC9F1E81C}"/>
    <dgm:cxn modelId="{C838BAD5-A925-43ED-BBBA-552FCF845D7C}" srcId="{D1D74B9A-92CD-4D52-A2AF-357D8BEF775E}" destId="{D6E5BF22-FEBF-473E-8821-EBA4A3067EF7}" srcOrd="0" destOrd="0" parTransId="{AECFA45D-29A0-48F5-9B29-D46C0B2D7D6A}" sibTransId="{635D1273-B8E6-4845-96B1-AEBEE54F0911}"/>
    <dgm:cxn modelId="{290AABE5-2761-4070-9797-37F92AF32C31}" type="presOf" srcId="{B9539F25-DD24-4186-A98C-7647A36DF1EA}" destId="{315ABD95-8F9F-40B0-8CFA-129A6FECFB3A}" srcOrd="0" destOrd="0" presId="urn:microsoft.com/office/officeart/2005/8/layout/vList2"/>
    <dgm:cxn modelId="{1897C2E6-3AF8-42FA-96C3-FFEBFB3F7F90}" srcId="{D1D74B9A-92CD-4D52-A2AF-357D8BEF775E}" destId="{B9539F25-DD24-4186-A98C-7647A36DF1EA}" srcOrd="5" destOrd="0" parTransId="{2827B865-35AE-4BCC-825A-6DFE9D4B0A57}" sibTransId="{8560EC86-DCC2-47A1-BAFA-95E04931E917}"/>
    <dgm:cxn modelId="{04103AF0-BD51-4CCC-9AB3-024D41DE8EE7}" srcId="{42EBCFFA-6D59-45F5-A80B-320F03283D0A}" destId="{C77D04E1-8026-4D13-BCD9-928B9D32A662}" srcOrd="0" destOrd="0" parTransId="{A654C728-B864-43E8-9257-A2B8F9723ECD}" sibTransId="{AA04D06E-3BCD-4B55-9CA6-783E298BB0C3}"/>
    <dgm:cxn modelId="{11143B85-6EBF-4CBE-A782-318FCA2AE291}" type="presParOf" srcId="{FCD5D238-CA12-4947-AA0E-21BD992D8AAA}" destId="{E924872F-2460-4122-A992-29DB07B1A5B4}" srcOrd="0" destOrd="0" presId="urn:microsoft.com/office/officeart/2005/8/layout/vList2"/>
    <dgm:cxn modelId="{32129C63-3BB8-4A44-A7B7-CA75666C9B4F}" type="presParOf" srcId="{FCD5D238-CA12-4947-AA0E-21BD992D8AAA}" destId="{7ECFD9E9-1091-4B67-AFD1-281EBE61043D}" srcOrd="1" destOrd="0" presId="urn:microsoft.com/office/officeart/2005/8/layout/vList2"/>
    <dgm:cxn modelId="{F2950453-FD8D-4667-BBA3-1376E6A2456A}" type="presParOf" srcId="{FCD5D238-CA12-4947-AA0E-21BD992D8AAA}" destId="{0E134E40-3EC2-4BCD-B728-208F34C8EC3D}" srcOrd="2" destOrd="0" presId="urn:microsoft.com/office/officeart/2005/8/layout/vList2"/>
    <dgm:cxn modelId="{6F6D7CBF-6A53-48D2-A0E2-0514DCB43A45}" type="presParOf" srcId="{FCD5D238-CA12-4947-AA0E-21BD992D8AAA}" destId="{F15CA36F-BDF9-4587-A955-42255DDBEF03}" srcOrd="3" destOrd="0" presId="urn:microsoft.com/office/officeart/2005/8/layout/vList2"/>
    <dgm:cxn modelId="{CDE9AE71-8CB9-46A4-A3FD-B3F3B7C04277}" type="presParOf" srcId="{FCD5D238-CA12-4947-AA0E-21BD992D8AAA}" destId="{D91B9223-95F5-4251-B016-C32F2295089F}" srcOrd="4" destOrd="0" presId="urn:microsoft.com/office/officeart/2005/8/layout/vList2"/>
    <dgm:cxn modelId="{64CDEA6B-833F-4A09-8F56-26B033CEBFA1}" type="presParOf" srcId="{FCD5D238-CA12-4947-AA0E-21BD992D8AAA}" destId="{10465DD2-2686-4731-9411-0484A72D477F}" srcOrd="5" destOrd="0" presId="urn:microsoft.com/office/officeart/2005/8/layout/vList2"/>
    <dgm:cxn modelId="{7C846958-E84C-47D9-80D4-982370F3193F}" type="presParOf" srcId="{FCD5D238-CA12-4947-AA0E-21BD992D8AAA}" destId="{A4468147-0EBA-47DC-97FF-6017B6AC5C22}" srcOrd="6" destOrd="0" presId="urn:microsoft.com/office/officeart/2005/8/layout/vList2"/>
    <dgm:cxn modelId="{9DBC6BFD-B0EC-480F-B2F4-5C414454E035}" type="presParOf" srcId="{FCD5D238-CA12-4947-AA0E-21BD992D8AAA}" destId="{D4EAB6CD-B71D-49F1-8698-A8E78E961C0B}" srcOrd="7" destOrd="0" presId="urn:microsoft.com/office/officeart/2005/8/layout/vList2"/>
    <dgm:cxn modelId="{F0078686-B376-4BAC-9A7D-78AC4DCE2B40}" type="presParOf" srcId="{FCD5D238-CA12-4947-AA0E-21BD992D8AAA}" destId="{6223CCFE-9AA8-49F7-A01E-4958416F9564}" srcOrd="8" destOrd="0" presId="urn:microsoft.com/office/officeart/2005/8/layout/vList2"/>
    <dgm:cxn modelId="{BFE0436F-7B76-4B92-AE5A-E04009B522DB}" type="presParOf" srcId="{FCD5D238-CA12-4947-AA0E-21BD992D8AAA}" destId="{25A1F979-4F2F-4C31-B781-4A39EEDF0022}" srcOrd="9" destOrd="0" presId="urn:microsoft.com/office/officeart/2005/8/layout/vList2"/>
    <dgm:cxn modelId="{648A1B20-DDCE-4807-8B7B-0E3FB653CE2E}" type="presParOf" srcId="{FCD5D238-CA12-4947-AA0E-21BD992D8AAA}" destId="{315ABD95-8F9F-40B0-8CFA-129A6FECFB3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4872F-2460-4122-A992-29DB07B1A5B4}">
      <dsp:nvSpPr>
        <dsp:cNvPr id="0" name=""/>
        <dsp:cNvSpPr/>
      </dsp:nvSpPr>
      <dsp:spPr>
        <a:xfrm>
          <a:off x="0" y="643314"/>
          <a:ext cx="10921417" cy="4375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ru-RU" sz="1700" kern="1200">
              <a:solidFill>
                <a:srgbClr val="262E3A"/>
              </a:solidFill>
              <a:effectLst/>
              <a:latin typeface="Times New Roman" panose="02020603050405020304" pitchFamily="18" charset="0"/>
              <a:ea typeface="Times New Roman" panose="02020603050405020304" pitchFamily="18" charset="0"/>
              <a:cs typeface="Times New Roman" panose="02020603050405020304" pitchFamily="18" charset="0"/>
            </a:rPr>
            <a:t>компенсируется стоимость проезда работника к месту использования отпуска и обратно</a:t>
          </a:r>
          <a:endParaRPr lang="ru-RU" sz="17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21361" y="664675"/>
        <a:ext cx="10878695" cy="394858"/>
      </dsp:txXfrm>
    </dsp:sp>
    <dsp:sp modelId="{7ECFD9E9-1091-4B67-AFD1-281EBE61043D}">
      <dsp:nvSpPr>
        <dsp:cNvPr id="0" name=""/>
        <dsp:cNvSpPr/>
      </dsp:nvSpPr>
      <dsp:spPr>
        <a:xfrm>
          <a:off x="0" y="1080894"/>
          <a:ext cx="10921417"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755" tIns="21590" rIns="120904" bIns="21590" numCol="1" spcCol="1270" anchor="t" anchorCtr="0">
          <a:noAutofit/>
        </a:bodyPr>
        <a:lstStyle/>
        <a:p>
          <a:pPr marL="114300" lvl="1" indent="-114300" algn="l" defTabSz="1022350">
            <a:lnSpc>
              <a:spcPct val="90000"/>
            </a:lnSpc>
            <a:spcBef>
              <a:spcPct val="0"/>
            </a:spcBef>
            <a:spcAft>
              <a:spcPct val="20000"/>
            </a:spcAft>
            <a:buChar char="•"/>
          </a:pPr>
          <a:endParaRPr lang="ru-RU" sz="1300" kern="1200"/>
        </a:p>
      </dsp:txBody>
      <dsp:txXfrm>
        <a:off x="0" y="1080894"/>
        <a:ext cx="10921417" cy="281520"/>
      </dsp:txXfrm>
    </dsp:sp>
    <dsp:sp modelId="{0E134E40-3EC2-4BCD-B728-208F34C8EC3D}">
      <dsp:nvSpPr>
        <dsp:cNvPr id="0" name=""/>
        <dsp:cNvSpPr/>
      </dsp:nvSpPr>
      <dsp:spPr>
        <a:xfrm>
          <a:off x="0" y="1230716"/>
          <a:ext cx="10921417" cy="4375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ru-RU" sz="1700" kern="1200">
              <a:solidFill>
                <a:srgbClr val="262E3A"/>
              </a:solidFill>
              <a:effectLst/>
              <a:latin typeface="Times New Roman" panose="02020603050405020304" pitchFamily="18" charset="0"/>
              <a:ea typeface="Times New Roman" panose="02020603050405020304" pitchFamily="18" charset="0"/>
              <a:cs typeface="Times New Roman" panose="02020603050405020304" pitchFamily="18" charset="0"/>
            </a:rPr>
            <a:t>компенсируется стоимость провоза работником багажа весом до 30 кг к месту использования отпуска и обратно</a:t>
          </a:r>
          <a:endParaRPr lang="ru-RU" sz="17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21361" y="1252077"/>
        <a:ext cx="10878695" cy="394858"/>
      </dsp:txXfrm>
    </dsp:sp>
    <dsp:sp modelId="{D91B9223-95F5-4251-B016-C32F2295089F}">
      <dsp:nvSpPr>
        <dsp:cNvPr id="0" name=""/>
        <dsp:cNvSpPr/>
      </dsp:nvSpPr>
      <dsp:spPr>
        <a:xfrm>
          <a:off x="0" y="1721988"/>
          <a:ext cx="10921417" cy="4375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ru-RU" sz="1700" kern="1200">
              <a:solidFill>
                <a:srgbClr val="262E3A"/>
              </a:solidFill>
              <a:effectLst/>
              <a:latin typeface="Times New Roman" panose="02020603050405020304" pitchFamily="18" charset="0"/>
              <a:ea typeface="Times New Roman" panose="02020603050405020304" pitchFamily="18" charset="0"/>
              <a:cs typeface="Times New Roman" panose="02020603050405020304" pitchFamily="18" charset="0"/>
            </a:rPr>
            <a:t>право на компенсацию возникает по истечении 6 месяцев непрерывной работы у данного работодателя</a:t>
          </a:r>
          <a:endParaRPr lang="ru-RU" sz="17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21361" y="1743349"/>
        <a:ext cx="10878695" cy="394858"/>
      </dsp:txXfrm>
    </dsp:sp>
    <dsp:sp modelId="{10465DD2-2686-4731-9411-0484A72D477F}">
      <dsp:nvSpPr>
        <dsp:cNvPr id="0" name=""/>
        <dsp:cNvSpPr/>
      </dsp:nvSpPr>
      <dsp:spPr>
        <a:xfrm>
          <a:off x="0" y="2286534"/>
          <a:ext cx="10921417"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755" tIns="21590" rIns="120904" bIns="21590" numCol="1" spcCol="1270" anchor="t" anchorCtr="0">
          <a:noAutofit/>
        </a:bodyPr>
        <a:lstStyle/>
        <a:p>
          <a:pPr marL="114300" lvl="1" indent="-114300" algn="l" defTabSz="889000">
            <a:lnSpc>
              <a:spcPct val="90000"/>
            </a:lnSpc>
            <a:spcBef>
              <a:spcPct val="0"/>
            </a:spcBef>
            <a:spcAft>
              <a:spcPct val="20000"/>
            </a:spcAft>
            <a:buChar char="•"/>
          </a:pPr>
          <a:endParaRPr lang="ru-RU" sz="1300" kern="1200"/>
        </a:p>
      </dsp:txBody>
      <dsp:txXfrm>
        <a:off x="0" y="2286534"/>
        <a:ext cx="10921417" cy="281520"/>
      </dsp:txXfrm>
    </dsp:sp>
    <dsp:sp modelId="{A4468147-0EBA-47DC-97FF-6017B6AC5C22}">
      <dsp:nvSpPr>
        <dsp:cNvPr id="0" name=""/>
        <dsp:cNvSpPr/>
      </dsp:nvSpPr>
      <dsp:spPr>
        <a:xfrm>
          <a:off x="0" y="2320231"/>
          <a:ext cx="10921417" cy="4375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ru-RU" sz="1700" kern="1200">
              <a:solidFill>
                <a:srgbClr val="262E3A"/>
              </a:solidFill>
              <a:effectLst/>
              <a:latin typeface="Times New Roman" panose="02020603050405020304" pitchFamily="18" charset="0"/>
              <a:ea typeface="Times New Roman" panose="02020603050405020304" pitchFamily="18" charset="0"/>
              <a:cs typeface="Times New Roman" panose="02020603050405020304" pitchFamily="18" charset="0"/>
            </a:rPr>
            <a:t>компенсация производится в пределах территории Российской Федерации</a:t>
          </a:r>
          <a:endParaRPr lang="ru-RU" sz="17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21361" y="2341592"/>
        <a:ext cx="10878695" cy="394858"/>
      </dsp:txXfrm>
    </dsp:sp>
    <dsp:sp modelId="{6223CCFE-9AA8-49F7-A01E-4958416F9564}">
      <dsp:nvSpPr>
        <dsp:cNvPr id="0" name=""/>
        <dsp:cNvSpPr/>
      </dsp:nvSpPr>
      <dsp:spPr>
        <a:xfrm>
          <a:off x="0" y="2848827"/>
          <a:ext cx="10921417" cy="4375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solidFill>
                <a:srgbClr val="262E3A"/>
              </a:solidFill>
              <a:effectLst/>
              <a:latin typeface="Times New Roman" panose="02020603050405020304" pitchFamily="18" charset="0"/>
              <a:ea typeface="Times New Roman" panose="02020603050405020304" pitchFamily="18" charset="0"/>
              <a:cs typeface="Times New Roman" panose="02020603050405020304" pitchFamily="18" charset="0"/>
            </a:rPr>
            <a:t>периодичность компенсации </a:t>
          </a:r>
          <a:r>
            <a:rPr lang="ru-RU" sz="1700" kern="1200">
              <a:solidFill>
                <a:srgbClr val="262E3A"/>
              </a:solidFill>
              <a:effectLst/>
              <a:latin typeface="Times New Roman" panose="02020603050405020304" pitchFamily="18" charset="0"/>
              <a:cs typeface="Times New Roman" panose="02020603050405020304" pitchFamily="18" charset="0"/>
            </a:rPr>
            <a:t>–</a:t>
          </a:r>
          <a:r>
            <a:rPr lang="ru-RU" sz="1700" kern="1200">
              <a:solidFill>
                <a:srgbClr val="262E3A"/>
              </a:solidFill>
              <a:effectLst/>
              <a:latin typeface="Times New Roman" panose="02020603050405020304" pitchFamily="18" charset="0"/>
              <a:ea typeface="Times New Roman" panose="02020603050405020304" pitchFamily="18" charset="0"/>
              <a:cs typeface="Times New Roman" panose="02020603050405020304" pitchFamily="18" charset="0"/>
            </a:rPr>
            <a:t> 1 раз в 2 года</a:t>
          </a:r>
          <a:endParaRPr lang="ru-RU" sz="1700" kern="1200"/>
        </a:p>
      </dsp:txBody>
      <dsp:txXfrm>
        <a:off x="21361" y="2870188"/>
        <a:ext cx="10878695" cy="394858"/>
      </dsp:txXfrm>
    </dsp:sp>
    <dsp:sp modelId="{315ABD95-8F9F-40B0-8CFA-129A6FECFB3A}">
      <dsp:nvSpPr>
        <dsp:cNvPr id="0" name=""/>
        <dsp:cNvSpPr/>
      </dsp:nvSpPr>
      <dsp:spPr>
        <a:xfrm>
          <a:off x="0" y="3364440"/>
          <a:ext cx="10921417" cy="4375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ru-RU" sz="1700" kern="1200">
              <a:solidFill>
                <a:srgbClr val="262E3A"/>
              </a:solidFill>
              <a:effectLst/>
              <a:latin typeface="Times New Roman" panose="02020603050405020304" pitchFamily="18" charset="0"/>
              <a:ea typeface="Times New Roman" panose="02020603050405020304" pitchFamily="18" charset="0"/>
              <a:cs typeface="Times New Roman" panose="02020603050405020304" pitchFamily="18" charset="0"/>
            </a:rPr>
            <a:t>компенсация производится за счет средств работодателя</a:t>
          </a:r>
          <a:endParaRPr lang="ru-RU" sz="170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21361" y="3385801"/>
        <a:ext cx="10878695" cy="3948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E900E42-2F09-4017-8554-DB7C8D88C87C}" type="datetimeFigureOut">
              <a:rPr lang="ru-RU" smtClean="0"/>
              <a:t>21.05.2021</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4981ED7-783B-4766-9ED5-7AF77081E32B}" type="slidenum">
              <a:rPr lang="ru-RU" smtClean="0"/>
              <a:t>‹#›</a:t>
            </a:fld>
            <a:endParaRPr lang="ru-RU"/>
          </a:p>
        </p:txBody>
      </p:sp>
    </p:spTree>
    <p:extLst>
      <p:ext uri="{BB962C8B-B14F-4D97-AF65-F5344CB8AC3E}">
        <p14:creationId xmlns:p14="http://schemas.microsoft.com/office/powerpoint/2010/main" val="65736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254C44-407B-4D3A-ADB6-3302E64C12A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4F5AA50-6484-445A-848D-3F8AA64DB4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ADACBC5-6020-42E8-8250-31567E6188D7}"/>
              </a:ext>
            </a:extLst>
          </p:cNvPr>
          <p:cNvSpPr>
            <a:spLocks noGrp="1"/>
          </p:cNvSpPr>
          <p:nvPr>
            <p:ph type="dt" sz="half" idx="10"/>
          </p:nvPr>
        </p:nvSpPr>
        <p:spPr/>
        <p:txBody>
          <a:bodyPr/>
          <a:lstStyle/>
          <a:p>
            <a:fld id="{442EB75E-B33E-4E9E-9985-DD9B951B23BE}" type="datetimeFigureOut">
              <a:rPr lang="ru-RU" smtClean="0"/>
              <a:t>21.05.2021</a:t>
            </a:fld>
            <a:endParaRPr lang="ru-RU"/>
          </a:p>
        </p:txBody>
      </p:sp>
      <p:sp>
        <p:nvSpPr>
          <p:cNvPr id="5" name="Нижний колонтитул 4">
            <a:extLst>
              <a:ext uri="{FF2B5EF4-FFF2-40B4-BE49-F238E27FC236}">
                <a16:creationId xmlns:a16="http://schemas.microsoft.com/office/drawing/2014/main" id="{22BC41A3-BE6F-477C-89EC-FE527E8091F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27ECE07-9987-4556-87B0-0D0B29B45E9C}"/>
              </a:ext>
            </a:extLst>
          </p:cNvPr>
          <p:cNvSpPr>
            <a:spLocks noGrp="1"/>
          </p:cNvSpPr>
          <p:nvPr>
            <p:ph type="sldNum" sz="quarter" idx="12"/>
          </p:nvPr>
        </p:nvSpPr>
        <p:spPr/>
        <p:txBody>
          <a:bodyPr/>
          <a:lstStyle/>
          <a:p>
            <a:fld id="{DDA016D1-D92D-4DCF-B758-9F26962E7FE0}" type="slidenum">
              <a:rPr lang="ru-RU" smtClean="0"/>
              <a:t>‹#›</a:t>
            </a:fld>
            <a:endParaRPr lang="ru-RU"/>
          </a:p>
        </p:txBody>
      </p:sp>
    </p:spTree>
    <p:extLst>
      <p:ext uri="{BB962C8B-B14F-4D97-AF65-F5344CB8AC3E}">
        <p14:creationId xmlns:p14="http://schemas.microsoft.com/office/powerpoint/2010/main" val="3489857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8BD5F5-72D7-4B52-9E8D-3FE06528617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E7B1C3C-AF35-42E4-A350-A38EAB1D791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977E438-9C51-42A3-9DA7-86E480D35EE9}"/>
              </a:ext>
            </a:extLst>
          </p:cNvPr>
          <p:cNvSpPr>
            <a:spLocks noGrp="1"/>
          </p:cNvSpPr>
          <p:nvPr>
            <p:ph type="dt" sz="half" idx="10"/>
          </p:nvPr>
        </p:nvSpPr>
        <p:spPr/>
        <p:txBody>
          <a:bodyPr/>
          <a:lstStyle/>
          <a:p>
            <a:fld id="{442EB75E-B33E-4E9E-9985-DD9B951B23BE}" type="datetimeFigureOut">
              <a:rPr lang="ru-RU" smtClean="0"/>
              <a:t>21.05.2021</a:t>
            </a:fld>
            <a:endParaRPr lang="ru-RU"/>
          </a:p>
        </p:txBody>
      </p:sp>
      <p:sp>
        <p:nvSpPr>
          <p:cNvPr id="5" name="Нижний колонтитул 4">
            <a:extLst>
              <a:ext uri="{FF2B5EF4-FFF2-40B4-BE49-F238E27FC236}">
                <a16:creationId xmlns:a16="http://schemas.microsoft.com/office/drawing/2014/main" id="{10D73C82-5072-4F73-98AE-28E5420C972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A3DFAFE-FF21-4C8F-BF90-276D5DCBD970}"/>
              </a:ext>
            </a:extLst>
          </p:cNvPr>
          <p:cNvSpPr>
            <a:spLocks noGrp="1"/>
          </p:cNvSpPr>
          <p:nvPr>
            <p:ph type="sldNum" sz="quarter" idx="12"/>
          </p:nvPr>
        </p:nvSpPr>
        <p:spPr/>
        <p:txBody>
          <a:bodyPr/>
          <a:lstStyle/>
          <a:p>
            <a:fld id="{DDA016D1-D92D-4DCF-B758-9F26962E7FE0}" type="slidenum">
              <a:rPr lang="ru-RU" smtClean="0"/>
              <a:t>‹#›</a:t>
            </a:fld>
            <a:endParaRPr lang="ru-RU"/>
          </a:p>
        </p:txBody>
      </p:sp>
    </p:spTree>
    <p:extLst>
      <p:ext uri="{BB962C8B-B14F-4D97-AF65-F5344CB8AC3E}">
        <p14:creationId xmlns:p14="http://schemas.microsoft.com/office/powerpoint/2010/main" val="146653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Старт\финиш">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492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Пользовательский макет">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99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282FB4-C8C2-4DDA-B96D-C27FE57EEAE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382F312-AFA6-48EC-97F0-82580887DA6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C581F16-03B5-4657-9286-A7BD3B2E6CBF}"/>
              </a:ext>
            </a:extLst>
          </p:cNvPr>
          <p:cNvSpPr>
            <a:spLocks noGrp="1"/>
          </p:cNvSpPr>
          <p:nvPr>
            <p:ph type="dt" sz="half" idx="10"/>
          </p:nvPr>
        </p:nvSpPr>
        <p:spPr/>
        <p:txBody>
          <a:bodyPr/>
          <a:lstStyle/>
          <a:p>
            <a:fld id="{442EB75E-B33E-4E9E-9985-DD9B951B23BE}" type="datetimeFigureOut">
              <a:rPr lang="ru-RU" smtClean="0"/>
              <a:t>21.05.2021</a:t>
            </a:fld>
            <a:endParaRPr lang="ru-RU"/>
          </a:p>
        </p:txBody>
      </p:sp>
      <p:sp>
        <p:nvSpPr>
          <p:cNvPr id="5" name="Нижний колонтитул 4">
            <a:extLst>
              <a:ext uri="{FF2B5EF4-FFF2-40B4-BE49-F238E27FC236}">
                <a16:creationId xmlns:a16="http://schemas.microsoft.com/office/drawing/2014/main" id="{F3A41FF0-7895-4D3D-AEB7-41FC9AD2890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CF18D9D-0E49-4135-BC79-280B054D40D3}"/>
              </a:ext>
            </a:extLst>
          </p:cNvPr>
          <p:cNvSpPr>
            <a:spLocks noGrp="1"/>
          </p:cNvSpPr>
          <p:nvPr>
            <p:ph type="sldNum" sz="quarter" idx="12"/>
          </p:nvPr>
        </p:nvSpPr>
        <p:spPr/>
        <p:txBody>
          <a:bodyPr/>
          <a:lstStyle/>
          <a:p>
            <a:fld id="{DDA016D1-D92D-4DCF-B758-9F26962E7FE0}" type="slidenum">
              <a:rPr lang="ru-RU" smtClean="0"/>
              <a:t>‹#›</a:t>
            </a:fld>
            <a:endParaRPr lang="ru-RU"/>
          </a:p>
        </p:txBody>
      </p:sp>
    </p:spTree>
    <p:extLst>
      <p:ext uri="{BB962C8B-B14F-4D97-AF65-F5344CB8AC3E}">
        <p14:creationId xmlns:p14="http://schemas.microsoft.com/office/powerpoint/2010/main" val="249445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98BDE7-D66C-4081-81A2-1DD1B92F14E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A7CEDBF-886A-430F-B2ED-6F79489A12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BD99180-B0C3-41B4-845E-070EFD0B7FB6}"/>
              </a:ext>
            </a:extLst>
          </p:cNvPr>
          <p:cNvSpPr>
            <a:spLocks noGrp="1"/>
          </p:cNvSpPr>
          <p:nvPr>
            <p:ph type="dt" sz="half" idx="10"/>
          </p:nvPr>
        </p:nvSpPr>
        <p:spPr/>
        <p:txBody>
          <a:bodyPr/>
          <a:lstStyle/>
          <a:p>
            <a:fld id="{442EB75E-B33E-4E9E-9985-DD9B951B23BE}" type="datetimeFigureOut">
              <a:rPr lang="ru-RU" smtClean="0"/>
              <a:t>21.05.2021</a:t>
            </a:fld>
            <a:endParaRPr lang="ru-RU"/>
          </a:p>
        </p:txBody>
      </p:sp>
      <p:sp>
        <p:nvSpPr>
          <p:cNvPr id="5" name="Нижний колонтитул 4">
            <a:extLst>
              <a:ext uri="{FF2B5EF4-FFF2-40B4-BE49-F238E27FC236}">
                <a16:creationId xmlns:a16="http://schemas.microsoft.com/office/drawing/2014/main" id="{4BA14C94-73E5-4627-B01A-ABA9F62D10B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4B495DD-F313-420D-A4EB-5362DB91B7C3}"/>
              </a:ext>
            </a:extLst>
          </p:cNvPr>
          <p:cNvSpPr>
            <a:spLocks noGrp="1"/>
          </p:cNvSpPr>
          <p:nvPr>
            <p:ph type="sldNum" sz="quarter" idx="12"/>
          </p:nvPr>
        </p:nvSpPr>
        <p:spPr/>
        <p:txBody>
          <a:bodyPr/>
          <a:lstStyle/>
          <a:p>
            <a:fld id="{DDA016D1-D92D-4DCF-B758-9F26962E7FE0}" type="slidenum">
              <a:rPr lang="ru-RU" smtClean="0"/>
              <a:t>‹#›</a:t>
            </a:fld>
            <a:endParaRPr lang="ru-RU"/>
          </a:p>
        </p:txBody>
      </p:sp>
    </p:spTree>
    <p:extLst>
      <p:ext uri="{BB962C8B-B14F-4D97-AF65-F5344CB8AC3E}">
        <p14:creationId xmlns:p14="http://schemas.microsoft.com/office/powerpoint/2010/main" val="141347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684941-8C49-498A-9495-DB0DAECB65B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BBE524F-CEFE-48B8-BDB3-B5F5338F94B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62C1362-EDD1-4ABB-9ACA-B741DAD84C8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0B46500-2DB7-42D9-BB80-77CA54A049FE}"/>
              </a:ext>
            </a:extLst>
          </p:cNvPr>
          <p:cNvSpPr>
            <a:spLocks noGrp="1"/>
          </p:cNvSpPr>
          <p:nvPr>
            <p:ph type="dt" sz="half" idx="10"/>
          </p:nvPr>
        </p:nvSpPr>
        <p:spPr/>
        <p:txBody>
          <a:bodyPr/>
          <a:lstStyle/>
          <a:p>
            <a:fld id="{442EB75E-B33E-4E9E-9985-DD9B951B23BE}" type="datetimeFigureOut">
              <a:rPr lang="ru-RU" smtClean="0"/>
              <a:t>21.05.2021</a:t>
            </a:fld>
            <a:endParaRPr lang="ru-RU"/>
          </a:p>
        </p:txBody>
      </p:sp>
      <p:sp>
        <p:nvSpPr>
          <p:cNvPr id="6" name="Нижний колонтитул 5">
            <a:extLst>
              <a:ext uri="{FF2B5EF4-FFF2-40B4-BE49-F238E27FC236}">
                <a16:creationId xmlns:a16="http://schemas.microsoft.com/office/drawing/2014/main" id="{4E1EC63B-91CC-4C07-A5B6-398EAE51D91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7A17297-EBA4-4774-9B1F-4F5ECB224D44}"/>
              </a:ext>
            </a:extLst>
          </p:cNvPr>
          <p:cNvSpPr>
            <a:spLocks noGrp="1"/>
          </p:cNvSpPr>
          <p:nvPr>
            <p:ph type="sldNum" sz="quarter" idx="12"/>
          </p:nvPr>
        </p:nvSpPr>
        <p:spPr/>
        <p:txBody>
          <a:bodyPr/>
          <a:lstStyle/>
          <a:p>
            <a:fld id="{DDA016D1-D92D-4DCF-B758-9F26962E7FE0}" type="slidenum">
              <a:rPr lang="ru-RU" smtClean="0"/>
              <a:t>‹#›</a:t>
            </a:fld>
            <a:endParaRPr lang="ru-RU"/>
          </a:p>
        </p:txBody>
      </p:sp>
    </p:spTree>
    <p:extLst>
      <p:ext uri="{BB962C8B-B14F-4D97-AF65-F5344CB8AC3E}">
        <p14:creationId xmlns:p14="http://schemas.microsoft.com/office/powerpoint/2010/main" val="102869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226BF5-67F1-4DE3-9900-F1B2B28F276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D2CB1DC-1634-4476-8FB1-E4B5B666C6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F623493-5F5C-4DA0-91C7-13840F3EFE2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E22CCC0-7029-4B1B-84DA-02767A8D8E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08676AA-D40C-4C4F-B25C-5E896283070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83D76C0-B48D-4DA1-A944-C85F3B0CC34D}"/>
              </a:ext>
            </a:extLst>
          </p:cNvPr>
          <p:cNvSpPr>
            <a:spLocks noGrp="1"/>
          </p:cNvSpPr>
          <p:nvPr>
            <p:ph type="dt" sz="half" idx="10"/>
          </p:nvPr>
        </p:nvSpPr>
        <p:spPr/>
        <p:txBody>
          <a:bodyPr/>
          <a:lstStyle/>
          <a:p>
            <a:fld id="{442EB75E-B33E-4E9E-9985-DD9B951B23BE}" type="datetimeFigureOut">
              <a:rPr lang="ru-RU" smtClean="0"/>
              <a:t>21.05.2021</a:t>
            </a:fld>
            <a:endParaRPr lang="ru-RU"/>
          </a:p>
        </p:txBody>
      </p:sp>
      <p:sp>
        <p:nvSpPr>
          <p:cNvPr id="8" name="Нижний колонтитул 7">
            <a:extLst>
              <a:ext uri="{FF2B5EF4-FFF2-40B4-BE49-F238E27FC236}">
                <a16:creationId xmlns:a16="http://schemas.microsoft.com/office/drawing/2014/main" id="{8EFAB293-E357-4AA7-AD05-1EADC74653B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9219F7D-987A-4551-893E-E860912178D9}"/>
              </a:ext>
            </a:extLst>
          </p:cNvPr>
          <p:cNvSpPr>
            <a:spLocks noGrp="1"/>
          </p:cNvSpPr>
          <p:nvPr>
            <p:ph type="sldNum" sz="quarter" idx="12"/>
          </p:nvPr>
        </p:nvSpPr>
        <p:spPr/>
        <p:txBody>
          <a:bodyPr/>
          <a:lstStyle/>
          <a:p>
            <a:fld id="{DDA016D1-D92D-4DCF-B758-9F26962E7FE0}" type="slidenum">
              <a:rPr lang="ru-RU" smtClean="0"/>
              <a:t>‹#›</a:t>
            </a:fld>
            <a:endParaRPr lang="ru-RU"/>
          </a:p>
        </p:txBody>
      </p:sp>
    </p:spTree>
    <p:extLst>
      <p:ext uri="{BB962C8B-B14F-4D97-AF65-F5344CB8AC3E}">
        <p14:creationId xmlns:p14="http://schemas.microsoft.com/office/powerpoint/2010/main" val="1970315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EFA791-B567-4C11-BD76-759298D1903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D51B387-A12C-4F15-8CEF-EFB775607CB3}"/>
              </a:ext>
            </a:extLst>
          </p:cNvPr>
          <p:cNvSpPr>
            <a:spLocks noGrp="1"/>
          </p:cNvSpPr>
          <p:nvPr>
            <p:ph type="dt" sz="half" idx="10"/>
          </p:nvPr>
        </p:nvSpPr>
        <p:spPr/>
        <p:txBody>
          <a:bodyPr/>
          <a:lstStyle/>
          <a:p>
            <a:fld id="{442EB75E-B33E-4E9E-9985-DD9B951B23BE}" type="datetimeFigureOut">
              <a:rPr lang="ru-RU" smtClean="0"/>
              <a:t>21.05.2021</a:t>
            </a:fld>
            <a:endParaRPr lang="ru-RU"/>
          </a:p>
        </p:txBody>
      </p:sp>
      <p:sp>
        <p:nvSpPr>
          <p:cNvPr id="4" name="Нижний колонтитул 3">
            <a:extLst>
              <a:ext uri="{FF2B5EF4-FFF2-40B4-BE49-F238E27FC236}">
                <a16:creationId xmlns:a16="http://schemas.microsoft.com/office/drawing/2014/main" id="{8C4132EB-A669-42AD-A5C9-295C89925A5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18BCFBA-5B07-42CC-878F-86BA39862394}"/>
              </a:ext>
            </a:extLst>
          </p:cNvPr>
          <p:cNvSpPr>
            <a:spLocks noGrp="1"/>
          </p:cNvSpPr>
          <p:nvPr>
            <p:ph type="sldNum" sz="quarter" idx="12"/>
          </p:nvPr>
        </p:nvSpPr>
        <p:spPr/>
        <p:txBody>
          <a:bodyPr/>
          <a:lstStyle/>
          <a:p>
            <a:fld id="{DDA016D1-D92D-4DCF-B758-9F26962E7FE0}" type="slidenum">
              <a:rPr lang="ru-RU" smtClean="0"/>
              <a:t>‹#›</a:t>
            </a:fld>
            <a:endParaRPr lang="ru-RU"/>
          </a:p>
        </p:txBody>
      </p:sp>
    </p:spTree>
    <p:extLst>
      <p:ext uri="{BB962C8B-B14F-4D97-AF65-F5344CB8AC3E}">
        <p14:creationId xmlns:p14="http://schemas.microsoft.com/office/powerpoint/2010/main" val="20008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8417A82-9303-4AEF-8345-63F785BB7B5A}"/>
              </a:ext>
            </a:extLst>
          </p:cNvPr>
          <p:cNvSpPr>
            <a:spLocks noGrp="1"/>
          </p:cNvSpPr>
          <p:nvPr>
            <p:ph type="dt" sz="half" idx="10"/>
          </p:nvPr>
        </p:nvSpPr>
        <p:spPr/>
        <p:txBody>
          <a:bodyPr/>
          <a:lstStyle/>
          <a:p>
            <a:fld id="{442EB75E-B33E-4E9E-9985-DD9B951B23BE}" type="datetimeFigureOut">
              <a:rPr lang="ru-RU" smtClean="0"/>
              <a:t>21.05.2021</a:t>
            </a:fld>
            <a:endParaRPr lang="ru-RU"/>
          </a:p>
        </p:txBody>
      </p:sp>
      <p:sp>
        <p:nvSpPr>
          <p:cNvPr id="3" name="Нижний колонтитул 2">
            <a:extLst>
              <a:ext uri="{FF2B5EF4-FFF2-40B4-BE49-F238E27FC236}">
                <a16:creationId xmlns:a16="http://schemas.microsoft.com/office/drawing/2014/main" id="{E86163E8-59EB-4DDC-BBB8-E7C0E71BD49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4C565953-006B-46D1-BDE9-A8262D17048E}"/>
              </a:ext>
            </a:extLst>
          </p:cNvPr>
          <p:cNvSpPr>
            <a:spLocks noGrp="1"/>
          </p:cNvSpPr>
          <p:nvPr>
            <p:ph type="sldNum" sz="quarter" idx="12"/>
          </p:nvPr>
        </p:nvSpPr>
        <p:spPr/>
        <p:txBody>
          <a:bodyPr/>
          <a:lstStyle/>
          <a:p>
            <a:fld id="{DDA016D1-D92D-4DCF-B758-9F26962E7FE0}" type="slidenum">
              <a:rPr lang="ru-RU" smtClean="0"/>
              <a:t>‹#›</a:t>
            </a:fld>
            <a:endParaRPr lang="ru-RU"/>
          </a:p>
        </p:txBody>
      </p:sp>
    </p:spTree>
    <p:extLst>
      <p:ext uri="{BB962C8B-B14F-4D97-AF65-F5344CB8AC3E}">
        <p14:creationId xmlns:p14="http://schemas.microsoft.com/office/powerpoint/2010/main" val="155713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EDA840-6391-4EAF-B556-CF41BC6AD46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F96B461-2F54-4749-BCC5-E0B4C50C8C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E910F72-E250-42F2-9BA0-09EA57F9E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094CE45-A01D-4BD1-83B0-412670ECC1F5}"/>
              </a:ext>
            </a:extLst>
          </p:cNvPr>
          <p:cNvSpPr>
            <a:spLocks noGrp="1"/>
          </p:cNvSpPr>
          <p:nvPr>
            <p:ph type="dt" sz="half" idx="10"/>
          </p:nvPr>
        </p:nvSpPr>
        <p:spPr/>
        <p:txBody>
          <a:bodyPr/>
          <a:lstStyle/>
          <a:p>
            <a:fld id="{442EB75E-B33E-4E9E-9985-DD9B951B23BE}" type="datetimeFigureOut">
              <a:rPr lang="ru-RU" smtClean="0"/>
              <a:t>21.05.2021</a:t>
            </a:fld>
            <a:endParaRPr lang="ru-RU"/>
          </a:p>
        </p:txBody>
      </p:sp>
      <p:sp>
        <p:nvSpPr>
          <p:cNvPr id="6" name="Нижний колонтитул 5">
            <a:extLst>
              <a:ext uri="{FF2B5EF4-FFF2-40B4-BE49-F238E27FC236}">
                <a16:creationId xmlns:a16="http://schemas.microsoft.com/office/drawing/2014/main" id="{AD42251A-2C98-4EEF-AE64-F7A15F1B807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9F61194-6F56-4EA4-9AAE-829C1152C919}"/>
              </a:ext>
            </a:extLst>
          </p:cNvPr>
          <p:cNvSpPr>
            <a:spLocks noGrp="1"/>
          </p:cNvSpPr>
          <p:nvPr>
            <p:ph type="sldNum" sz="quarter" idx="12"/>
          </p:nvPr>
        </p:nvSpPr>
        <p:spPr/>
        <p:txBody>
          <a:bodyPr/>
          <a:lstStyle/>
          <a:p>
            <a:fld id="{DDA016D1-D92D-4DCF-B758-9F26962E7FE0}" type="slidenum">
              <a:rPr lang="ru-RU" smtClean="0"/>
              <a:t>‹#›</a:t>
            </a:fld>
            <a:endParaRPr lang="ru-RU"/>
          </a:p>
        </p:txBody>
      </p:sp>
    </p:spTree>
    <p:extLst>
      <p:ext uri="{BB962C8B-B14F-4D97-AF65-F5344CB8AC3E}">
        <p14:creationId xmlns:p14="http://schemas.microsoft.com/office/powerpoint/2010/main" val="128210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CBC389-F2E7-45D5-844D-AA182DC16A4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7E850DC-B202-4727-A6DD-7C5F939229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a:extLst>
              <a:ext uri="{FF2B5EF4-FFF2-40B4-BE49-F238E27FC236}">
                <a16:creationId xmlns:a16="http://schemas.microsoft.com/office/drawing/2014/main" id="{273B8C42-1492-4622-89AB-7235C28A1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1ADF694-0E6A-4D00-902C-B49927D1BFAC}"/>
              </a:ext>
            </a:extLst>
          </p:cNvPr>
          <p:cNvSpPr>
            <a:spLocks noGrp="1"/>
          </p:cNvSpPr>
          <p:nvPr>
            <p:ph type="dt" sz="half" idx="10"/>
          </p:nvPr>
        </p:nvSpPr>
        <p:spPr/>
        <p:txBody>
          <a:bodyPr/>
          <a:lstStyle/>
          <a:p>
            <a:fld id="{442EB75E-B33E-4E9E-9985-DD9B951B23BE}" type="datetimeFigureOut">
              <a:rPr lang="ru-RU" smtClean="0"/>
              <a:t>21.05.2021</a:t>
            </a:fld>
            <a:endParaRPr lang="ru-RU"/>
          </a:p>
        </p:txBody>
      </p:sp>
      <p:sp>
        <p:nvSpPr>
          <p:cNvPr id="6" name="Нижний колонтитул 5">
            <a:extLst>
              <a:ext uri="{FF2B5EF4-FFF2-40B4-BE49-F238E27FC236}">
                <a16:creationId xmlns:a16="http://schemas.microsoft.com/office/drawing/2014/main" id="{BDB9F80A-84DE-4D62-B225-D6D77A29326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C89E44E-59CF-46FE-B225-B9149AE3A519}"/>
              </a:ext>
            </a:extLst>
          </p:cNvPr>
          <p:cNvSpPr>
            <a:spLocks noGrp="1"/>
          </p:cNvSpPr>
          <p:nvPr>
            <p:ph type="sldNum" sz="quarter" idx="12"/>
          </p:nvPr>
        </p:nvSpPr>
        <p:spPr/>
        <p:txBody>
          <a:bodyPr/>
          <a:lstStyle/>
          <a:p>
            <a:fld id="{DDA016D1-D92D-4DCF-B758-9F26962E7FE0}" type="slidenum">
              <a:rPr lang="ru-RU" smtClean="0"/>
              <a:t>‹#›</a:t>
            </a:fld>
            <a:endParaRPr lang="ru-RU"/>
          </a:p>
        </p:txBody>
      </p:sp>
    </p:spTree>
    <p:extLst>
      <p:ext uri="{BB962C8B-B14F-4D97-AF65-F5344CB8AC3E}">
        <p14:creationId xmlns:p14="http://schemas.microsoft.com/office/powerpoint/2010/main" val="3201617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62E84D-ABD3-43BA-AA26-4BD026270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372B73E-C034-4E87-B656-4C6A977169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308A872-61F3-49DF-AF1E-C917BF2A2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EB75E-B33E-4E9E-9985-DD9B951B23BE}" type="datetimeFigureOut">
              <a:rPr lang="ru-RU" smtClean="0"/>
              <a:t>21.05.2021</a:t>
            </a:fld>
            <a:endParaRPr lang="ru-RU"/>
          </a:p>
        </p:txBody>
      </p:sp>
      <p:sp>
        <p:nvSpPr>
          <p:cNvPr id="5" name="Нижний колонтитул 4">
            <a:extLst>
              <a:ext uri="{FF2B5EF4-FFF2-40B4-BE49-F238E27FC236}">
                <a16:creationId xmlns:a16="http://schemas.microsoft.com/office/drawing/2014/main" id="{94200B13-92D7-4389-873A-90A1313FE9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9DCCE7DA-D2EC-49BC-9E95-603C1E383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016D1-D92D-4DCF-B758-9F26962E7FE0}" type="slidenum">
              <a:rPr lang="ru-RU" smtClean="0"/>
              <a:t>‹#›</a:t>
            </a:fld>
            <a:endParaRPr lang="ru-RU"/>
          </a:p>
        </p:txBody>
      </p:sp>
    </p:spTree>
    <p:extLst>
      <p:ext uri="{BB962C8B-B14F-4D97-AF65-F5344CB8AC3E}">
        <p14:creationId xmlns:p14="http://schemas.microsoft.com/office/powerpoint/2010/main" val="276563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rogwu@rogwu.ru"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2AACA6-54D6-4454-A7DE-4AFDDCA40934}"/>
              </a:ext>
            </a:extLst>
          </p:cNvPr>
          <p:cNvSpPr>
            <a:spLocks noGrp="1"/>
          </p:cNvSpPr>
          <p:nvPr/>
        </p:nvSpPr>
        <p:spPr>
          <a:xfrm>
            <a:off x="919879" y="2352789"/>
            <a:ext cx="10067016" cy="134241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b="0" kern="1200" cap="all" baseline="0">
                <a:solidFill>
                  <a:schemeClr val="tx1"/>
                </a:solidFill>
                <a:latin typeface="+mj-lt"/>
                <a:ea typeface="+mj-ea"/>
                <a:cs typeface="+mj-cs"/>
              </a:defRPr>
            </a:lvl1pPr>
          </a:lstStyle>
          <a:p>
            <a:pPr>
              <a:lnSpc>
                <a:spcPct val="107000"/>
              </a:lnSpc>
              <a:spcAft>
                <a:spcPts val="800"/>
              </a:spcAft>
            </a:pPr>
            <a:r>
              <a:rPr lang="ru-RU" sz="2400" b="1">
                <a:latin typeface="Times New Roman"/>
                <a:ea typeface="Calibri" panose="020F0502020204030204" pitchFamily="34" charset="0"/>
                <a:cs typeface="Times New Roman"/>
              </a:rPr>
              <a:t>Гарантии </a:t>
            </a:r>
            <a:r>
              <a:rPr lang="ru-RU" sz="2400" b="1">
                <a:effectLst/>
                <a:latin typeface="Times New Roman"/>
                <a:ea typeface="Calibri" panose="020F0502020204030204" pitchFamily="34" charset="0"/>
                <a:cs typeface="Times New Roman"/>
              </a:rPr>
              <a:t>и компенсации</a:t>
            </a:r>
            <a:r>
              <a:rPr lang="ru-RU" sz="2400" b="1">
                <a:latin typeface="Times New Roman"/>
                <a:ea typeface="Calibri" panose="020F0502020204030204" pitchFamily="34" charset="0"/>
                <a:cs typeface="Times New Roman"/>
              </a:rPr>
              <a:t> </a:t>
            </a:r>
            <a:endParaRPr lang="ru-RU" sz="2400" b="1">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ru-RU" sz="2400" b="1">
                <a:effectLst/>
                <a:latin typeface="Times New Roman" panose="02020603050405020304" pitchFamily="18" charset="0"/>
                <a:ea typeface="Calibri" panose="020F0502020204030204" pitchFamily="34" charset="0"/>
                <a:cs typeface="Times New Roman" panose="02020603050405020304" pitchFamily="18" charset="0"/>
              </a:rPr>
              <a:t>для работников северных регионов</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endParaRPr lang="ru-RU" sz="1800" b="1">
              <a:cs typeface="Times New Roman" panose="02020603050405020304" pitchFamily="18" charset="0"/>
            </a:endParaRPr>
          </a:p>
        </p:txBody>
      </p:sp>
      <p:sp>
        <p:nvSpPr>
          <p:cNvPr id="3" name="Подзаголовок 2">
            <a:extLst>
              <a:ext uri="{FF2B5EF4-FFF2-40B4-BE49-F238E27FC236}">
                <a16:creationId xmlns:a16="http://schemas.microsoft.com/office/drawing/2014/main" id="{8D5FCDB8-A05C-4F4C-9A3C-040D15211B7F}"/>
              </a:ext>
            </a:extLst>
          </p:cNvPr>
          <p:cNvSpPr>
            <a:spLocks noGrp="1"/>
          </p:cNvSpPr>
          <p:nvPr/>
        </p:nvSpPr>
        <p:spPr>
          <a:xfrm>
            <a:off x="8176885" y="5828301"/>
            <a:ext cx="3869055" cy="840798"/>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Wingdings 2" pitchFamily="18" charset="2"/>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2" pitchFamily="18" charset="2"/>
              <a:buNone/>
              <a:defRPr sz="28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Wingdings 2" pitchFamily="18"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Wingdings 2" pitchFamily="18"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Wingdings 2" pitchFamily="18" charset="2"/>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Wingdings 2" pitchFamily="18" charset="2"/>
              <a:buNone/>
              <a:defRPr sz="2000" kern="1200">
                <a:solidFill>
                  <a:schemeClr val="tx1"/>
                </a:solidFill>
                <a:latin typeface="+mn-lt"/>
                <a:ea typeface="+mn-ea"/>
                <a:cs typeface="+mn-cs"/>
              </a:defRPr>
            </a:lvl9pPr>
          </a:lstStyle>
          <a:p>
            <a:r>
              <a:rPr lang="ru-RU" sz="1800">
                <a:latin typeface="Open Sans"/>
                <a:ea typeface="Roboto" panose="02000000000000000000" pitchFamily="2" charset="0"/>
                <a:cs typeface="Times New Roman" panose="02020603050405020304" pitchFamily="18" charset="0"/>
              </a:rPr>
              <a:t>Есаулова Светлана Сергеевна,</a:t>
            </a:r>
          </a:p>
          <a:p>
            <a:r>
              <a:rPr lang="ru-RU" sz="1800">
                <a:latin typeface="Open Sans"/>
                <a:ea typeface="Roboto" panose="02000000000000000000" pitchFamily="2" charset="0"/>
                <a:cs typeface="Times New Roman" panose="02020603050405020304" pitchFamily="18" charset="0"/>
              </a:rPr>
              <a:t>начальник социально-экономического отдела аппарата Нефтегазстройпрофсоюза России</a:t>
            </a:r>
          </a:p>
          <a:p>
            <a:endParaRPr lang="ru-RU" sz="1400" b="1">
              <a:solidFill>
                <a:schemeClr val="bg1"/>
              </a:solidFill>
              <a:latin typeface="Open Sans"/>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689803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C261E9-5CE3-4D55-9C55-C8C16BDA0ECB}"/>
              </a:ext>
            </a:extLst>
          </p:cNvPr>
          <p:cNvSpPr>
            <a:spLocks noGrp="1"/>
          </p:cNvSpPr>
          <p:nvPr>
            <p:ph type="title"/>
          </p:nvPr>
        </p:nvSpPr>
        <p:spPr>
          <a:xfrm>
            <a:off x="217415" y="381902"/>
            <a:ext cx="10515600" cy="1325563"/>
          </a:xfrm>
        </p:spPr>
        <p:txBody>
          <a:bodyPr>
            <a:normAutofit fontScale="90000"/>
          </a:bodyPr>
          <a:lstStyle/>
          <a:p>
            <a:r>
              <a:rPr lang="ru-RU" sz="3100" b="1">
                <a:latin typeface="Times New Roman" panose="02020603050405020304" pitchFamily="18" charset="0"/>
                <a:ea typeface="Times New Roman" panose="02020603050405020304" pitchFamily="18" charset="0"/>
                <a:cs typeface="Times New Roman" panose="02020603050405020304" pitchFamily="18" charset="0"/>
              </a:rPr>
              <a:t>Постановление Конституционного Суда РФ </a:t>
            </a:r>
            <a:br>
              <a:rPr lang="ru-RU" sz="3100" b="1">
                <a:latin typeface="Times New Roman" panose="02020603050405020304" pitchFamily="18" charset="0"/>
                <a:ea typeface="Times New Roman" panose="02020603050405020304" pitchFamily="18" charset="0"/>
                <a:cs typeface="Times New Roman" panose="02020603050405020304" pitchFamily="18" charset="0"/>
              </a:rPr>
            </a:br>
            <a:r>
              <a:rPr lang="ru-RU" sz="3100" b="1">
                <a:latin typeface="Times New Roman" panose="02020603050405020304" pitchFamily="18" charset="0"/>
                <a:ea typeface="Times New Roman" panose="02020603050405020304" pitchFamily="18" charset="0"/>
                <a:cs typeface="Times New Roman" panose="02020603050405020304" pitchFamily="18" charset="0"/>
              </a:rPr>
              <a:t>от 07.12.2017 № 38-П</a:t>
            </a:r>
            <a:br>
              <a:rPr lang="ru-RU" sz="3600">
                <a:latin typeface="Calibri" panose="020F0502020204030204" pitchFamily="34" charset="0"/>
                <a:ea typeface="Calibri" panose="020F0502020204030204" pitchFamily="34" charset="0"/>
                <a:cs typeface="Times New Roman" panose="02020603050405020304" pitchFamily="18" charset="0"/>
              </a:rPr>
            </a:br>
            <a:br>
              <a:rPr lang="ru-RU">
                <a:latin typeface="Calibri" panose="020F0502020204030204" pitchFamily="34" charset="0"/>
                <a:ea typeface="Times New Roman" panose="02020603050405020304" pitchFamily="18" charset="0"/>
                <a:cs typeface="Times New Roman" panose="02020603050405020304" pitchFamily="18" charset="0"/>
              </a:rPr>
            </a:br>
            <a:endParaRPr lang="ru-RU"/>
          </a:p>
        </p:txBody>
      </p:sp>
      <p:sp>
        <p:nvSpPr>
          <p:cNvPr id="5" name="TextBox 4">
            <a:extLst>
              <a:ext uri="{FF2B5EF4-FFF2-40B4-BE49-F238E27FC236}">
                <a16:creationId xmlns:a16="http://schemas.microsoft.com/office/drawing/2014/main" id="{559D7B11-5ED6-458C-A83D-1E9BC4B65243}"/>
              </a:ext>
            </a:extLst>
          </p:cNvPr>
          <p:cNvSpPr txBox="1"/>
          <p:nvPr/>
        </p:nvSpPr>
        <p:spPr>
          <a:xfrm>
            <a:off x="664826" y="1219626"/>
            <a:ext cx="10618366" cy="2540888"/>
          </a:xfrm>
          <a:prstGeom prst="rect">
            <a:avLst/>
          </a:prstGeom>
          <a:noFill/>
        </p:spPr>
        <p:txBody>
          <a:bodyPr wrap="square">
            <a:spAutoFit/>
          </a:bodyPr>
          <a:lstStyle/>
          <a:p>
            <a:pPr indent="342900" algn="just">
              <a:lnSpc>
                <a:spcPct val="150000"/>
              </a:lnSpc>
              <a:spcAft>
                <a:spcPts val="80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Повышенная оплата труда в связи с работой в особых климатических условиях должна производиться после определения размера заработной платы и выполнения конституционного требования об обеспечении минимального размера оплаты труда, </a:t>
            </a:r>
            <a:r>
              <a:rPr lang="ru-RU" sz="1800" b="1" i="1">
                <a:effectLst/>
                <a:latin typeface="Times New Roman" panose="02020603050405020304" pitchFamily="18" charset="0"/>
                <a:ea typeface="Times New Roman" panose="02020603050405020304" pitchFamily="18" charset="0"/>
                <a:cs typeface="Times New Roman" panose="02020603050405020304" pitchFamily="18" charset="0"/>
              </a:rPr>
              <a:t>а значит, районный коэффициент (коэффициент) и процентная надбавка, начисляемые в связи с работой в местностях с особыми климатическими условиями, в том числе в районах Крайнего Севера и приравненных к ним местностях, не могут включаться в состав минимального размера оплаты труда.</a:t>
            </a: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CD0E923-07FD-444F-92CA-B4793E56219E}"/>
              </a:ext>
            </a:extLst>
          </p:cNvPr>
          <p:cNvSpPr txBox="1"/>
          <p:nvPr/>
        </p:nvSpPr>
        <p:spPr>
          <a:xfrm>
            <a:off x="755009" y="4732460"/>
            <a:ext cx="6853805" cy="1754326"/>
          </a:xfrm>
          <a:prstGeom prst="rect">
            <a:avLst/>
          </a:prstGeom>
          <a:noFill/>
        </p:spPr>
        <p:txBody>
          <a:bodyPr wrap="square">
            <a:spAutoFit/>
          </a:bodyPr>
          <a:lstStyle/>
          <a:p>
            <a:pPr algn="ct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Иначе гарантия повышенной оплаты труда в связи с работой в особых климатических условиях утрачивала бы реальное содержание, превращаясь в фикцию, а право граждан на компенсацию повышенных затрат, обусловленных работой и проживанием в неблагоприятных условиях, оказалось бы нарушенным.</a:t>
            </a:r>
            <a:endParaRPr lang="ru-RU"/>
          </a:p>
        </p:txBody>
      </p:sp>
      <p:sp>
        <p:nvSpPr>
          <p:cNvPr id="8" name="Стрелка: вниз 7">
            <a:extLst>
              <a:ext uri="{FF2B5EF4-FFF2-40B4-BE49-F238E27FC236}">
                <a16:creationId xmlns:a16="http://schemas.microsoft.com/office/drawing/2014/main" id="{DF291828-562A-4F8A-86BF-F1ACF40BB392}"/>
              </a:ext>
            </a:extLst>
          </p:cNvPr>
          <p:cNvSpPr/>
          <p:nvPr/>
        </p:nvSpPr>
        <p:spPr>
          <a:xfrm>
            <a:off x="3849514" y="3760514"/>
            <a:ext cx="450209" cy="8377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a:extLst>
              <a:ext uri="{FF2B5EF4-FFF2-40B4-BE49-F238E27FC236}">
                <a16:creationId xmlns:a16="http://schemas.microsoft.com/office/drawing/2014/main" id="{AC6E9F5E-4026-4C03-9E45-50C524F043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3430" y="4077049"/>
            <a:ext cx="3338133" cy="22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776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78E41B4-DF9E-4E21-B23E-D2DAA0770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214" y="1831136"/>
            <a:ext cx="5324285" cy="383796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8B93C944-BEEE-4B08-AFA9-67D6F435F402}"/>
              </a:ext>
            </a:extLst>
          </p:cNvPr>
          <p:cNvSpPr>
            <a:spLocks noGrp="1"/>
          </p:cNvSpPr>
          <p:nvPr>
            <p:ph type="title"/>
          </p:nvPr>
        </p:nvSpPr>
        <p:spPr>
          <a:xfrm>
            <a:off x="0" y="0"/>
            <a:ext cx="10515600" cy="1067057"/>
          </a:xfrm>
        </p:spPr>
        <p:txBody>
          <a:bodyPr/>
          <a:lstStyle/>
          <a:p>
            <a:r>
              <a:rPr lang="ru-RU" sz="2000" b="1">
                <a:effectLst/>
                <a:latin typeface="Times New Roman" panose="02020603050405020304" pitchFamily="18" charset="0"/>
                <a:ea typeface="Times New Roman" panose="02020603050405020304" pitchFamily="18" charset="0"/>
                <a:cs typeface="Times New Roman" panose="02020603050405020304" pitchFamily="18" charset="0"/>
              </a:rPr>
              <a:t>Гарантии при увольнении в связи с сокращением численности </a:t>
            </a:r>
            <a:br>
              <a:rPr lang="ru-RU" sz="2000" b="1">
                <a:effectLst/>
                <a:latin typeface="Times New Roman" panose="02020603050405020304" pitchFamily="18" charset="0"/>
                <a:ea typeface="Times New Roman" panose="02020603050405020304" pitchFamily="18" charset="0"/>
                <a:cs typeface="Times New Roman" panose="02020603050405020304" pitchFamily="18" charset="0"/>
              </a:rPr>
            </a:br>
            <a:r>
              <a:rPr lang="ru-RU" sz="2000" b="1">
                <a:effectLst/>
                <a:latin typeface="Times New Roman" panose="02020603050405020304" pitchFamily="18" charset="0"/>
                <a:ea typeface="Times New Roman" panose="02020603050405020304" pitchFamily="18" charset="0"/>
                <a:cs typeface="Times New Roman" panose="02020603050405020304" pitchFamily="18" charset="0"/>
              </a:rPr>
              <a:t>или штата работников организации</a:t>
            </a:r>
            <a:endParaRPr lang="ru-RU"/>
          </a:p>
        </p:txBody>
      </p:sp>
      <p:sp>
        <p:nvSpPr>
          <p:cNvPr id="3" name="Объект 2">
            <a:extLst>
              <a:ext uri="{FF2B5EF4-FFF2-40B4-BE49-F238E27FC236}">
                <a16:creationId xmlns:a16="http://schemas.microsoft.com/office/drawing/2014/main" id="{04AC52EA-1D45-406F-AE94-1BDD2A6DC4D6}"/>
              </a:ext>
            </a:extLst>
          </p:cNvPr>
          <p:cNvSpPr>
            <a:spLocks noGrp="1"/>
          </p:cNvSpPr>
          <p:nvPr>
            <p:ph idx="1"/>
          </p:nvPr>
        </p:nvSpPr>
        <p:spPr>
          <a:xfrm>
            <a:off x="336764" y="1002053"/>
            <a:ext cx="6638103" cy="4351338"/>
          </a:xfrm>
        </p:spPr>
        <p:txBody>
          <a:bodyPr>
            <a:normAutofit/>
          </a:bodyPr>
          <a:lstStyle/>
          <a:p>
            <a:pPr indent="0" algn="just">
              <a:lnSpc>
                <a:spcPct val="150000"/>
              </a:lnSpc>
              <a:spcAft>
                <a:spcPts val="800"/>
              </a:spcAft>
              <a:buNone/>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случае сокращения численности или штата работников работодатель обязан произвести выплату выходного пособия в размере среднего заработка и сохранить за работником средний заработок на период трудоустройства</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50000"/>
              </a:lnSpc>
              <a:spcAft>
                <a:spcPts val="800"/>
              </a:spcAft>
              <a:buNone/>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Максимальный период сохранения среднего месячного заработка на время поиска работы </a:t>
            </a:r>
            <a:r>
              <a:rPr lang="ru-RU" sz="1800">
                <a:latin typeface="Times New Roman" panose="02020603050405020304" pitchFamily="18" charset="0"/>
                <a:ea typeface="Times New Roman" panose="02020603050405020304" pitchFamily="18" charset="0"/>
                <a:cs typeface="Times New Roman" panose="02020603050405020304" pitchFamily="18" charset="0"/>
              </a:rPr>
              <a:t>– </a:t>
            </a: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не свыше трех месяцев (с зачетом выходного пособия)</a:t>
            </a:r>
          </a:p>
          <a:p>
            <a:endParaRPr lang="ru-RU"/>
          </a:p>
        </p:txBody>
      </p:sp>
      <p:sp>
        <p:nvSpPr>
          <p:cNvPr id="6" name="TextBox 5">
            <a:extLst>
              <a:ext uri="{FF2B5EF4-FFF2-40B4-BE49-F238E27FC236}">
                <a16:creationId xmlns:a16="http://schemas.microsoft.com/office/drawing/2014/main" id="{946A508B-8CCB-4EE9-92E7-699B69B0C7FA}"/>
              </a:ext>
            </a:extLst>
          </p:cNvPr>
          <p:cNvSpPr txBox="1"/>
          <p:nvPr/>
        </p:nvSpPr>
        <p:spPr>
          <a:xfrm>
            <a:off x="608514" y="4557502"/>
            <a:ext cx="6094602" cy="1709892"/>
          </a:xfrm>
          <a:prstGeom prst="rect">
            <a:avLst/>
          </a:prstGeom>
          <a:noFill/>
        </p:spPr>
        <p:txBody>
          <a:bodyPr wrap="square">
            <a:spAutoFit/>
          </a:bodyPr>
          <a:lstStyle/>
          <a:p>
            <a:pPr algn="just">
              <a:lnSpc>
                <a:spcPct val="150000"/>
              </a:lnSpc>
              <a:spcAft>
                <a:spcPts val="800"/>
              </a:spcAft>
            </a:pPr>
            <a:r>
              <a:rPr lang="ru-RU"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Важно! Выплата уволенному работнику выходного пособия и сохраненного среднего месячного заработка производится работодателем по прежнему месту работы за счет средств работодателя</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1542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52B0818C-6D5C-411E-9659-CFD812E51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429" y="3552597"/>
            <a:ext cx="4023395" cy="288790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C47A0F3C-BBB6-4EB6-A2CC-12FDB0F7791C}"/>
              </a:ext>
            </a:extLst>
          </p:cNvPr>
          <p:cNvSpPr>
            <a:spLocks noGrp="1"/>
          </p:cNvSpPr>
          <p:nvPr>
            <p:ph type="title"/>
          </p:nvPr>
        </p:nvSpPr>
        <p:spPr>
          <a:xfrm>
            <a:off x="385195" y="-159391"/>
            <a:ext cx="10515600" cy="1325563"/>
          </a:xfrm>
        </p:spPr>
        <p:txBody>
          <a:bodyPr>
            <a:normAutofit/>
          </a:bodyPr>
          <a:lstStyle/>
          <a:p>
            <a:r>
              <a:rPr lang="ru-RU" sz="2800" b="1">
                <a:latin typeface="Times New Roman" panose="02020603050405020304" pitchFamily="18" charset="0"/>
                <a:ea typeface="Times New Roman" panose="02020603050405020304" pitchFamily="18" charset="0"/>
                <a:cs typeface="Times New Roman" panose="02020603050405020304" pitchFamily="18" charset="0"/>
              </a:rPr>
              <a:t>Дополнительный выходной день</a:t>
            </a:r>
            <a:endParaRPr lang="ru-RU" sz="2800"/>
          </a:p>
        </p:txBody>
      </p:sp>
      <p:sp>
        <p:nvSpPr>
          <p:cNvPr id="3" name="Объект 2">
            <a:extLst>
              <a:ext uri="{FF2B5EF4-FFF2-40B4-BE49-F238E27FC236}">
                <a16:creationId xmlns:a16="http://schemas.microsoft.com/office/drawing/2014/main" id="{50A66D0E-F6F7-4714-BC53-977897942FFA}"/>
              </a:ext>
            </a:extLst>
          </p:cNvPr>
          <p:cNvSpPr>
            <a:spLocks noGrp="1"/>
          </p:cNvSpPr>
          <p:nvPr>
            <p:ph idx="1"/>
          </p:nvPr>
        </p:nvSpPr>
        <p:spPr>
          <a:xfrm>
            <a:off x="611697" y="1073893"/>
            <a:ext cx="6888061" cy="5567944"/>
          </a:xfrm>
        </p:spPr>
        <p:txBody>
          <a:bodyPr>
            <a:normAutofit lnSpcReduction="10000"/>
          </a:bodyPr>
          <a:lstStyle/>
          <a:p>
            <a:pPr algn="ctr">
              <a:lnSpc>
                <a:spcPct val="107000"/>
              </a:lnSpc>
              <a:spcAft>
                <a:spcPts val="750"/>
              </a:spcAft>
            </a:pPr>
            <a:r>
              <a:rPr lang="ru-RU" sz="1800" b="1">
                <a:solidFill>
                  <a:srgbClr val="262E3A"/>
                </a:solidFill>
                <a:effectLst/>
                <a:latin typeface="Times New Roman" panose="02020603050405020304" pitchFamily="18" charset="0"/>
                <a:ea typeface="Times New Roman" panose="02020603050405020304" pitchFamily="18" charset="0"/>
                <a:cs typeface="Times New Roman" panose="02020603050405020304" pitchFamily="18" charset="0"/>
              </a:rPr>
              <a:t>Важно! Работодатель обязан ежемесячно предоставлять дополнительный выходной день без сохранения заработной платы</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одному из родителей (опекуну, попечителю, приемному родителю), имеющего ребенка, не достигшего возраста 16 лет, при наличии его письменного заявления</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50000"/>
              </a:lnSpc>
              <a:spcAft>
                <a:spcPts val="80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Дополнительные выходные дни, не использованные в конкретном месяце, не суммируются и не подлежат переносу на другой срок</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50000"/>
              </a:lnSpc>
              <a:spcAft>
                <a:spcPts val="80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Предоставление дополнительного выходного дня может осуществляться с частичной или полной его оплатой, если такое условие предусмотрено в коллективном договоре, соглашении или в трудовом договоре</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endParaRPr lang="ru-RU"/>
          </a:p>
        </p:txBody>
      </p:sp>
    </p:spTree>
    <p:extLst>
      <p:ext uri="{BB962C8B-B14F-4D97-AF65-F5344CB8AC3E}">
        <p14:creationId xmlns:p14="http://schemas.microsoft.com/office/powerpoint/2010/main" val="376740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24F9F1-FCB9-475E-8E1E-26D8CFCDC908}"/>
              </a:ext>
            </a:extLst>
          </p:cNvPr>
          <p:cNvSpPr>
            <a:spLocks noGrp="1"/>
          </p:cNvSpPr>
          <p:nvPr>
            <p:ph type="title"/>
          </p:nvPr>
        </p:nvSpPr>
        <p:spPr>
          <a:xfrm>
            <a:off x="192248" y="0"/>
            <a:ext cx="10515600" cy="1035836"/>
          </a:xfrm>
        </p:spPr>
        <p:txBody>
          <a:bodyPr>
            <a:normAutofit/>
          </a:bodyPr>
          <a:lstStyle/>
          <a:p>
            <a:r>
              <a:rPr lang="ru-RU" sz="3600" b="1">
                <a:latin typeface="Times New Roman" panose="02020603050405020304" pitchFamily="18" charset="0"/>
                <a:ea typeface="Times New Roman" panose="02020603050405020304" pitchFamily="18" charset="0"/>
                <a:cs typeface="Times New Roman" panose="02020603050405020304" pitchFamily="18" charset="0"/>
              </a:rPr>
              <a:t>Сокращенная рабочая неделя </a:t>
            </a:r>
            <a:endParaRPr lang="ru-RU" sz="3600"/>
          </a:p>
        </p:txBody>
      </p:sp>
      <p:sp>
        <p:nvSpPr>
          <p:cNvPr id="3" name="Объект 2">
            <a:extLst>
              <a:ext uri="{FF2B5EF4-FFF2-40B4-BE49-F238E27FC236}">
                <a16:creationId xmlns:a16="http://schemas.microsoft.com/office/drawing/2014/main" id="{5F5BFC0D-1E3C-44AD-90DE-9C6161FB99D1}"/>
              </a:ext>
            </a:extLst>
          </p:cNvPr>
          <p:cNvSpPr>
            <a:spLocks noGrp="1"/>
          </p:cNvSpPr>
          <p:nvPr>
            <p:ph idx="1"/>
          </p:nvPr>
        </p:nvSpPr>
        <p:spPr>
          <a:xfrm>
            <a:off x="329968" y="953169"/>
            <a:ext cx="10835779" cy="1800693"/>
          </a:xfrm>
        </p:spPr>
        <p:txBody>
          <a:bodyPr>
            <a:normAutofit/>
          </a:bodyPr>
          <a:lstStyle/>
          <a:p>
            <a:pPr indent="0" algn="just">
              <a:lnSpc>
                <a:spcPct val="150000"/>
              </a:lnSpc>
              <a:spcAft>
                <a:spcPts val="750"/>
              </a:spcAft>
              <a:buNone/>
            </a:pPr>
            <a:r>
              <a:rPr lang="ru-RU"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Важно! Работодатель устанавливает в коллективном договоре или в трудовом договоре женщинам, работающим в районах Крайнего Севера и местностях, приравненных к ним, сокращенную 36-часовую рабочую неделю</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endParaRPr lang="ru-RU"/>
          </a:p>
        </p:txBody>
      </p:sp>
      <p:pic>
        <p:nvPicPr>
          <p:cNvPr id="1026" name="Picture 2">
            <a:extLst>
              <a:ext uri="{FF2B5EF4-FFF2-40B4-BE49-F238E27FC236}">
                <a16:creationId xmlns:a16="http://schemas.microsoft.com/office/drawing/2014/main" id="{F41A7973-DE3A-4F91-AE95-5F61A8A6D9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8328" y="3313651"/>
            <a:ext cx="4913370" cy="32675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8B6784-9BF6-4AA5-B290-72ED4D402A7C}"/>
              </a:ext>
            </a:extLst>
          </p:cNvPr>
          <p:cNvSpPr txBox="1"/>
          <p:nvPr/>
        </p:nvSpPr>
        <p:spPr>
          <a:xfrm>
            <a:off x="439025" y="2930031"/>
            <a:ext cx="6096000" cy="3058979"/>
          </a:xfrm>
          <a:prstGeom prst="rect">
            <a:avLst/>
          </a:prstGeom>
          <a:noFill/>
        </p:spPr>
        <p:txBody>
          <a:bodyPr wrap="square">
            <a:spAutoFit/>
          </a:bodyPr>
          <a:lstStyle/>
          <a:p>
            <a:pPr indent="449580" algn="just">
              <a:lnSpc>
                <a:spcPct val="150000"/>
              </a:lnSpc>
              <a:spcAft>
                <a:spcPts val="8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a:t>
            </a: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сли работодатель не установил сокращенную продолжительность рабочего времени для указанной категории работников, выполняемая ими работа сверх установленной продолжительности рабочего времени подлежит оплате по правилам, предусмотренным ст. 152 ТК для оплаты сверхурочной работы</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50000"/>
              </a:lnSpc>
              <a:spcAft>
                <a:spcPts val="800"/>
              </a:spcAft>
            </a:pPr>
            <a:r>
              <a:rPr lang="ru-RU" sz="1800">
                <a:solidFill>
                  <a:srgbClr val="262E3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251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CBA887-A17A-4FD2-B3AF-947F34A105D7}"/>
              </a:ext>
            </a:extLst>
          </p:cNvPr>
          <p:cNvSpPr>
            <a:spLocks noGrp="1"/>
          </p:cNvSpPr>
          <p:nvPr>
            <p:ph type="title"/>
          </p:nvPr>
        </p:nvSpPr>
        <p:spPr>
          <a:xfrm>
            <a:off x="292916" y="79900"/>
            <a:ext cx="10515600" cy="876446"/>
          </a:xfrm>
        </p:spPr>
        <p:txBody>
          <a:bodyPr>
            <a:normAutofit/>
          </a:bodyPr>
          <a:lstStyle/>
          <a:p>
            <a:r>
              <a:rPr lang="ru-RU" sz="2400" b="1">
                <a:effectLst/>
                <a:latin typeface="Times New Roman" panose="02020603050405020304" pitchFamily="18" charset="0"/>
                <a:ea typeface="Times New Roman" panose="02020603050405020304" pitchFamily="18" charset="0"/>
              </a:rPr>
              <a:t>Ежегодный дополнительный оплачиваемый отпуск </a:t>
            </a:r>
            <a:endParaRPr lang="ru-RU" sz="2400"/>
          </a:p>
        </p:txBody>
      </p:sp>
      <p:sp>
        <p:nvSpPr>
          <p:cNvPr id="3" name="Объект 2">
            <a:extLst>
              <a:ext uri="{FF2B5EF4-FFF2-40B4-BE49-F238E27FC236}">
                <a16:creationId xmlns:a16="http://schemas.microsoft.com/office/drawing/2014/main" id="{217EA72F-C7E5-4D4F-91F8-4C5C8CBE8CF7}"/>
              </a:ext>
            </a:extLst>
          </p:cNvPr>
          <p:cNvSpPr>
            <a:spLocks noGrp="1"/>
          </p:cNvSpPr>
          <p:nvPr>
            <p:ph idx="1"/>
          </p:nvPr>
        </p:nvSpPr>
        <p:spPr>
          <a:xfrm>
            <a:off x="427139" y="2362570"/>
            <a:ext cx="7575958" cy="4351338"/>
          </a:xfrm>
        </p:spPr>
        <p:txBody>
          <a:bodyPr>
            <a:normAutofit/>
          </a:bodyPr>
          <a:lstStyle/>
          <a:p>
            <a:pPr algn="just">
              <a:lnSpc>
                <a:spcPct val="150000"/>
              </a:lnSpc>
              <a:spcAft>
                <a:spcPts val="800"/>
              </a:spcAft>
            </a:pPr>
            <a:r>
              <a:rPr lang="ru-RU" sz="1800">
                <a:solidFill>
                  <a:srgbClr val="262E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Продолжительность дополнительного отпуска составляет:</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районах Крайнего Севера предоставляется отпуск </a:t>
            </a:r>
            <a:r>
              <a:rPr lang="ru-RU" sz="1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 календарных дня</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местностях, приравненных к районам Крайнего Севера </a:t>
            </a:r>
            <a:r>
              <a:rPr lang="ru-RU" sz="1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календарных дней</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остальных районах Севера, где установлен районный коэффициент и процентная надбавка </a:t>
            </a:r>
            <a:r>
              <a:rPr lang="ru-RU" sz="1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календарных дней</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endParaRPr lang="ru-RU"/>
          </a:p>
        </p:txBody>
      </p:sp>
      <p:pic>
        <p:nvPicPr>
          <p:cNvPr id="2050" name="Picture 2">
            <a:extLst>
              <a:ext uri="{FF2B5EF4-FFF2-40B4-BE49-F238E27FC236}">
                <a16:creationId xmlns:a16="http://schemas.microsoft.com/office/drawing/2014/main" id="{A48C5CC7-C931-4A6F-A4B0-B1B986894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542" y="4254579"/>
            <a:ext cx="3947632" cy="24593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39D44D8-05CA-4BAD-9AC0-D6BBD03D1858}"/>
              </a:ext>
            </a:extLst>
          </p:cNvPr>
          <p:cNvSpPr txBox="1"/>
          <p:nvPr/>
        </p:nvSpPr>
        <p:spPr>
          <a:xfrm>
            <a:off x="362823" y="956346"/>
            <a:ext cx="10870035" cy="1294393"/>
          </a:xfrm>
          <a:prstGeom prst="rect">
            <a:avLst/>
          </a:prstGeom>
          <a:noFill/>
        </p:spPr>
        <p:txBody>
          <a:bodyPr wrap="square">
            <a:spAutoFit/>
          </a:bodyPr>
          <a:lstStyle/>
          <a:p>
            <a:pPr algn="just">
              <a:lnSpc>
                <a:spcPct val="150000"/>
              </a:lnSpc>
              <a:spcAft>
                <a:spcPts val="80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Право на дополнительный оплачиваемый отпуск имеют лица, постоянно проживающие и работающие в районах Крайнего Севера и приравненных к ним местностях, а также выполняющие там работы вахтовым методом.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3339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3B647212-6035-4C06-B5B5-9FF3047EE6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3709" y="5055544"/>
            <a:ext cx="2189218" cy="170989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378E2A13-327C-4B12-AC00-296BFE44BE66}"/>
              </a:ext>
            </a:extLst>
          </p:cNvPr>
          <p:cNvSpPr>
            <a:spLocks noGrp="1"/>
          </p:cNvSpPr>
          <p:nvPr>
            <p:ph type="title"/>
          </p:nvPr>
        </p:nvSpPr>
        <p:spPr>
          <a:xfrm>
            <a:off x="0" y="-154993"/>
            <a:ext cx="10515600" cy="1325563"/>
          </a:xfrm>
        </p:spPr>
        <p:txBody>
          <a:bodyPr/>
          <a:lstStyle/>
          <a:p>
            <a:r>
              <a:rPr lang="ru-RU" sz="1800" b="1">
                <a:effectLst/>
                <a:latin typeface="Times New Roman" panose="02020603050405020304" pitchFamily="18" charset="0"/>
                <a:ea typeface="Times New Roman" panose="02020603050405020304" pitchFamily="18" charset="0"/>
              </a:rPr>
              <a:t>Компенсация расходов на оплату стоимости проезда и провоза багажа </a:t>
            </a:r>
            <a:br>
              <a:rPr lang="ru-RU" sz="1800" b="1">
                <a:effectLst/>
                <a:latin typeface="Times New Roman" panose="02020603050405020304" pitchFamily="18" charset="0"/>
                <a:ea typeface="Times New Roman" panose="02020603050405020304" pitchFamily="18" charset="0"/>
              </a:rPr>
            </a:br>
            <a:r>
              <a:rPr lang="ru-RU" sz="1800" b="1">
                <a:effectLst/>
                <a:latin typeface="Times New Roman" panose="02020603050405020304" pitchFamily="18" charset="0"/>
                <a:ea typeface="Times New Roman" panose="02020603050405020304" pitchFamily="18" charset="0"/>
              </a:rPr>
              <a:t>к месту использования отпуска и обратно -1 </a:t>
            </a:r>
            <a:endParaRPr lang="ru-RU"/>
          </a:p>
        </p:txBody>
      </p:sp>
      <p:sp>
        <p:nvSpPr>
          <p:cNvPr id="3" name="Объект 2">
            <a:extLst>
              <a:ext uri="{FF2B5EF4-FFF2-40B4-BE49-F238E27FC236}">
                <a16:creationId xmlns:a16="http://schemas.microsoft.com/office/drawing/2014/main" id="{B4FA4A3B-58C4-4EF6-ABFE-4DF39612953A}"/>
              </a:ext>
            </a:extLst>
          </p:cNvPr>
          <p:cNvSpPr>
            <a:spLocks noGrp="1"/>
          </p:cNvSpPr>
          <p:nvPr>
            <p:ph idx="1"/>
          </p:nvPr>
        </p:nvSpPr>
        <p:spPr>
          <a:xfrm>
            <a:off x="185606" y="947509"/>
            <a:ext cx="11669785" cy="646400"/>
          </a:xfrm>
        </p:spPr>
        <p:txBody>
          <a:bodyPr>
            <a:normAutofit/>
          </a:bodyPr>
          <a:lstStyle/>
          <a:p>
            <a:pPr algn="just">
              <a:lnSpc>
                <a:spcPct val="150000"/>
              </a:lnSpc>
              <a:spcAft>
                <a:spcPts val="800"/>
              </a:spcAft>
            </a:pPr>
            <a:r>
              <a:rPr lang="ru-RU" sz="1800">
                <a:solidFill>
                  <a:srgbClr val="262E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a:solidFill>
                  <a:srgbClr val="262E3A"/>
                </a:solidFill>
                <a:effectLst/>
                <a:latin typeface="Times New Roman" panose="02020603050405020304" pitchFamily="18" charset="0"/>
                <a:ea typeface="Times New Roman" panose="02020603050405020304" pitchFamily="18" charset="0"/>
                <a:cs typeface="Times New Roman" panose="02020603050405020304" pitchFamily="18" charset="0"/>
              </a:rPr>
              <a:t>Важно! Компенсация расходов производится в следующем порядке:</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pPr>
            <a:endParaRPr lang="ru-RU" sz="1800">
              <a:effectLst/>
              <a:latin typeface="Calibri" panose="020F0502020204030204" pitchFamily="34" charset="0"/>
              <a:ea typeface="Calibri" panose="020F0502020204030204" pitchFamily="34" charset="0"/>
              <a:cs typeface="Times New Roman" panose="02020603050405020304" pitchFamily="18" charset="0"/>
            </a:endParaRPr>
          </a:p>
          <a:p>
            <a:endParaRPr lang="ru-RU"/>
          </a:p>
        </p:txBody>
      </p:sp>
      <p:sp>
        <p:nvSpPr>
          <p:cNvPr id="5" name="TextBox 4">
            <a:extLst>
              <a:ext uri="{FF2B5EF4-FFF2-40B4-BE49-F238E27FC236}">
                <a16:creationId xmlns:a16="http://schemas.microsoft.com/office/drawing/2014/main" id="{D5097E6A-6761-4DFA-A641-B597D5B75DF3}"/>
              </a:ext>
            </a:extLst>
          </p:cNvPr>
          <p:cNvSpPr txBox="1"/>
          <p:nvPr/>
        </p:nvSpPr>
        <p:spPr>
          <a:xfrm>
            <a:off x="1404109" y="4924155"/>
            <a:ext cx="9015018" cy="1709892"/>
          </a:xfrm>
          <a:prstGeom prst="rect">
            <a:avLst/>
          </a:prstGeom>
          <a:noFill/>
        </p:spPr>
        <p:txBody>
          <a:bodyPr wrap="square">
            <a:spAutoFit/>
          </a:bodyPr>
          <a:lstStyle/>
          <a:p>
            <a:pPr algn="just">
              <a:lnSpc>
                <a:spcPct val="150000"/>
              </a:lnSpc>
              <a:spcAft>
                <a:spcPts val="80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Размер, условия и порядок компенсации расходов у работодателей внебюджетной сферы устанавливаются коллективными договорами, локальными нормативными актами, принимаемыми </a:t>
            </a:r>
            <a:r>
              <a:rPr lang="ru-RU" sz="18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с учетом мнения выборных органов первичных профсоюзных организаций</a:t>
            </a: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 а также индивидуальными трудовыми договорами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Схема 6">
            <a:extLst>
              <a:ext uri="{FF2B5EF4-FFF2-40B4-BE49-F238E27FC236}">
                <a16:creationId xmlns:a16="http://schemas.microsoft.com/office/drawing/2014/main" id="{E536F1F8-9F4C-48F5-B47C-5CE8B9E4978A}"/>
              </a:ext>
            </a:extLst>
          </p:cNvPr>
          <p:cNvGraphicFramePr/>
          <p:nvPr>
            <p:extLst>
              <p:ext uri="{D42A27DB-BD31-4B8C-83A1-F6EECF244321}">
                <p14:modId xmlns:p14="http://schemas.microsoft.com/office/powerpoint/2010/main" val="2244746101"/>
              </p:ext>
            </p:extLst>
          </p:nvPr>
        </p:nvGraphicFramePr>
        <p:xfrm>
          <a:off x="185606" y="889978"/>
          <a:ext cx="10921418" cy="4622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4274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C2F561-3264-428D-8726-C1D770017C24}"/>
              </a:ext>
            </a:extLst>
          </p:cNvPr>
          <p:cNvSpPr>
            <a:spLocks noGrp="1"/>
          </p:cNvSpPr>
          <p:nvPr>
            <p:ph type="title"/>
          </p:nvPr>
        </p:nvSpPr>
        <p:spPr>
          <a:xfrm>
            <a:off x="158692" y="63122"/>
            <a:ext cx="10515600" cy="893224"/>
          </a:xfrm>
        </p:spPr>
        <p:txBody>
          <a:bodyPr>
            <a:normAutofit/>
          </a:bodyPr>
          <a:lstStyle/>
          <a:p>
            <a:r>
              <a:rPr lang="ru-RU" sz="2000" b="1">
                <a:effectLst/>
                <a:latin typeface="Times New Roman" panose="02020603050405020304" pitchFamily="18" charset="0"/>
                <a:ea typeface="Times New Roman" panose="02020603050405020304" pitchFamily="18" charset="0"/>
              </a:rPr>
              <a:t>Компенсация расходов на оплату стоимости проезда и провоза багажа </a:t>
            </a:r>
            <a:br>
              <a:rPr lang="ru-RU" sz="2000" b="1">
                <a:effectLst/>
                <a:latin typeface="Times New Roman" panose="02020603050405020304" pitchFamily="18" charset="0"/>
                <a:ea typeface="Times New Roman" panose="02020603050405020304" pitchFamily="18" charset="0"/>
              </a:rPr>
            </a:br>
            <a:r>
              <a:rPr lang="ru-RU" sz="2000" b="1">
                <a:effectLst/>
                <a:latin typeface="Times New Roman" panose="02020603050405020304" pitchFamily="18" charset="0"/>
                <a:ea typeface="Times New Roman" panose="02020603050405020304" pitchFamily="18" charset="0"/>
              </a:rPr>
              <a:t>к месту использования отпуска и обратно -2 </a:t>
            </a:r>
            <a:endParaRPr lang="ru-RU" sz="2000"/>
          </a:p>
        </p:txBody>
      </p:sp>
      <p:graphicFrame>
        <p:nvGraphicFramePr>
          <p:cNvPr id="4" name="Объект 3">
            <a:extLst>
              <a:ext uri="{FF2B5EF4-FFF2-40B4-BE49-F238E27FC236}">
                <a16:creationId xmlns:a16="http://schemas.microsoft.com/office/drawing/2014/main" id="{A9A5879A-C97B-4F6C-B531-181721CC2D87}"/>
              </a:ext>
            </a:extLst>
          </p:cNvPr>
          <p:cNvGraphicFramePr>
            <a:graphicFrameLocks noGrp="1"/>
          </p:cNvGraphicFramePr>
          <p:nvPr>
            <p:ph idx="1"/>
            <p:extLst>
              <p:ext uri="{D42A27DB-BD31-4B8C-83A1-F6EECF244321}">
                <p14:modId xmlns:p14="http://schemas.microsoft.com/office/powerpoint/2010/main" val="266223802"/>
              </p:ext>
            </p:extLst>
          </p:nvPr>
        </p:nvGraphicFramePr>
        <p:xfrm>
          <a:off x="796954" y="1359016"/>
          <a:ext cx="10377182" cy="5150840"/>
        </p:xfrm>
        <a:graphic>
          <a:graphicData uri="http://schemas.openxmlformats.org/drawingml/2006/table">
            <a:tbl>
              <a:tblPr firstRow="1" firstCol="1" bandRow="1">
                <a:tableStyleId>{2D5ABB26-0587-4C30-8999-92F81FD0307C}</a:tableStyleId>
              </a:tblPr>
              <a:tblGrid>
                <a:gridCol w="5188591">
                  <a:extLst>
                    <a:ext uri="{9D8B030D-6E8A-4147-A177-3AD203B41FA5}">
                      <a16:colId xmlns:a16="http://schemas.microsoft.com/office/drawing/2014/main" val="4156139792"/>
                    </a:ext>
                  </a:extLst>
                </a:gridCol>
                <a:gridCol w="5188591">
                  <a:extLst>
                    <a:ext uri="{9D8B030D-6E8A-4147-A177-3AD203B41FA5}">
                      <a16:colId xmlns:a16="http://schemas.microsoft.com/office/drawing/2014/main" val="4025294612"/>
                    </a:ext>
                  </a:extLst>
                </a:gridCol>
              </a:tblGrid>
              <a:tr h="683687">
                <a:tc>
                  <a:txBody>
                    <a:bodyPr/>
                    <a:lstStyle/>
                    <a:p>
                      <a:pPr algn="ctr">
                        <a:lnSpc>
                          <a:spcPct val="107000"/>
                        </a:lnSpc>
                        <a:spcAft>
                          <a:spcPts val="500"/>
                        </a:spcAft>
                      </a:pPr>
                      <a:r>
                        <a:rPr lang="ru-RU" sz="1600">
                          <a:effectLst/>
                          <a:latin typeface="Times New Roman" panose="02020603050405020304" pitchFamily="18" charset="0"/>
                          <a:cs typeface="Times New Roman" panose="02020603050405020304" pitchFamily="18" charset="0"/>
                        </a:rPr>
                        <a:t>Текущий период, за который работник имеет право на компенсацию</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500"/>
                        </a:spcAft>
                      </a:pPr>
                      <a:r>
                        <a:rPr lang="ru-RU" sz="1600">
                          <a:effectLst/>
                          <a:latin typeface="Times New Roman" panose="02020603050405020304" pitchFamily="18" charset="0"/>
                          <a:cs typeface="Times New Roman" panose="02020603050405020304" pitchFamily="18" charset="0"/>
                        </a:rPr>
                        <a:t>Особенности</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33583205"/>
                  </a:ext>
                </a:extLst>
              </a:tr>
              <a:tr h="683687">
                <a:tc rowSpan="3">
                  <a:txBody>
                    <a:bodyPr/>
                    <a:lstStyle/>
                    <a:p>
                      <a:pPr algn="ctr">
                        <a:lnSpc>
                          <a:spcPct val="107000"/>
                        </a:lnSpc>
                        <a:spcAft>
                          <a:spcPts val="500"/>
                        </a:spcAft>
                      </a:pPr>
                      <a:r>
                        <a:rPr lang="ru-RU" sz="1600">
                          <a:effectLst/>
                          <a:latin typeface="Times New Roman" panose="02020603050405020304" pitchFamily="18" charset="0"/>
                          <a:cs typeface="Times New Roman" panose="02020603050405020304" pitchFamily="18" charset="0"/>
                        </a:rPr>
                        <a:t>2019-2020 годы</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7000"/>
                        </a:lnSpc>
                        <a:spcAft>
                          <a:spcPts val="500"/>
                        </a:spcAft>
                      </a:pPr>
                      <a:r>
                        <a:rPr lang="ru-RU" sz="1600">
                          <a:effectLst/>
                          <a:latin typeface="Times New Roman" panose="02020603050405020304" pitchFamily="18" charset="0"/>
                          <a:cs typeface="Times New Roman" panose="02020603050405020304" pitchFamily="18" charset="0"/>
                        </a:rPr>
                        <a:t>Получил компенсацию в 2019 году</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58452802"/>
                  </a:ext>
                </a:extLst>
              </a:tr>
              <a:tr h="1033259">
                <a:tc vMerge="1">
                  <a:txBody>
                    <a:bodyPr/>
                    <a:lstStyle/>
                    <a:p>
                      <a:endParaRPr lang="ru-RU"/>
                    </a:p>
                  </a:txBody>
                  <a:tcPr/>
                </a:tc>
                <a:tc>
                  <a:txBody>
                    <a:bodyPr/>
                    <a:lstStyle/>
                    <a:p>
                      <a:pPr algn="just">
                        <a:lnSpc>
                          <a:spcPct val="107000"/>
                        </a:lnSpc>
                        <a:spcAft>
                          <a:spcPts val="500"/>
                        </a:spcAft>
                      </a:pPr>
                      <a:r>
                        <a:rPr lang="ru-RU" sz="1600">
                          <a:effectLst/>
                          <a:latin typeface="Times New Roman" panose="02020603050405020304" pitchFamily="18" charset="0"/>
                          <a:cs typeface="Times New Roman" panose="02020603050405020304" pitchFamily="18" charset="0"/>
                        </a:rPr>
                        <a:t>Смог реализовать право на нее в 2020 году (например, в январе или феврале)</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8067661"/>
                  </a:ext>
                </a:extLst>
              </a:tr>
              <a:tr h="1382833">
                <a:tc vMerge="1">
                  <a:txBody>
                    <a:bodyPr/>
                    <a:lstStyle/>
                    <a:p>
                      <a:endParaRPr lang="ru-RU"/>
                    </a:p>
                  </a:txBody>
                  <a:tcPr/>
                </a:tc>
                <a:tc>
                  <a:txBody>
                    <a:bodyPr/>
                    <a:lstStyle/>
                    <a:p>
                      <a:pPr algn="just">
                        <a:lnSpc>
                          <a:spcPct val="107000"/>
                        </a:lnSpc>
                        <a:spcAft>
                          <a:spcPts val="500"/>
                        </a:spcAft>
                      </a:pPr>
                      <a:r>
                        <a:rPr lang="ru-RU" sz="1600" b="1">
                          <a:solidFill>
                            <a:srgbClr val="00B050"/>
                          </a:solidFill>
                          <a:effectLst/>
                          <a:latin typeface="Times New Roman" panose="02020603050405020304" pitchFamily="18" charset="0"/>
                          <a:cs typeface="Times New Roman" panose="02020603050405020304" pitchFamily="18" charset="0"/>
                        </a:rPr>
                        <a:t>Не смог воспользоваться правом – компенсация переносится на 2021 год. Следующая компенсация будет выплачена в 2022 году</a:t>
                      </a:r>
                      <a:endParaRPr lang="ru-RU" sz="16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94466367"/>
                  </a:ext>
                </a:extLst>
              </a:tr>
              <a:tr h="683687">
                <a:tc rowSpan="2">
                  <a:txBody>
                    <a:bodyPr/>
                    <a:lstStyle/>
                    <a:p>
                      <a:pPr algn="ctr">
                        <a:lnSpc>
                          <a:spcPct val="107000"/>
                        </a:lnSpc>
                        <a:spcAft>
                          <a:spcPts val="500"/>
                        </a:spcAft>
                      </a:pPr>
                      <a:r>
                        <a:rPr lang="ru-RU" sz="1600">
                          <a:effectLst/>
                          <a:latin typeface="Times New Roman" panose="02020603050405020304" pitchFamily="18" charset="0"/>
                          <a:cs typeface="Times New Roman" panose="02020603050405020304" pitchFamily="18" charset="0"/>
                        </a:rPr>
                        <a:t>2020-2021 годы</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7000"/>
                        </a:lnSpc>
                        <a:spcAft>
                          <a:spcPts val="500"/>
                        </a:spcAft>
                      </a:pPr>
                      <a:r>
                        <a:rPr lang="ru-RU" sz="1600">
                          <a:effectLst/>
                          <a:latin typeface="Times New Roman" panose="02020603050405020304" pitchFamily="18" charset="0"/>
                          <a:cs typeface="Times New Roman" panose="02020603050405020304" pitchFamily="18" charset="0"/>
                        </a:rPr>
                        <a:t>Смог реализовать право в 2020 году</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95234283"/>
                  </a:ext>
                </a:extLst>
              </a:tr>
              <a:tr h="683687">
                <a:tc vMerge="1">
                  <a:txBody>
                    <a:bodyPr/>
                    <a:lstStyle/>
                    <a:p>
                      <a:endParaRPr lang="ru-RU"/>
                    </a:p>
                  </a:txBody>
                  <a:tcPr/>
                </a:tc>
                <a:tc>
                  <a:txBody>
                    <a:bodyPr/>
                    <a:lstStyle/>
                    <a:p>
                      <a:pPr algn="just">
                        <a:lnSpc>
                          <a:spcPct val="107000"/>
                        </a:lnSpc>
                        <a:spcAft>
                          <a:spcPts val="500"/>
                        </a:spcAft>
                      </a:pPr>
                      <a:r>
                        <a:rPr lang="ru-RU" sz="1600" b="1">
                          <a:solidFill>
                            <a:srgbClr val="00B050"/>
                          </a:solidFill>
                          <a:effectLst/>
                          <a:latin typeface="Times New Roman" panose="02020603050405020304" pitchFamily="18" charset="0"/>
                          <a:cs typeface="Times New Roman" panose="02020603050405020304" pitchFamily="18" charset="0"/>
                        </a:rPr>
                        <a:t>Не получил компенсацию - можно перенести на 2021 год</a:t>
                      </a:r>
                      <a:endParaRPr lang="ru-RU" sz="16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17195496"/>
                  </a:ext>
                </a:extLst>
              </a:tr>
            </a:tbl>
          </a:graphicData>
        </a:graphic>
      </p:graphicFrame>
      <p:pic>
        <p:nvPicPr>
          <p:cNvPr id="3074" name="Picture 2">
            <a:extLst>
              <a:ext uri="{FF2B5EF4-FFF2-40B4-BE49-F238E27FC236}">
                <a16:creationId xmlns:a16="http://schemas.microsoft.com/office/drawing/2014/main" id="{788187A6-67AF-4B68-9F24-5B0B7406E4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9674" y="2499920"/>
            <a:ext cx="2428813" cy="233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136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B9112F3A-856B-41C7-84D1-573E251F2B42}"/>
              </a:ext>
            </a:extLst>
          </p:cNvPr>
          <p:cNvSpPr/>
          <p:nvPr/>
        </p:nvSpPr>
        <p:spPr>
          <a:xfrm>
            <a:off x="1598748" y="2075955"/>
            <a:ext cx="8791303" cy="970137"/>
          </a:xfrm>
          <a:prstGeom prst="rect">
            <a:avLst/>
          </a:prstGeom>
        </p:spPr>
        <p:txBody>
          <a:bodyPr wrap="square">
            <a:spAutoFit/>
          </a:bodyPr>
          <a:lstStyle/>
          <a:p>
            <a:pPr algn="ctr">
              <a:lnSpc>
                <a:spcPts val="8000"/>
              </a:lnSpc>
            </a:pPr>
            <a:r>
              <a:rPr lang="ru-RU" sz="3200">
                <a:ln w="12700">
                  <a:noFill/>
                  <a:prstDash val="solid"/>
                </a:ln>
                <a:solidFill>
                  <a:srgbClr val="324A92"/>
                </a:solidFill>
                <a:latin typeface="+mj-lt"/>
              </a:rPr>
              <a:t>СПАСИБО ЗА ВНИМАНИЕ!</a:t>
            </a:r>
          </a:p>
        </p:txBody>
      </p:sp>
      <p:sp>
        <p:nvSpPr>
          <p:cNvPr id="2" name="TextBox 1">
            <a:extLst>
              <a:ext uri="{FF2B5EF4-FFF2-40B4-BE49-F238E27FC236}">
                <a16:creationId xmlns:a16="http://schemas.microsoft.com/office/drawing/2014/main" id="{EE588C28-7834-4812-84CD-4F743B257817}"/>
              </a:ext>
            </a:extLst>
          </p:cNvPr>
          <p:cNvSpPr txBox="1"/>
          <p:nvPr/>
        </p:nvSpPr>
        <p:spPr>
          <a:xfrm>
            <a:off x="3744685" y="5503817"/>
            <a:ext cx="4702629" cy="1200329"/>
          </a:xfrm>
          <a:prstGeom prst="rect">
            <a:avLst/>
          </a:prstGeom>
          <a:noFill/>
        </p:spPr>
        <p:txBody>
          <a:bodyPr wrap="square" rtlCol="0">
            <a:spAutoFit/>
          </a:bodyPr>
          <a:lstStyle/>
          <a:p>
            <a:pPr algn="ctr"/>
            <a:r>
              <a:rPr lang="ru-RU">
                <a:solidFill>
                  <a:srgbClr val="324A92"/>
                </a:solidFill>
              </a:rPr>
              <a:t>Россия, 119119, г. Москва, Ленинский пр-т, 42</a:t>
            </a:r>
          </a:p>
          <a:p>
            <a:pPr algn="ctr"/>
            <a:r>
              <a:rPr lang="ru-RU">
                <a:solidFill>
                  <a:srgbClr val="324A92"/>
                </a:solidFill>
              </a:rPr>
              <a:t>Тел.: +7 495 930-69-74</a:t>
            </a:r>
          </a:p>
          <a:p>
            <a:pPr algn="ctr"/>
            <a:r>
              <a:rPr lang="en-US">
                <a:solidFill>
                  <a:srgbClr val="324A92"/>
                </a:solidFill>
                <a:hlinkClick r:id="rId2">
                  <a:extLst>
                    <a:ext uri="{A12FA001-AC4F-418D-AE19-62706E023703}">
                      <ahyp:hlinkClr xmlns:ahyp="http://schemas.microsoft.com/office/drawing/2018/hyperlinkcolor" val="tx"/>
                    </a:ext>
                  </a:extLst>
                </a:hlinkClick>
              </a:rPr>
              <a:t>rogwu@rogwu.ru</a:t>
            </a:r>
            <a:endParaRPr lang="en-US">
              <a:solidFill>
                <a:srgbClr val="324A92"/>
              </a:solidFill>
            </a:endParaRPr>
          </a:p>
          <a:p>
            <a:pPr algn="ctr"/>
            <a:r>
              <a:rPr lang="en-US">
                <a:solidFill>
                  <a:srgbClr val="324A92"/>
                </a:solidFill>
              </a:rPr>
              <a:t>www.rogwu.ru</a:t>
            </a:r>
            <a:endParaRPr lang="ru-RU">
              <a:solidFill>
                <a:srgbClr val="324A92"/>
              </a:solidFill>
            </a:endParaRPr>
          </a:p>
        </p:txBody>
      </p:sp>
    </p:spTree>
    <p:extLst>
      <p:ext uri="{BB962C8B-B14F-4D97-AF65-F5344CB8AC3E}">
        <p14:creationId xmlns:p14="http://schemas.microsoft.com/office/powerpoint/2010/main" val="714507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1C0FBE63-4C14-4474-9DF0-3A119B958C56}"/>
              </a:ext>
            </a:extLst>
          </p:cNvPr>
          <p:cNvSpPr>
            <a:spLocks noGrp="1"/>
          </p:cNvSpPr>
          <p:nvPr>
            <p:ph type="title"/>
          </p:nvPr>
        </p:nvSpPr>
        <p:spPr>
          <a:xfrm>
            <a:off x="-83891" y="-187589"/>
            <a:ext cx="10515600" cy="1216703"/>
          </a:xfrm>
        </p:spPr>
        <p:txBody>
          <a:bodyPr>
            <a:normAutofit/>
          </a:bodyPr>
          <a:lstStyle/>
          <a:p>
            <a:pPr indent="342900" algn="just">
              <a:lnSpc>
                <a:spcPct val="150000"/>
              </a:lnSpc>
              <a:spcAft>
                <a:spcPts val="800"/>
              </a:spcAft>
            </a:pPr>
            <a:r>
              <a:rPr lang="ru-RU" sz="3200">
                <a:effectLst/>
                <a:latin typeface="Times New Roman" panose="02020603050405020304" pitchFamily="18" charset="0"/>
                <a:ea typeface="Calibri" panose="020F0502020204030204" pitchFamily="34" charset="0"/>
                <a:cs typeface="Times New Roman" panose="02020603050405020304" pitchFamily="18" charset="0"/>
              </a:rPr>
              <a:t>Нормативная правовая база (основные документы):</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2F5FEBF-93A2-4361-85AD-16086074652C}"/>
              </a:ext>
            </a:extLst>
          </p:cNvPr>
          <p:cNvSpPr txBox="1"/>
          <p:nvPr/>
        </p:nvSpPr>
        <p:spPr>
          <a:xfrm>
            <a:off x="427839" y="1029114"/>
            <a:ext cx="10805019" cy="5434180"/>
          </a:xfrm>
          <a:prstGeom prst="rect">
            <a:avLst/>
          </a:prstGeom>
          <a:noFill/>
        </p:spPr>
        <p:txBody>
          <a:bodyPr wrap="square">
            <a:spAutoFit/>
          </a:bodyPr>
          <a:lstStyle/>
          <a:p>
            <a:pPr indent="342900"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  Трудовой кодекс Российской Федерации (глава 50)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 Закон РФ от 19.02.1993 № 4520-1 «О государственных гарантиях и компенсациях для лиц, работающих и проживающих в районах Крайнего Севера и приравненных к ним местностях»</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50000"/>
              </a:lnSpc>
              <a:spcAft>
                <a:spcPts val="80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Постановление Совмина СССР от 3 января 1983 г. № 12 «О внесении изменений и дополнений в Перечень районов Крайнего Севера и местностей, приравненных к районам Крайнего Севера, утвержденный Постановлением Совета Министров СССР от 10 ноября 1967 г. № 1029» </a:t>
            </a: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(в ред. от 3 марта 2012 г.) (вместе с Перечнем районов Крайнего Севера и местностей, приравненных к районам Крайнего Севера, на которые распространяется действие Указов Президиума Верховного Совета СССР от 10 февраля 1960 г. и от 26 сентября 1967 г. о льготах для лиц, работающих в этих районах и местностях, утвержденным Постановлением Совмина СССР от 10 ноября 1967 г. № 1029)</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pPr>
            <a:r>
              <a:rPr lang="ru-RU" sz="1800">
                <a:solidFill>
                  <a:srgbClr val="000000"/>
                </a:solidFill>
                <a:effectLst/>
                <a:latin typeface="Times New Roman" panose="02020603050405020304" pitchFamily="18" charset="0"/>
                <a:ea typeface="Times New Roman" panose="02020603050405020304" pitchFamily="18" charset="0"/>
              </a:rPr>
              <a:t>- Приказ Минтруда РСФСР от 22.11.1990 № 2 «Об утверждении Инструкции о порядке предоставления социальных гарантий и компенсаций лицам, работающим в районах Крайнего Севера и в местностях, приравненных к районам Крайнего Севера, в соответствии с действующими нормативными актами»</a:t>
            </a:r>
            <a:r>
              <a:rPr lang="ru-RU" sz="1600">
                <a:solidFill>
                  <a:srgbClr val="000000"/>
                </a:solidFill>
                <a:effectLst/>
                <a:latin typeface="Times New Roman" panose="02020603050405020304" pitchFamily="18" charset="0"/>
                <a:ea typeface="Times New Roman" panose="02020603050405020304" pitchFamily="18" charset="0"/>
              </a:rPr>
              <a:t> </a:t>
            </a:r>
            <a:r>
              <a:rPr lang="ru-RU" sz="1600">
                <a:solidFill>
                  <a:srgbClr val="000000"/>
                </a:solidFill>
                <a:latin typeface="Times New Roman" panose="02020603050405020304" pitchFamily="18" charset="0"/>
                <a:ea typeface="Times New Roman" panose="02020603050405020304" pitchFamily="18" charset="0"/>
              </a:rPr>
              <a:t>в части, не противоречащей указанным выше Законам</a:t>
            </a:r>
            <a:endParaRPr lang="ru-RU"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6491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1C0FBE63-4C14-4474-9DF0-3A119B958C56}"/>
              </a:ext>
            </a:extLst>
          </p:cNvPr>
          <p:cNvSpPr>
            <a:spLocks noGrp="1"/>
          </p:cNvSpPr>
          <p:nvPr>
            <p:ph type="title"/>
          </p:nvPr>
        </p:nvSpPr>
        <p:spPr>
          <a:xfrm>
            <a:off x="251669" y="-157111"/>
            <a:ext cx="10515600" cy="1216703"/>
          </a:xfrm>
        </p:spPr>
        <p:txBody>
          <a:bodyPr>
            <a:normAutofit/>
          </a:bodyPr>
          <a:lstStyle/>
          <a:p>
            <a:r>
              <a:rPr lang="ru-RU"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Виды государственных гарантий и компенсаций</a:t>
            </a:r>
            <a:endParaRPr lang="ru-RU" sz="32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7E44D12-9B16-456F-8EEF-464AB97E4587}"/>
              </a:ext>
            </a:extLst>
          </p:cNvPr>
          <p:cNvSpPr txBox="1"/>
          <p:nvPr/>
        </p:nvSpPr>
        <p:spPr>
          <a:xfrm>
            <a:off x="471880" y="1302873"/>
            <a:ext cx="10075177" cy="5023619"/>
          </a:xfrm>
          <a:prstGeom prst="rect">
            <a:avLst/>
          </a:prstGeom>
          <a:noFill/>
        </p:spPr>
        <p:txBody>
          <a:bodyPr wrap="square">
            <a:spAutoFit/>
          </a:bodyPr>
          <a:lstStyle/>
          <a:p>
            <a:pPr marL="342900" lvl="0" indent="-342900" algn="just">
              <a:lnSpc>
                <a:spcPct val="150000"/>
              </a:lnSpc>
              <a:spcAft>
                <a:spcPts val="800"/>
              </a:spcAft>
              <a:buSzPts val="1000"/>
              <a:buFont typeface="Symbol" panose="05050102010706020507" pitchFamily="18" charset="2"/>
              <a:buChar char=""/>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повышенная оплата труда (районный коэффициент, процентная надбавка) (ст. 315-317 ТК РФ)</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гарантии при увольнении по сокращению штата (ст. 318 ТК РФ)</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дополнительный выходной день (ст. 319 ТК РФ)</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сокращенная рабочая неделя (ст. 320 ТК РФ)</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ежегодный дополнительный оплачиваемый отпуск (ст. 321 ТК РФ)</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гарантии медицинского обеспечения (ст. 323 ТК РФ)</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компенсация расходов на оплату стоимости проезда и провоза багажа к месту использования отпуска и обратно (ст. 325 ТК РФ)</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компенсация расходов, связанных с переездом (ст. 326 ТК РФ)</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1000"/>
              <a:buFont typeface="Symbol" panose="05050102010706020507" pitchFamily="18" charset="2"/>
              <a:buChar char=""/>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другие гарантии и компенсации (ст. 327 ТК РФ)</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353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44578B75-F3DA-47EE-B819-3AE1A004A2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9837" y="4852829"/>
            <a:ext cx="2486454" cy="194205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93C261E9-5CE3-4D55-9C55-C8C16BDA0ECB}"/>
              </a:ext>
            </a:extLst>
          </p:cNvPr>
          <p:cNvSpPr>
            <a:spLocks noGrp="1"/>
          </p:cNvSpPr>
          <p:nvPr>
            <p:ph type="title"/>
          </p:nvPr>
        </p:nvSpPr>
        <p:spPr>
          <a:xfrm>
            <a:off x="217415" y="172178"/>
            <a:ext cx="10515600" cy="1325563"/>
          </a:xfrm>
        </p:spPr>
        <p:txBody>
          <a:bodyPr/>
          <a:lstStyle/>
          <a:p>
            <a:r>
              <a:rPr lang="ru-RU" sz="4400" b="1">
                <a:solidFill>
                  <a:srgbClr val="101010"/>
                </a:solidFill>
                <a:effectLst/>
                <a:latin typeface="Times New Roman" panose="02020603050405020304" pitchFamily="18" charset="0"/>
                <a:ea typeface="Times New Roman" panose="02020603050405020304" pitchFamily="18" charset="0"/>
                <a:cs typeface="Times New Roman" panose="02020603050405020304" pitchFamily="18" charset="0"/>
              </a:rPr>
              <a:t>Оплата труда</a:t>
            </a:r>
            <a:br>
              <a:rPr lang="ru-RU">
                <a:latin typeface="Calibri" panose="020F0502020204030204" pitchFamily="34" charset="0"/>
                <a:ea typeface="Times New Roman" panose="02020603050405020304" pitchFamily="18" charset="0"/>
                <a:cs typeface="Times New Roman" panose="02020603050405020304" pitchFamily="18" charset="0"/>
              </a:rPr>
            </a:br>
            <a:endParaRPr lang="ru-RU"/>
          </a:p>
        </p:txBody>
      </p:sp>
      <p:sp>
        <p:nvSpPr>
          <p:cNvPr id="9" name="TextBox 8">
            <a:extLst>
              <a:ext uri="{FF2B5EF4-FFF2-40B4-BE49-F238E27FC236}">
                <a16:creationId xmlns:a16="http://schemas.microsoft.com/office/drawing/2014/main" id="{E7AF7CF2-7D50-4F95-B22D-98D85A4BEBF3}"/>
              </a:ext>
            </a:extLst>
          </p:cNvPr>
          <p:cNvSpPr txBox="1"/>
          <p:nvPr/>
        </p:nvSpPr>
        <p:spPr>
          <a:xfrm>
            <a:off x="530604" y="1119317"/>
            <a:ext cx="10266027" cy="3361433"/>
          </a:xfrm>
          <a:prstGeom prst="rect">
            <a:avLst/>
          </a:prstGeom>
          <a:noFill/>
        </p:spPr>
        <p:txBody>
          <a:bodyPr wrap="square">
            <a:spAutoFit/>
          </a:bodyPr>
          <a:lstStyle/>
          <a:p>
            <a:pPr algn="just">
              <a:lnSpc>
                <a:spcPct val="150000"/>
              </a:lnSpc>
              <a:spcAft>
                <a:spcPts val="800"/>
              </a:spcAft>
            </a:pPr>
            <a:r>
              <a:rPr lang="ru-RU" sz="1800" b="1">
                <a:solidFill>
                  <a:srgbClr val="101010"/>
                </a:solidFill>
                <a:effectLst/>
                <a:latin typeface="Times New Roman" panose="02020603050405020304" pitchFamily="18" charset="0"/>
                <a:ea typeface="Times New Roman" panose="02020603050405020304" pitchFamily="18" charset="0"/>
                <a:cs typeface="Times New Roman" panose="02020603050405020304" pitchFamily="18" charset="0"/>
              </a:rPr>
              <a:t>Оплата труда с применением районных коэффициентов и процентных надбавок положена следующим категориям сотрудников: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Both"/>
            </a:pPr>
            <a:r>
              <a:rPr lang="ru-RU" sz="1800">
                <a:solidFill>
                  <a:srgbClr val="101010"/>
                </a:solidFill>
                <a:effectLst/>
                <a:latin typeface="Times New Roman" panose="02020603050405020304" pitchFamily="18" charset="0"/>
                <a:ea typeface="Times New Roman" panose="02020603050405020304" pitchFamily="18" charset="0"/>
                <a:cs typeface="Times New Roman" panose="02020603050405020304" pitchFamily="18" charset="0"/>
              </a:rPr>
              <a:t>Занятым по основному месту работы</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arenBoth"/>
            </a:pPr>
            <a:r>
              <a:rPr lang="ru-RU" sz="1800">
                <a:solidFill>
                  <a:srgbClr val="101010"/>
                </a:solidFill>
                <a:effectLst/>
                <a:latin typeface="Times New Roman" panose="02020603050405020304" pitchFamily="18" charset="0"/>
                <a:ea typeface="Times New Roman" panose="02020603050405020304" pitchFamily="18" charset="0"/>
                <a:cs typeface="Times New Roman" panose="02020603050405020304" pitchFamily="18" charset="0"/>
              </a:rPr>
              <a:t>Совместителям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ru-RU" sz="1800">
                <a:solidFill>
                  <a:srgbClr val="101010"/>
                </a:solidFill>
                <a:effectLst/>
                <a:latin typeface="Times New Roman" panose="02020603050405020304" pitchFamily="18" charset="0"/>
                <a:ea typeface="Times New Roman" panose="02020603050405020304" pitchFamily="18" charset="0"/>
                <a:cs typeface="Times New Roman" panose="02020603050405020304" pitchFamily="18" charset="0"/>
              </a:rPr>
              <a:t>(3) Вахтовикам</a:t>
            </a:r>
          </a:p>
          <a:p>
            <a:pPr algn="just">
              <a:lnSpc>
                <a:spcPct val="150000"/>
              </a:lnSpc>
              <a:spcAft>
                <a:spcPts val="800"/>
              </a:spcAft>
            </a:pPr>
            <a:r>
              <a:rPr lang="ru-RU" sz="1800">
                <a:solidFill>
                  <a:srgbClr val="101010"/>
                </a:solidFill>
                <a:effectLst/>
                <a:latin typeface="Times New Roman" panose="02020603050405020304" pitchFamily="18" charset="0"/>
                <a:ea typeface="Times New Roman" panose="02020603050405020304" pitchFamily="18" charset="0"/>
                <a:cs typeface="Times New Roman" panose="02020603050405020304" pitchFamily="18" charset="0"/>
              </a:rPr>
              <a:t>(4) Сотрудникам на удаленной работе</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ru-RU" sz="1800">
                <a:solidFill>
                  <a:srgbClr val="101010"/>
                </a:solidFill>
                <a:effectLst/>
                <a:latin typeface="Times New Roman" panose="02020603050405020304" pitchFamily="18" charset="0"/>
                <a:ea typeface="Times New Roman" panose="02020603050405020304" pitchFamily="18" charset="0"/>
                <a:cs typeface="Times New Roman" panose="02020603050405020304" pitchFamily="18" charset="0"/>
              </a:rPr>
              <a:t>(5) Иностранным гражданам</a:t>
            </a:r>
            <a:endParaRPr lang="ru-RU">
              <a:solidFill>
                <a:srgbClr val="10101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E280555-1633-4D3D-9071-FA32DA819E55}"/>
              </a:ext>
            </a:extLst>
          </p:cNvPr>
          <p:cNvSpPr txBox="1"/>
          <p:nvPr/>
        </p:nvSpPr>
        <p:spPr>
          <a:xfrm>
            <a:off x="3998570" y="5739499"/>
            <a:ext cx="7913360" cy="878895"/>
          </a:xfrm>
          <a:prstGeom prst="rect">
            <a:avLst/>
          </a:prstGeom>
          <a:noFill/>
        </p:spPr>
        <p:txBody>
          <a:bodyPr wrap="square">
            <a:spAutoFit/>
          </a:bodyPr>
          <a:lstStyle/>
          <a:p>
            <a:pPr algn="just">
              <a:lnSpc>
                <a:spcPct val="150000"/>
              </a:lnSpc>
              <a:spcAft>
                <a:spcPts val="800"/>
              </a:spcAft>
            </a:pPr>
            <a:r>
              <a:rPr lang="ru-RU"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Сотрудникам, направленным в северные районы в командировку, процентная надбавка и районный коэффициент не положены</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2">
            <a:extLst>
              <a:ext uri="{FF2B5EF4-FFF2-40B4-BE49-F238E27FC236}">
                <a16:creationId xmlns:a16="http://schemas.microsoft.com/office/drawing/2014/main" id="{D6DC3A4B-8450-4FC0-AB07-A8D61F5A12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7333" y="2175007"/>
            <a:ext cx="5031146" cy="2935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790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C261E9-5CE3-4D55-9C55-C8C16BDA0ECB}"/>
              </a:ext>
            </a:extLst>
          </p:cNvPr>
          <p:cNvSpPr>
            <a:spLocks noGrp="1"/>
          </p:cNvSpPr>
          <p:nvPr>
            <p:ph type="title"/>
          </p:nvPr>
        </p:nvSpPr>
        <p:spPr>
          <a:xfrm>
            <a:off x="217415" y="381902"/>
            <a:ext cx="10515600" cy="1325563"/>
          </a:xfrm>
        </p:spPr>
        <p:txBody>
          <a:bodyPr>
            <a:normAutofit fontScale="90000"/>
          </a:bodyPr>
          <a:lstStyle/>
          <a:p>
            <a:r>
              <a:rPr lang="ru-RU" b="1">
                <a:latin typeface="Times New Roman" panose="02020603050405020304" pitchFamily="18" charset="0"/>
                <a:ea typeface="Times New Roman" panose="02020603050405020304" pitchFamily="18" charset="0"/>
                <a:cs typeface="Times New Roman" panose="02020603050405020304" pitchFamily="18" charset="0"/>
              </a:rPr>
              <a:t>Районный коэффициент -1</a:t>
            </a:r>
            <a:br>
              <a:rPr lang="ru-RU" sz="3600">
                <a:latin typeface="Calibri" panose="020F0502020204030204" pitchFamily="34" charset="0"/>
                <a:ea typeface="Calibri" panose="020F0502020204030204" pitchFamily="34" charset="0"/>
                <a:cs typeface="Times New Roman" panose="02020603050405020304" pitchFamily="18" charset="0"/>
              </a:rPr>
            </a:br>
            <a:br>
              <a:rPr lang="ru-RU">
                <a:latin typeface="Calibri" panose="020F0502020204030204" pitchFamily="34" charset="0"/>
                <a:ea typeface="Times New Roman" panose="02020603050405020304" pitchFamily="18" charset="0"/>
                <a:cs typeface="Times New Roman" panose="02020603050405020304" pitchFamily="18" charset="0"/>
              </a:rPr>
            </a:br>
            <a:endParaRPr lang="ru-RU"/>
          </a:p>
        </p:txBody>
      </p:sp>
      <p:sp>
        <p:nvSpPr>
          <p:cNvPr id="8" name="TextBox 7">
            <a:extLst>
              <a:ext uri="{FF2B5EF4-FFF2-40B4-BE49-F238E27FC236}">
                <a16:creationId xmlns:a16="http://schemas.microsoft.com/office/drawing/2014/main" id="{456384DD-ABFA-4889-9DEB-0205993CAF83}"/>
              </a:ext>
            </a:extLst>
          </p:cNvPr>
          <p:cNvSpPr txBox="1"/>
          <p:nvPr/>
        </p:nvSpPr>
        <p:spPr>
          <a:xfrm>
            <a:off x="295711" y="1295626"/>
            <a:ext cx="11029425" cy="1338828"/>
          </a:xfrm>
          <a:prstGeom prst="rect">
            <a:avLst/>
          </a:prstGeom>
          <a:noFill/>
        </p:spPr>
        <p:txBody>
          <a:bodyPr wrap="square">
            <a:spAutoFit/>
          </a:bodyPr>
          <a:lstStyle/>
          <a:p>
            <a:pPr indent="342900" algn="just">
              <a:lnSpc>
                <a:spcPct val="150000"/>
              </a:lnSpc>
              <a:spcAft>
                <a:spcPts val="800"/>
              </a:spcAft>
            </a:pPr>
            <a:r>
              <a:rPr lang="ru-RU" sz="1800">
                <a:solidFill>
                  <a:srgbClr val="101010"/>
                </a:solidFill>
                <a:effectLst/>
                <a:latin typeface="Times New Roman" panose="02020603050405020304" pitchFamily="18" charset="0"/>
                <a:ea typeface="Times New Roman" panose="02020603050405020304" pitchFamily="18" charset="0"/>
                <a:cs typeface="Times New Roman" panose="02020603050405020304" pitchFamily="18" charset="0"/>
              </a:rPr>
              <a:t>Районный коэффициент необходим для того, чтобы выравнять доход лиц, которые работают и живут в районах с особенностями климата. Трудовой кодекс обязывает работодателей применять коэффициент при расчете зарплаты (ст. 146 ТК РФ)</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37CCC63D-0893-4930-9A55-EEEED4B4B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918" y="2621189"/>
            <a:ext cx="7121641" cy="4009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045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a:extLst>
              <a:ext uri="{FF2B5EF4-FFF2-40B4-BE49-F238E27FC236}">
                <a16:creationId xmlns:a16="http://schemas.microsoft.com/office/drawing/2014/main" id="{F5BED003-3BBA-4645-988D-0710E1FFED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2835" y="4449845"/>
            <a:ext cx="895941" cy="6997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D3927813-EC8E-4621-9793-591A0B9B44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3481" y="4461821"/>
            <a:ext cx="895941" cy="6997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B098734D-F2D2-4732-A996-715480C374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0" t="5802" r="52428" b="5564"/>
          <a:stretch/>
        </p:blipFill>
        <p:spPr bwMode="auto">
          <a:xfrm>
            <a:off x="304776" y="2855871"/>
            <a:ext cx="1229259" cy="13879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987DEAAB-A159-4C64-9167-D7187110F4D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138" t="3318"/>
          <a:stretch/>
        </p:blipFill>
        <p:spPr bwMode="auto">
          <a:xfrm>
            <a:off x="9154279" y="1232597"/>
            <a:ext cx="2369658" cy="169706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4BD37456-93D7-4E27-9196-43A49E550A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024" y="1202149"/>
            <a:ext cx="1592887" cy="159141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93C261E9-5CE3-4D55-9C55-C8C16BDA0ECB}"/>
              </a:ext>
            </a:extLst>
          </p:cNvPr>
          <p:cNvSpPr>
            <a:spLocks noGrp="1"/>
          </p:cNvSpPr>
          <p:nvPr>
            <p:ph type="title"/>
          </p:nvPr>
        </p:nvSpPr>
        <p:spPr>
          <a:xfrm>
            <a:off x="175470" y="365588"/>
            <a:ext cx="10515600" cy="1325563"/>
          </a:xfrm>
        </p:spPr>
        <p:txBody>
          <a:bodyPr>
            <a:normAutofit fontScale="90000"/>
          </a:bodyPr>
          <a:lstStyle/>
          <a:p>
            <a:r>
              <a:rPr lang="ru-RU" b="1">
                <a:latin typeface="Times New Roman" panose="02020603050405020304" pitchFamily="18" charset="0"/>
                <a:ea typeface="Times New Roman" panose="02020603050405020304" pitchFamily="18" charset="0"/>
                <a:cs typeface="Times New Roman" panose="02020603050405020304" pitchFamily="18" charset="0"/>
              </a:rPr>
              <a:t>Районный коэффициент -2 </a:t>
            </a:r>
            <a:br>
              <a:rPr lang="ru-RU" sz="3600">
                <a:latin typeface="Calibri" panose="020F0502020204030204" pitchFamily="34" charset="0"/>
                <a:ea typeface="Calibri" panose="020F0502020204030204" pitchFamily="34" charset="0"/>
                <a:cs typeface="Times New Roman" panose="02020603050405020304" pitchFamily="18" charset="0"/>
              </a:rPr>
            </a:br>
            <a:br>
              <a:rPr lang="ru-RU">
                <a:latin typeface="Calibri" panose="020F0502020204030204" pitchFamily="34" charset="0"/>
                <a:ea typeface="Times New Roman" panose="02020603050405020304" pitchFamily="18" charset="0"/>
                <a:cs typeface="Times New Roman" panose="02020603050405020304" pitchFamily="18" charset="0"/>
              </a:rPr>
            </a:br>
            <a:endParaRPr lang="ru-RU"/>
          </a:p>
        </p:txBody>
      </p:sp>
      <p:sp>
        <p:nvSpPr>
          <p:cNvPr id="6" name="TextBox 5">
            <a:extLst>
              <a:ext uri="{FF2B5EF4-FFF2-40B4-BE49-F238E27FC236}">
                <a16:creationId xmlns:a16="http://schemas.microsoft.com/office/drawing/2014/main" id="{3F5BA601-1078-4FE6-9862-DE4CCB54E2D5}"/>
              </a:ext>
            </a:extLst>
          </p:cNvPr>
          <p:cNvSpPr txBox="1"/>
          <p:nvPr/>
        </p:nvSpPr>
        <p:spPr>
          <a:xfrm>
            <a:off x="564987" y="5288428"/>
            <a:ext cx="10853257" cy="923330"/>
          </a:xfrm>
          <a:prstGeom prst="rect">
            <a:avLst/>
          </a:prstGeom>
          <a:noFill/>
        </p:spPr>
        <p:txBody>
          <a:bodyPr wrap="square">
            <a:spAutoFit/>
          </a:bodyPr>
          <a:lstStyle/>
          <a:p>
            <a:r>
              <a:rPr lang="ru-RU" sz="1800" b="1" i="1">
                <a:effectLst/>
                <a:latin typeface="Times New Roman" panose="02020603050405020304" pitchFamily="18" charset="0"/>
                <a:ea typeface="Times New Roman" panose="02020603050405020304" pitchFamily="18" charset="0"/>
              </a:rPr>
              <a:t>Начисление районного коэффициента осуществляется на фактическую заработную плату работника, полученную работником в соответствующем месяце (без учета процентных надбавок, единовременных поощрительных выплат, не предусмотренных системой оплаты труда, материальной помощи</a:t>
            </a:r>
            <a:r>
              <a:rPr lang="ru-RU" b="1" i="1">
                <a:latin typeface="Times New Roman" panose="02020603050405020304" pitchFamily="18" charset="0"/>
                <a:ea typeface="Times New Roman" panose="02020603050405020304" pitchFamily="18" charset="0"/>
              </a:rPr>
              <a:t> и т.д.</a:t>
            </a:r>
            <a:r>
              <a:rPr lang="ru-RU" sz="1800" b="1" i="1">
                <a:effectLst/>
                <a:latin typeface="Times New Roman" panose="02020603050405020304" pitchFamily="18" charset="0"/>
                <a:ea typeface="Times New Roman" panose="02020603050405020304" pitchFamily="18" charset="0"/>
              </a:rPr>
              <a:t>)</a:t>
            </a:r>
            <a:endParaRPr lang="ru-RU"/>
          </a:p>
        </p:txBody>
      </p:sp>
      <p:sp>
        <p:nvSpPr>
          <p:cNvPr id="9" name="TextBox 8">
            <a:extLst>
              <a:ext uri="{FF2B5EF4-FFF2-40B4-BE49-F238E27FC236}">
                <a16:creationId xmlns:a16="http://schemas.microsoft.com/office/drawing/2014/main" id="{B86551D2-FA82-4500-8756-8FCC2F8D41D3}"/>
              </a:ext>
            </a:extLst>
          </p:cNvPr>
          <p:cNvSpPr txBox="1"/>
          <p:nvPr/>
        </p:nvSpPr>
        <p:spPr>
          <a:xfrm>
            <a:off x="1768357" y="1613987"/>
            <a:ext cx="7350476" cy="369332"/>
          </a:xfrm>
          <a:prstGeom prst="rect">
            <a:avLst/>
          </a:prstGeom>
          <a:noFill/>
        </p:spPr>
        <p:txBody>
          <a:bodyPr wrap="square">
            <a:spAutoFit/>
          </a:bodyPr>
          <a:lstStyle/>
          <a:p>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начинается с первого дня работы в указанных районах и местностях</a:t>
            </a:r>
            <a:endParaRPr lang="ru-RU"/>
          </a:p>
        </p:txBody>
      </p:sp>
      <p:sp>
        <p:nvSpPr>
          <p:cNvPr id="10" name="TextBox 9">
            <a:extLst>
              <a:ext uri="{FF2B5EF4-FFF2-40B4-BE49-F238E27FC236}">
                <a16:creationId xmlns:a16="http://schemas.microsoft.com/office/drawing/2014/main" id="{61E8DE4F-5115-47B2-B206-72EB3F97FAF1}"/>
              </a:ext>
            </a:extLst>
          </p:cNvPr>
          <p:cNvSpPr txBox="1"/>
          <p:nvPr/>
        </p:nvSpPr>
        <p:spPr>
          <a:xfrm>
            <a:off x="175470" y="967177"/>
            <a:ext cx="10321253" cy="369332"/>
          </a:xfrm>
          <a:prstGeom prst="rect">
            <a:avLst/>
          </a:prstGeom>
          <a:noFill/>
        </p:spPr>
        <p:txBody>
          <a:bodyPr wrap="square">
            <a:spAutoFit/>
          </a:bodyPr>
          <a:lstStyle/>
          <a:p>
            <a:r>
              <a:rPr lang="ru-RU">
                <a:latin typeface="Times New Roman" panose="02020603050405020304" pitchFamily="18" charset="0"/>
                <a:ea typeface="Times New Roman" panose="02020603050405020304" pitchFamily="18" charset="0"/>
                <a:cs typeface="Times New Roman" panose="02020603050405020304" pitchFamily="18" charset="0"/>
              </a:rPr>
              <a:t>Применение районного коэффициента к заработной плате</a:t>
            </a:r>
            <a:endParaRPr lang="ru-RU"/>
          </a:p>
        </p:txBody>
      </p:sp>
      <p:sp>
        <p:nvSpPr>
          <p:cNvPr id="12" name="TextBox 11">
            <a:extLst>
              <a:ext uri="{FF2B5EF4-FFF2-40B4-BE49-F238E27FC236}">
                <a16:creationId xmlns:a16="http://schemas.microsoft.com/office/drawing/2014/main" id="{F2EAAA88-CFD8-4DCE-9F85-E8B36AABD4DD}"/>
              </a:ext>
            </a:extLst>
          </p:cNvPr>
          <p:cNvSpPr txBox="1"/>
          <p:nvPr/>
        </p:nvSpPr>
        <p:spPr>
          <a:xfrm>
            <a:off x="5144462" y="2583388"/>
            <a:ext cx="6107184" cy="369332"/>
          </a:xfrm>
          <a:prstGeom prst="rect">
            <a:avLst/>
          </a:prstGeom>
          <a:noFill/>
        </p:spPr>
        <p:txBody>
          <a:bodyPr wrap="square">
            <a:spAutoFit/>
          </a:bodyPr>
          <a:lstStyle/>
          <a:p>
            <a:r>
              <a:rPr lang="ru-RU" sz="1800">
                <a:solidFill>
                  <a:srgbClr val="101010"/>
                </a:solidFill>
                <a:effectLst/>
                <a:latin typeface="Times New Roman" panose="02020603050405020304" pitchFamily="18" charset="0"/>
                <a:ea typeface="Times New Roman" panose="02020603050405020304" pitchFamily="18" charset="0"/>
                <a:cs typeface="Times New Roman" panose="02020603050405020304" pitchFamily="18" charset="0"/>
              </a:rPr>
              <a:t>не имеет значения возраст работника</a:t>
            </a:r>
            <a:endParaRPr lang="ru-RU"/>
          </a:p>
        </p:txBody>
      </p:sp>
      <p:sp>
        <p:nvSpPr>
          <p:cNvPr id="14" name="TextBox 13">
            <a:extLst>
              <a:ext uri="{FF2B5EF4-FFF2-40B4-BE49-F238E27FC236}">
                <a16:creationId xmlns:a16="http://schemas.microsoft.com/office/drawing/2014/main" id="{F5BCA218-1754-48E0-B602-C2DD6ADB3015}"/>
              </a:ext>
            </a:extLst>
          </p:cNvPr>
          <p:cNvSpPr txBox="1"/>
          <p:nvPr/>
        </p:nvSpPr>
        <p:spPr>
          <a:xfrm>
            <a:off x="1354707" y="3054684"/>
            <a:ext cx="6107184" cy="507831"/>
          </a:xfrm>
          <a:prstGeom prst="rect">
            <a:avLst/>
          </a:prstGeom>
          <a:noFill/>
        </p:spPr>
        <p:txBody>
          <a:bodyPr wrap="square">
            <a:spAutoFit/>
          </a:bodyPr>
          <a:lstStyle/>
          <a:p>
            <a:pPr indent="449580" algn="just">
              <a:lnSpc>
                <a:spcPct val="150000"/>
              </a:lnSpc>
              <a:spcAft>
                <a:spcPts val="800"/>
              </a:spcAft>
            </a:pPr>
            <a:r>
              <a:rPr lang="ru-RU" sz="1800">
                <a:solidFill>
                  <a:srgbClr val="10101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a:solidFill>
                  <a:srgbClr val="101010"/>
                </a:solidFill>
                <a:latin typeface="Times New Roman" panose="02020603050405020304" pitchFamily="18" charset="0"/>
                <a:ea typeface="Times New Roman" panose="02020603050405020304" pitchFamily="18" charset="0"/>
                <a:cs typeface="Times New Roman" panose="02020603050405020304" pitchFamily="18" charset="0"/>
              </a:rPr>
              <a:t>не имеет значения </a:t>
            </a:r>
            <a:r>
              <a:rPr lang="ru-RU" sz="1800">
                <a:solidFill>
                  <a:srgbClr val="101010"/>
                </a:solidFill>
                <a:effectLst/>
                <a:latin typeface="Times New Roman" panose="02020603050405020304" pitchFamily="18" charset="0"/>
                <a:ea typeface="Times New Roman" panose="02020603050405020304" pitchFamily="18" charset="0"/>
                <a:cs typeface="Times New Roman" panose="02020603050405020304" pitchFamily="18" charset="0"/>
              </a:rPr>
              <a:t>стаж работника </a:t>
            </a:r>
          </a:p>
        </p:txBody>
      </p:sp>
      <p:sp>
        <p:nvSpPr>
          <p:cNvPr id="16" name="TextBox 15">
            <a:extLst>
              <a:ext uri="{FF2B5EF4-FFF2-40B4-BE49-F238E27FC236}">
                <a16:creationId xmlns:a16="http://schemas.microsoft.com/office/drawing/2014/main" id="{B4A3A76F-E82A-4B61-AAB2-15D2CA0A626B}"/>
              </a:ext>
            </a:extLst>
          </p:cNvPr>
          <p:cNvSpPr txBox="1"/>
          <p:nvPr/>
        </p:nvSpPr>
        <p:spPr>
          <a:xfrm>
            <a:off x="4669874" y="3684364"/>
            <a:ext cx="6107184" cy="507831"/>
          </a:xfrm>
          <a:prstGeom prst="rect">
            <a:avLst/>
          </a:prstGeom>
          <a:noFill/>
        </p:spPr>
        <p:txBody>
          <a:bodyPr wrap="square">
            <a:spAutoFit/>
          </a:bodyPr>
          <a:lstStyle/>
          <a:p>
            <a:pPr indent="449580" algn="just">
              <a:lnSpc>
                <a:spcPct val="150000"/>
              </a:lnSpc>
              <a:spcAft>
                <a:spcPts val="800"/>
              </a:spcAft>
            </a:pPr>
            <a:r>
              <a:rPr lang="ru-RU" sz="1800">
                <a:solidFill>
                  <a:srgbClr val="101010"/>
                </a:solidFill>
                <a:effectLst/>
                <a:latin typeface="Times New Roman" panose="02020603050405020304" pitchFamily="18" charset="0"/>
                <a:ea typeface="Times New Roman" panose="02020603050405020304" pitchFamily="18" charset="0"/>
                <a:cs typeface="Times New Roman" panose="02020603050405020304" pitchFamily="18" charset="0"/>
              </a:rPr>
              <a:t>не имеет значения прописка работника  </a:t>
            </a:r>
          </a:p>
        </p:txBody>
      </p:sp>
      <p:sp>
        <p:nvSpPr>
          <p:cNvPr id="18" name="TextBox 17">
            <a:extLst>
              <a:ext uri="{FF2B5EF4-FFF2-40B4-BE49-F238E27FC236}">
                <a16:creationId xmlns:a16="http://schemas.microsoft.com/office/drawing/2014/main" id="{F02E76F3-C125-4574-B56B-A68799F609D9}"/>
              </a:ext>
            </a:extLst>
          </p:cNvPr>
          <p:cNvSpPr txBox="1"/>
          <p:nvPr/>
        </p:nvSpPr>
        <p:spPr>
          <a:xfrm>
            <a:off x="2095582" y="4481033"/>
            <a:ext cx="6107184" cy="463397"/>
          </a:xfrm>
          <a:prstGeom prst="rect">
            <a:avLst/>
          </a:prstGeom>
          <a:noFill/>
        </p:spPr>
        <p:txBody>
          <a:bodyPr wrap="square">
            <a:spAutoFit/>
          </a:bodyPr>
          <a:lstStyle/>
          <a:p>
            <a:pPr indent="449580" algn="just">
              <a:lnSpc>
                <a:spcPct val="150000"/>
              </a:lnSpc>
              <a:spcAft>
                <a:spcPts val="800"/>
              </a:spcAft>
            </a:pPr>
            <a:r>
              <a:rPr lang="ru-RU" b="1">
                <a:solidFill>
                  <a:srgbClr val="101010"/>
                </a:solidFill>
                <a:latin typeface="Times New Roman" panose="02020603050405020304" pitchFamily="18" charset="0"/>
                <a:ea typeface="Times New Roman" panose="02020603050405020304" pitchFamily="18" charset="0"/>
                <a:cs typeface="Times New Roman" panose="02020603050405020304" pitchFamily="18" charset="0"/>
              </a:rPr>
              <a:t>Важна т</a:t>
            </a:r>
            <a:r>
              <a:rPr lang="ru-RU" sz="1800" b="1">
                <a:solidFill>
                  <a:srgbClr val="101010"/>
                </a:solidFill>
                <a:effectLst/>
                <a:latin typeface="Times New Roman" panose="02020603050405020304" pitchFamily="18" charset="0"/>
                <a:ea typeface="Times New Roman" panose="02020603050405020304" pitchFamily="18" charset="0"/>
                <a:cs typeface="Times New Roman" panose="02020603050405020304" pitchFamily="18" charset="0"/>
              </a:rPr>
              <a:t>олько фактическая работа и проживание</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80" name="Picture 8">
            <a:extLst>
              <a:ext uri="{FF2B5EF4-FFF2-40B4-BE49-F238E27FC236}">
                <a16:creationId xmlns:a16="http://schemas.microsoft.com/office/drawing/2014/main" id="{47ED7209-ABE5-471C-9AF0-8F31734978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99720" y="3257406"/>
            <a:ext cx="2587032" cy="139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43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A0B7053-46BC-4DFB-A979-6F42B7BF0C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495" y="1125849"/>
            <a:ext cx="2205717" cy="220571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F066FD60-2E7A-40C6-8BC5-B4A3D701E63E}"/>
              </a:ext>
            </a:extLst>
          </p:cNvPr>
          <p:cNvSpPr>
            <a:spLocks noGrp="1"/>
          </p:cNvSpPr>
          <p:nvPr>
            <p:ph type="title"/>
          </p:nvPr>
        </p:nvSpPr>
        <p:spPr>
          <a:xfrm>
            <a:off x="200637" y="316005"/>
            <a:ext cx="10515600" cy="809844"/>
          </a:xfrm>
        </p:spPr>
        <p:txBody>
          <a:bodyPr>
            <a:normAutofit fontScale="90000"/>
          </a:bodyPr>
          <a:lstStyle/>
          <a:p>
            <a:r>
              <a:rPr lang="ru-RU" b="1">
                <a:latin typeface="Times New Roman" panose="02020603050405020304" pitchFamily="18" charset="0"/>
                <a:ea typeface="Times New Roman" panose="02020603050405020304" pitchFamily="18" charset="0"/>
              </a:rPr>
              <a:t>Процентная надбавка -1</a:t>
            </a:r>
            <a:br>
              <a:rPr lang="ru-RU" sz="4000">
                <a:latin typeface="Times New Roman" panose="02020603050405020304" pitchFamily="18" charset="0"/>
                <a:ea typeface="Times New Roman" panose="02020603050405020304" pitchFamily="18" charset="0"/>
              </a:rPr>
            </a:br>
            <a:endParaRPr lang="ru-RU"/>
          </a:p>
        </p:txBody>
      </p:sp>
      <p:sp>
        <p:nvSpPr>
          <p:cNvPr id="10" name="TextBox 9">
            <a:extLst>
              <a:ext uri="{FF2B5EF4-FFF2-40B4-BE49-F238E27FC236}">
                <a16:creationId xmlns:a16="http://schemas.microsoft.com/office/drawing/2014/main" id="{4964B33D-1D40-4CA1-B333-9E664DC69ECD}"/>
              </a:ext>
            </a:extLst>
          </p:cNvPr>
          <p:cNvSpPr txBox="1"/>
          <p:nvPr/>
        </p:nvSpPr>
        <p:spPr>
          <a:xfrm>
            <a:off x="609542" y="2937240"/>
            <a:ext cx="10598149" cy="878895"/>
          </a:xfrm>
          <a:prstGeom prst="rect">
            <a:avLst/>
          </a:prstGeom>
          <a:noFill/>
        </p:spPr>
        <p:txBody>
          <a:bodyPr wrap="square">
            <a:spAutoFit/>
          </a:bodyPr>
          <a:lstStyle/>
          <a:p>
            <a:pPr indent="342900" algn="ctr">
              <a:lnSpc>
                <a:spcPct val="150000"/>
              </a:lnSpc>
              <a:spcAft>
                <a:spcPts val="80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Она представляет собой ежемесячную дополнительную выплату, размер которой зависит </a:t>
            </a: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от продолжительности стажа работы в указанных районах или местностях</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D4D1B030-24C9-44A5-B9F3-35FB26623DDC}"/>
              </a:ext>
            </a:extLst>
          </p:cNvPr>
          <p:cNvSpPr txBox="1"/>
          <p:nvPr/>
        </p:nvSpPr>
        <p:spPr>
          <a:xfrm>
            <a:off x="2514600" y="1330430"/>
            <a:ext cx="8382699" cy="878895"/>
          </a:xfrm>
          <a:prstGeom prst="rect">
            <a:avLst/>
          </a:prstGeom>
          <a:noFill/>
        </p:spPr>
        <p:txBody>
          <a:bodyPr wrap="square">
            <a:spAutoFit/>
          </a:bodyPr>
          <a:lstStyle/>
          <a:p>
            <a:pPr>
              <a:lnSpc>
                <a:spcPct val="150000"/>
              </a:lnSpc>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Процентная надбавка к заработной плате вводится в целях компенсации повышенных затрат труда и стоимости жизни в суровых климатических условиях </a:t>
            </a:r>
            <a:endParaRPr lang="ru-RU"/>
          </a:p>
        </p:txBody>
      </p:sp>
      <p:sp>
        <p:nvSpPr>
          <p:cNvPr id="15" name="TextBox 14">
            <a:extLst>
              <a:ext uri="{FF2B5EF4-FFF2-40B4-BE49-F238E27FC236}">
                <a16:creationId xmlns:a16="http://schemas.microsoft.com/office/drawing/2014/main" id="{D390D69A-D015-4A07-9A2D-9C9CE4FA6FE7}"/>
              </a:ext>
            </a:extLst>
          </p:cNvPr>
          <p:cNvSpPr txBox="1"/>
          <p:nvPr/>
        </p:nvSpPr>
        <p:spPr>
          <a:xfrm>
            <a:off x="385195" y="4858579"/>
            <a:ext cx="4430086" cy="873572"/>
          </a:xfrm>
          <a:prstGeom prst="rect">
            <a:avLst/>
          </a:prstGeom>
          <a:noFill/>
        </p:spPr>
        <p:txBody>
          <a:bodyPr wrap="square">
            <a:spAutoFit/>
          </a:bodyPr>
          <a:lstStyle/>
          <a:p>
            <a:pPr indent="449580" algn="ctr">
              <a:lnSpc>
                <a:spcPct val="150000"/>
              </a:lnSpc>
              <a:spcAft>
                <a:spcPts val="8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Выражается в процентах к заработной плате </a:t>
            </a:r>
          </a:p>
        </p:txBody>
      </p:sp>
      <p:sp>
        <p:nvSpPr>
          <p:cNvPr id="17" name="TextBox 16">
            <a:extLst>
              <a:ext uri="{FF2B5EF4-FFF2-40B4-BE49-F238E27FC236}">
                <a16:creationId xmlns:a16="http://schemas.microsoft.com/office/drawing/2014/main" id="{C70F7CD5-A2DF-4730-B54E-1D2DE1820CE0}"/>
              </a:ext>
            </a:extLst>
          </p:cNvPr>
          <p:cNvSpPr txBox="1"/>
          <p:nvPr/>
        </p:nvSpPr>
        <p:spPr>
          <a:xfrm>
            <a:off x="6356758" y="4789492"/>
            <a:ext cx="5173211" cy="1294393"/>
          </a:xfrm>
          <a:prstGeom prst="rect">
            <a:avLst/>
          </a:prstGeom>
          <a:noFill/>
        </p:spPr>
        <p:txBody>
          <a:bodyPr wrap="square">
            <a:spAutoFit/>
          </a:bodyPr>
          <a:lstStyle/>
          <a:p>
            <a:pPr indent="449580" algn="ctr">
              <a:lnSpc>
                <a:spcPct val="150000"/>
              </a:lnSpc>
              <a:spcAft>
                <a:spcPts val="800"/>
              </a:spcAft>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Применяется в зависимости от возраста работника, группы местности, к которой отнесен тот или иной район (местность), и стажа работы</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Стрелка: вниз 10">
            <a:extLst>
              <a:ext uri="{FF2B5EF4-FFF2-40B4-BE49-F238E27FC236}">
                <a16:creationId xmlns:a16="http://schemas.microsoft.com/office/drawing/2014/main" id="{CD955462-2D15-4BB0-8A66-AE33B3B7762F}"/>
              </a:ext>
            </a:extLst>
          </p:cNvPr>
          <p:cNvSpPr/>
          <p:nvPr/>
        </p:nvSpPr>
        <p:spPr>
          <a:xfrm rot="2801340">
            <a:off x="4840036" y="3954096"/>
            <a:ext cx="427839" cy="117175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a:extLst>
              <a:ext uri="{FF2B5EF4-FFF2-40B4-BE49-F238E27FC236}">
                <a16:creationId xmlns:a16="http://schemas.microsoft.com/office/drawing/2014/main" id="{34EC6DB1-63D7-4106-97E8-86A84E41CB45}"/>
              </a:ext>
            </a:extLst>
          </p:cNvPr>
          <p:cNvSpPr/>
          <p:nvPr/>
        </p:nvSpPr>
        <p:spPr>
          <a:xfrm rot="18558981">
            <a:off x="6130389" y="3996607"/>
            <a:ext cx="427839" cy="11427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a:extLst>
              <a:ext uri="{FF2B5EF4-FFF2-40B4-BE49-F238E27FC236}">
                <a16:creationId xmlns:a16="http://schemas.microsoft.com/office/drawing/2014/main" id="{158D78AC-4E39-408D-A33D-E2B2838BF30C}"/>
              </a:ext>
            </a:extLst>
          </p:cNvPr>
          <p:cNvSpPr/>
          <p:nvPr/>
        </p:nvSpPr>
        <p:spPr>
          <a:xfrm>
            <a:off x="5263162" y="3789773"/>
            <a:ext cx="808606" cy="6901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63906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E08BBC-F508-4227-A370-AEDED11E92FB}"/>
              </a:ext>
            </a:extLst>
          </p:cNvPr>
          <p:cNvSpPr>
            <a:spLocks noGrp="1"/>
          </p:cNvSpPr>
          <p:nvPr>
            <p:ph type="title"/>
          </p:nvPr>
        </p:nvSpPr>
        <p:spPr>
          <a:xfrm>
            <a:off x="838200" y="365126"/>
            <a:ext cx="10515600" cy="960336"/>
          </a:xfrm>
        </p:spPr>
        <p:txBody>
          <a:bodyPr>
            <a:normAutofit fontScale="90000"/>
          </a:bodyPr>
          <a:lstStyle/>
          <a:p>
            <a:br>
              <a:rPr lang="ru-RU">
                <a:latin typeface="Calibri" panose="020F0502020204030204" pitchFamily="34" charset="0"/>
                <a:ea typeface="Calibri" panose="020F0502020204030204" pitchFamily="34" charset="0"/>
                <a:cs typeface="Times New Roman" panose="02020603050405020304" pitchFamily="18" charset="0"/>
              </a:rPr>
            </a:br>
            <a:endParaRPr lang="ru-RU"/>
          </a:p>
        </p:txBody>
      </p:sp>
      <p:sp>
        <p:nvSpPr>
          <p:cNvPr id="5" name="TextBox 4">
            <a:extLst>
              <a:ext uri="{FF2B5EF4-FFF2-40B4-BE49-F238E27FC236}">
                <a16:creationId xmlns:a16="http://schemas.microsoft.com/office/drawing/2014/main" id="{67F2D781-32C2-410E-928A-EBFE806532B3}"/>
              </a:ext>
            </a:extLst>
          </p:cNvPr>
          <p:cNvSpPr txBox="1"/>
          <p:nvPr/>
        </p:nvSpPr>
        <p:spPr>
          <a:xfrm>
            <a:off x="207433" y="138576"/>
            <a:ext cx="8529507" cy="1077218"/>
          </a:xfrm>
          <a:prstGeom prst="rect">
            <a:avLst/>
          </a:prstGeom>
          <a:noFill/>
        </p:spPr>
        <p:txBody>
          <a:bodyPr wrap="square">
            <a:spAutoFit/>
          </a:bodyPr>
          <a:lstStyle/>
          <a:p>
            <a:r>
              <a:rPr lang="ru-RU" sz="3200" b="1">
                <a:latin typeface="Times New Roman" panose="02020603050405020304" pitchFamily="18" charset="0"/>
                <a:ea typeface="Times New Roman" panose="02020603050405020304" pitchFamily="18" charset="0"/>
              </a:rPr>
              <a:t>Процентная надбавка -2</a:t>
            </a:r>
            <a:br>
              <a:rPr lang="ru-RU" sz="3200">
                <a:latin typeface="Times New Roman" panose="02020603050405020304" pitchFamily="18" charset="0"/>
                <a:ea typeface="Times New Roman" panose="02020603050405020304" pitchFamily="18" charset="0"/>
              </a:rPr>
            </a:br>
            <a:endParaRPr lang="ru-RU" sz="3200"/>
          </a:p>
        </p:txBody>
      </p:sp>
      <p:graphicFrame>
        <p:nvGraphicFramePr>
          <p:cNvPr id="7" name="Таблица 6">
            <a:extLst>
              <a:ext uri="{FF2B5EF4-FFF2-40B4-BE49-F238E27FC236}">
                <a16:creationId xmlns:a16="http://schemas.microsoft.com/office/drawing/2014/main" id="{6B08112F-B651-4768-A18A-1CFFCE7065A3}"/>
              </a:ext>
            </a:extLst>
          </p:cNvPr>
          <p:cNvGraphicFramePr>
            <a:graphicFrameLocks noGrp="1"/>
          </p:cNvGraphicFramePr>
          <p:nvPr>
            <p:extLst>
              <p:ext uri="{D42A27DB-BD31-4B8C-83A1-F6EECF244321}">
                <p14:modId xmlns:p14="http://schemas.microsoft.com/office/powerpoint/2010/main" val="3671404440"/>
              </p:ext>
            </p:extLst>
          </p:nvPr>
        </p:nvGraphicFramePr>
        <p:xfrm>
          <a:off x="282934" y="921569"/>
          <a:ext cx="11453263" cy="5277081"/>
        </p:xfrm>
        <a:graphic>
          <a:graphicData uri="http://schemas.openxmlformats.org/drawingml/2006/table">
            <a:tbl>
              <a:tblPr firstRow="1" firstCol="1" bandRow="1">
                <a:tableStyleId>{5940675A-B579-460E-94D1-54222C63F5DA}</a:tableStyleId>
              </a:tblPr>
              <a:tblGrid>
                <a:gridCol w="2897623">
                  <a:extLst>
                    <a:ext uri="{9D8B030D-6E8A-4147-A177-3AD203B41FA5}">
                      <a16:colId xmlns:a16="http://schemas.microsoft.com/office/drawing/2014/main" val="3269979983"/>
                    </a:ext>
                  </a:extLst>
                </a:gridCol>
                <a:gridCol w="2965006">
                  <a:extLst>
                    <a:ext uri="{9D8B030D-6E8A-4147-A177-3AD203B41FA5}">
                      <a16:colId xmlns:a16="http://schemas.microsoft.com/office/drawing/2014/main" val="2070412209"/>
                    </a:ext>
                  </a:extLst>
                </a:gridCol>
                <a:gridCol w="3130412">
                  <a:extLst>
                    <a:ext uri="{9D8B030D-6E8A-4147-A177-3AD203B41FA5}">
                      <a16:colId xmlns:a16="http://schemas.microsoft.com/office/drawing/2014/main" val="4011609142"/>
                    </a:ext>
                  </a:extLst>
                </a:gridCol>
                <a:gridCol w="2460222">
                  <a:extLst>
                    <a:ext uri="{9D8B030D-6E8A-4147-A177-3AD203B41FA5}">
                      <a16:colId xmlns:a16="http://schemas.microsoft.com/office/drawing/2014/main" val="3942793585"/>
                    </a:ext>
                  </a:extLst>
                </a:gridCol>
              </a:tblGrid>
              <a:tr h="1062046">
                <a:tc>
                  <a:txBody>
                    <a:bodyPr/>
                    <a:lstStyle/>
                    <a:p>
                      <a:pPr algn="ctr">
                        <a:lnSpc>
                          <a:spcPts val="1950"/>
                        </a:lnSpc>
                        <a:spcAft>
                          <a:spcPts val="2250"/>
                        </a:spcAft>
                      </a:pPr>
                      <a:r>
                        <a:rPr lang="ru-RU" sz="1800" u="none">
                          <a:solidFill>
                            <a:schemeClr val="tx1"/>
                          </a:solidFill>
                          <a:effectLst/>
                          <a:latin typeface="Times New Roman" panose="02020603050405020304" pitchFamily="18" charset="0"/>
                          <a:cs typeface="Times New Roman" panose="02020603050405020304" pitchFamily="18" charset="0"/>
                        </a:rPr>
                        <a:t>Особые районы Крайнего Севера*</a:t>
                      </a:r>
                      <a:endParaRPr lang="ru-RU" sz="18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711" marR="57711" marT="0" marB="0"/>
                </a:tc>
                <a:tc>
                  <a:txBody>
                    <a:bodyPr/>
                    <a:lstStyle/>
                    <a:p>
                      <a:pPr algn="ctr">
                        <a:lnSpc>
                          <a:spcPts val="1950"/>
                        </a:lnSpc>
                        <a:spcAft>
                          <a:spcPts val="2250"/>
                        </a:spcAft>
                      </a:pPr>
                      <a:r>
                        <a:rPr lang="ru-RU" sz="1800" u="none">
                          <a:solidFill>
                            <a:schemeClr val="tx1"/>
                          </a:solidFill>
                          <a:effectLst/>
                          <a:latin typeface="Times New Roman" panose="02020603050405020304" pitchFamily="18" charset="0"/>
                          <a:cs typeface="Times New Roman" panose="02020603050405020304" pitchFamily="18" charset="0"/>
                        </a:rPr>
                        <a:t>Остальные районы Крайнего Севера</a:t>
                      </a:r>
                      <a:endParaRPr lang="ru-RU" sz="18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711" marR="57711" marT="0" marB="0"/>
                </a:tc>
                <a:tc>
                  <a:txBody>
                    <a:bodyPr/>
                    <a:lstStyle/>
                    <a:p>
                      <a:pPr algn="ctr">
                        <a:lnSpc>
                          <a:spcPts val="1950"/>
                        </a:lnSpc>
                        <a:spcAft>
                          <a:spcPts val="2250"/>
                        </a:spcAft>
                      </a:pPr>
                      <a:r>
                        <a:rPr lang="ru-RU" sz="1800" u="none">
                          <a:solidFill>
                            <a:schemeClr val="tx1"/>
                          </a:solidFill>
                          <a:effectLst/>
                          <a:latin typeface="Times New Roman" panose="02020603050405020304" pitchFamily="18" charset="0"/>
                          <a:cs typeface="Times New Roman" panose="02020603050405020304" pitchFamily="18" charset="0"/>
                        </a:rPr>
                        <a:t>Местности, приравненные к районам Крайнего Севера</a:t>
                      </a:r>
                      <a:endParaRPr lang="ru-RU" sz="18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711" marR="57711" marT="0" marB="0"/>
                </a:tc>
                <a:tc>
                  <a:txBody>
                    <a:bodyPr/>
                    <a:lstStyle/>
                    <a:p>
                      <a:pPr algn="ctr">
                        <a:lnSpc>
                          <a:spcPts val="1950"/>
                        </a:lnSpc>
                        <a:spcAft>
                          <a:spcPts val="800"/>
                        </a:spcAft>
                      </a:pPr>
                      <a:r>
                        <a:rPr lang="ru-RU" sz="1800" u="none">
                          <a:solidFill>
                            <a:schemeClr val="tx1"/>
                          </a:solidFill>
                          <a:effectLst/>
                          <a:latin typeface="Times New Roman" panose="02020603050405020304" pitchFamily="18" charset="0"/>
                          <a:cs typeface="Times New Roman" panose="02020603050405020304" pitchFamily="18" charset="0"/>
                        </a:rPr>
                        <a:t>Районы Восточной Сибири и Дальнего Востока</a:t>
                      </a:r>
                      <a:endParaRPr lang="ru-RU" sz="18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711" marR="57711" marT="0" marB="0"/>
                </a:tc>
                <a:extLst>
                  <a:ext uri="{0D108BD9-81ED-4DB2-BD59-A6C34878D82A}">
                    <a16:rowId xmlns:a16="http://schemas.microsoft.com/office/drawing/2014/main" val="4245914055"/>
                  </a:ext>
                </a:extLst>
              </a:tr>
              <a:tr h="1444509">
                <a:tc gridSpan="4">
                  <a:txBody>
                    <a:bodyPr/>
                    <a:lstStyle/>
                    <a:p>
                      <a:pPr algn="ctr">
                        <a:lnSpc>
                          <a:spcPct val="107000"/>
                        </a:lnSpc>
                        <a:spcAft>
                          <a:spcPts val="800"/>
                        </a:spcAft>
                      </a:pPr>
                      <a:r>
                        <a:rPr lang="ru-RU" sz="1800" u="none">
                          <a:solidFill>
                            <a:schemeClr val="tx1"/>
                          </a:solidFill>
                          <a:effectLst/>
                          <a:latin typeface="Times New Roman" panose="02020603050405020304" pitchFamily="18" charset="0"/>
                          <a:cs typeface="Times New Roman" panose="02020603050405020304" pitchFamily="18" charset="0"/>
                        </a:rPr>
                        <a:t>Надбавка работникам в указанных районах и местностях в зависимости от трудового стажа</a:t>
                      </a:r>
                    </a:p>
                    <a:p>
                      <a:pPr algn="just">
                        <a:lnSpc>
                          <a:spcPct val="107000"/>
                        </a:lnSpc>
                        <a:spcAft>
                          <a:spcPts val="800"/>
                        </a:spcAft>
                      </a:pPr>
                      <a:r>
                        <a:rPr lang="ru-RU" sz="1800" u="none" strike="noStrike">
                          <a:solidFill>
                            <a:schemeClr val="tx1"/>
                          </a:solidFill>
                          <a:effectLst/>
                          <a:latin typeface="Times New Roman" panose="02020603050405020304" pitchFamily="18" charset="0"/>
                          <a:cs typeface="Times New Roman" panose="02020603050405020304" pitchFamily="18" charset="0"/>
                        </a:rPr>
                        <a:t>п. 1 Указа от 10.02.60</a:t>
                      </a:r>
                      <a:r>
                        <a:rPr lang="ru-RU" sz="1800" u="none">
                          <a:solidFill>
                            <a:schemeClr val="tx1"/>
                          </a:solidFill>
                          <a:effectLst/>
                          <a:latin typeface="Times New Roman" panose="02020603050405020304" pitchFamily="18" charset="0"/>
                          <a:cs typeface="Times New Roman" panose="02020603050405020304" pitchFamily="18" charset="0"/>
                        </a:rPr>
                        <a:t>, </a:t>
                      </a:r>
                      <a:r>
                        <a:rPr lang="ru-RU" sz="1800" u="none" strike="noStrike">
                          <a:solidFill>
                            <a:schemeClr val="tx1"/>
                          </a:solidFill>
                          <a:effectLst/>
                          <a:latin typeface="Times New Roman" panose="02020603050405020304" pitchFamily="18" charset="0"/>
                          <a:cs typeface="Times New Roman" panose="02020603050405020304" pitchFamily="18" charset="0"/>
                        </a:rPr>
                        <a:t>п. 1 Указа № 1908-VII</a:t>
                      </a:r>
                      <a:r>
                        <a:rPr lang="ru-RU" sz="1800" u="none">
                          <a:solidFill>
                            <a:schemeClr val="tx1"/>
                          </a:solidFill>
                          <a:effectLst/>
                          <a:latin typeface="Times New Roman" panose="02020603050405020304" pitchFamily="18" charset="0"/>
                          <a:cs typeface="Times New Roman" panose="02020603050405020304" pitchFamily="18" charset="0"/>
                        </a:rPr>
                        <a:t>; </a:t>
                      </a:r>
                      <a:r>
                        <a:rPr lang="ru-RU" sz="1800" u="none" strike="noStrike">
                          <a:solidFill>
                            <a:schemeClr val="tx1"/>
                          </a:solidFill>
                          <a:effectLst/>
                          <a:latin typeface="Times New Roman" panose="02020603050405020304" pitchFamily="18" charset="0"/>
                          <a:cs typeface="Times New Roman" panose="02020603050405020304" pitchFamily="18" charset="0"/>
                        </a:rPr>
                        <a:t>Постановления ЦК КПСС, Совмина СССР, ВЦСПС от 06.04.72 № 255 (п. 1)</a:t>
                      </a:r>
                      <a:r>
                        <a:rPr lang="ru-RU" sz="1800" u="none">
                          <a:solidFill>
                            <a:schemeClr val="tx1"/>
                          </a:solidFill>
                          <a:effectLst/>
                          <a:latin typeface="Times New Roman" panose="02020603050405020304" pitchFamily="18" charset="0"/>
                          <a:cs typeface="Times New Roman" panose="02020603050405020304" pitchFamily="18" charset="0"/>
                        </a:rPr>
                        <a:t>, </a:t>
                      </a:r>
                      <a:r>
                        <a:rPr lang="ru-RU" sz="1800" u="none" strike="noStrike">
                          <a:solidFill>
                            <a:schemeClr val="tx1"/>
                          </a:solidFill>
                          <a:effectLst/>
                          <a:latin typeface="Times New Roman" panose="02020603050405020304" pitchFamily="18" charset="0"/>
                          <a:cs typeface="Times New Roman" panose="02020603050405020304" pitchFamily="18" charset="0"/>
                        </a:rPr>
                        <a:t>от 09.01.86 № 53 (п. 1)</a:t>
                      </a:r>
                      <a:r>
                        <a:rPr lang="ru-RU" sz="1800" u="none">
                          <a:solidFill>
                            <a:schemeClr val="tx1"/>
                          </a:solidFill>
                          <a:effectLst/>
                          <a:latin typeface="Times New Roman" panose="02020603050405020304" pitchFamily="18" charset="0"/>
                          <a:cs typeface="Times New Roman" panose="02020603050405020304" pitchFamily="18" charset="0"/>
                        </a:rPr>
                        <a:t>; </a:t>
                      </a:r>
                      <a:r>
                        <a:rPr lang="ru-RU" sz="1800" u="none" strike="noStrike">
                          <a:solidFill>
                            <a:schemeClr val="tx1"/>
                          </a:solidFill>
                          <a:effectLst/>
                          <a:latin typeface="Times New Roman" panose="02020603050405020304" pitchFamily="18" charset="0"/>
                          <a:cs typeface="Times New Roman" panose="02020603050405020304" pitchFamily="18" charset="0"/>
                        </a:rPr>
                        <a:t>Совмина СССР, ВЦСПС от 24.09.89 № 794</a:t>
                      </a:r>
                      <a:r>
                        <a:rPr lang="ru-RU" sz="1800" u="none">
                          <a:solidFill>
                            <a:schemeClr val="tx1"/>
                          </a:solidFill>
                          <a:effectLst/>
                          <a:latin typeface="Times New Roman" panose="02020603050405020304" pitchFamily="18" charset="0"/>
                          <a:cs typeface="Times New Roman" panose="02020603050405020304" pitchFamily="18" charset="0"/>
                        </a:rPr>
                        <a:t>; </a:t>
                      </a:r>
                      <a:r>
                        <a:rPr lang="ru-RU" sz="1800" u="none" strike="noStrike">
                          <a:solidFill>
                            <a:schemeClr val="tx1"/>
                          </a:solidFill>
                          <a:effectLst/>
                          <a:latin typeface="Times New Roman" panose="02020603050405020304" pitchFamily="18" charset="0"/>
                          <a:cs typeface="Times New Roman" panose="02020603050405020304" pitchFamily="18" charset="0"/>
                        </a:rPr>
                        <a:t>Совмина СССР от 11.04.85 № 298 (п. 1)</a:t>
                      </a:r>
                      <a:r>
                        <a:rPr lang="ru-RU" sz="1800" u="none">
                          <a:solidFill>
                            <a:schemeClr val="tx1"/>
                          </a:solidFill>
                          <a:effectLst/>
                          <a:latin typeface="Times New Roman" panose="02020603050405020304" pitchFamily="18" charset="0"/>
                          <a:cs typeface="Times New Roman" panose="02020603050405020304" pitchFamily="18" charset="0"/>
                        </a:rPr>
                        <a:t>; </a:t>
                      </a:r>
                      <a:r>
                        <a:rPr lang="ru-RU" sz="1800" u="none" strike="noStrike">
                          <a:solidFill>
                            <a:schemeClr val="tx1"/>
                          </a:solidFill>
                          <a:effectLst/>
                          <a:latin typeface="Times New Roman" panose="02020603050405020304" pitchFamily="18" charset="0"/>
                          <a:cs typeface="Times New Roman" panose="02020603050405020304" pitchFamily="18" charset="0"/>
                        </a:rPr>
                        <a:t>Определение КС</a:t>
                      </a:r>
                      <a:r>
                        <a:rPr lang="ru-RU" sz="1800" u="none">
                          <a:solidFill>
                            <a:schemeClr val="tx1"/>
                          </a:solidFill>
                          <a:effectLst/>
                          <a:latin typeface="Times New Roman" panose="02020603050405020304" pitchFamily="18" charset="0"/>
                          <a:cs typeface="Times New Roman" panose="02020603050405020304" pitchFamily="18" charset="0"/>
                        </a:rPr>
                        <a:t>; </a:t>
                      </a:r>
                      <a:r>
                        <a:rPr lang="ru-RU" sz="1800" u="none" strike="noStrike">
                          <a:solidFill>
                            <a:schemeClr val="tx1"/>
                          </a:solidFill>
                          <a:effectLst/>
                          <a:latin typeface="Times New Roman" panose="02020603050405020304" pitchFamily="18" charset="0"/>
                          <a:cs typeface="Times New Roman" panose="02020603050405020304" pitchFamily="18" charset="0"/>
                        </a:rPr>
                        <a:t>вопрос 8 Обзора ВС</a:t>
                      </a:r>
                      <a:endParaRPr lang="ru-RU" sz="18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711" marR="57711"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48849091"/>
                  </a:ext>
                </a:extLst>
              </a:tr>
              <a:tr h="2770526">
                <a:tc>
                  <a:txBody>
                    <a:bodyPr/>
                    <a:lstStyle/>
                    <a:p>
                      <a:pPr algn="ctr">
                        <a:lnSpc>
                          <a:spcPts val="1950"/>
                        </a:lnSpc>
                        <a:spcAft>
                          <a:spcPts val="800"/>
                        </a:spcAft>
                      </a:pPr>
                      <a:r>
                        <a:rPr lang="ru-RU" sz="1800">
                          <a:effectLst/>
                          <a:latin typeface="Times New Roman" panose="02020603050405020304" pitchFamily="18" charset="0"/>
                          <a:cs typeface="Times New Roman" panose="02020603050405020304" pitchFamily="18" charset="0"/>
                        </a:rPr>
                        <a:t>6 мес. — 10%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1 год — 20%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1,5 года — 30%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2 года — 40%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2,5 года — 50%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3 года — 60%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3,5 года — 70%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4 года — 80%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4,5 года — 90%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5 лет — 100%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7711" marR="57711" marT="0" marB="0"/>
                </a:tc>
                <a:tc>
                  <a:txBody>
                    <a:bodyPr/>
                    <a:lstStyle/>
                    <a:p>
                      <a:pPr algn="ctr">
                        <a:lnSpc>
                          <a:spcPts val="1950"/>
                        </a:lnSpc>
                        <a:spcAft>
                          <a:spcPts val="800"/>
                        </a:spcAft>
                      </a:pPr>
                      <a:r>
                        <a:rPr lang="ru-RU" sz="1800">
                          <a:effectLst/>
                          <a:latin typeface="Times New Roman" panose="02020603050405020304" pitchFamily="18" charset="0"/>
                          <a:cs typeface="Times New Roman" panose="02020603050405020304" pitchFamily="18" charset="0"/>
                        </a:rPr>
                        <a:t>6 мес. — 10%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1 год — 20%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1,5 года — 30%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2 года — 40%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2,5 года — 50%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3 года — 60%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4 года — 70%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5 лет — 80%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7711" marR="57711" marT="0" marB="0"/>
                </a:tc>
                <a:tc>
                  <a:txBody>
                    <a:bodyPr/>
                    <a:lstStyle/>
                    <a:p>
                      <a:pPr algn="ctr">
                        <a:lnSpc>
                          <a:spcPts val="1950"/>
                        </a:lnSpc>
                        <a:spcAft>
                          <a:spcPts val="800"/>
                        </a:spcAft>
                      </a:pPr>
                      <a:r>
                        <a:rPr lang="ru-RU" sz="1800">
                          <a:effectLst/>
                          <a:latin typeface="Times New Roman" panose="02020603050405020304" pitchFamily="18" charset="0"/>
                          <a:cs typeface="Times New Roman" panose="02020603050405020304" pitchFamily="18" charset="0"/>
                        </a:rPr>
                        <a:t>1 год — 10%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2 года — 20%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3 года — 30%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4 года — 40%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5 лет — 50%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7711" marR="57711" marT="0" marB="0"/>
                </a:tc>
                <a:tc>
                  <a:txBody>
                    <a:bodyPr/>
                    <a:lstStyle/>
                    <a:p>
                      <a:pPr algn="ctr">
                        <a:lnSpc>
                          <a:spcPts val="1950"/>
                        </a:lnSpc>
                        <a:spcAft>
                          <a:spcPts val="800"/>
                        </a:spcAft>
                      </a:pPr>
                      <a:r>
                        <a:rPr lang="ru-RU" sz="1800">
                          <a:effectLst/>
                          <a:latin typeface="Times New Roman" panose="02020603050405020304" pitchFamily="18" charset="0"/>
                          <a:cs typeface="Times New Roman" panose="02020603050405020304" pitchFamily="18" charset="0"/>
                        </a:rPr>
                        <a:t>1 год — 10%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3 года — 20%</a:t>
                      </a:r>
                      <a:br>
                        <a:rPr lang="ru-RU" sz="1800">
                          <a:effectLst/>
                          <a:latin typeface="Times New Roman" panose="02020603050405020304" pitchFamily="18" charset="0"/>
                          <a:cs typeface="Times New Roman" panose="02020603050405020304" pitchFamily="18" charset="0"/>
                        </a:rPr>
                      </a:br>
                      <a:r>
                        <a:rPr lang="ru-RU" sz="1800">
                          <a:effectLst/>
                          <a:latin typeface="Times New Roman" panose="02020603050405020304" pitchFamily="18" charset="0"/>
                          <a:cs typeface="Times New Roman" panose="02020603050405020304" pitchFamily="18" charset="0"/>
                        </a:rPr>
                        <a:t>5 лет — 30%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7711" marR="57711" marT="0" marB="0"/>
                </a:tc>
                <a:extLst>
                  <a:ext uri="{0D108BD9-81ED-4DB2-BD59-A6C34878D82A}">
                    <a16:rowId xmlns:a16="http://schemas.microsoft.com/office/drawing/2014/main" val="1449275816"/>
                  </a:ext>
                </a:extLst>
              </a:tr>
            </a:tbl>
          </a:graphicData>
        </a:graphic>
      </p:graphicFrame>
      <p:sp>
        <p:nvSpPr>
          <p:cNvPr id="6" name="TextBox 5">
            <a:extLst>
              <a:ext uri="{FF2B5EF4-FFF2-40B4-BE49-F238E27FC236}">
                <a16:creationId xmlns:a16="http://schemas.microsoft.com/office/drawing/2014/main" id="{AD5807A6-FC8C-4BF3-B7B3-0D96C0ACFCC8}"/>
              </a:ext>
            </a:extLst>
          </p:cNvPr>
          <p:cNvSpPr txBox="1"/>
          <p:nvPr/>
        </p:nvSpPr>
        <p:spPr>
          <a:xfrm>
            <a:off x="282934" y="6254347"/>
            <a:ext cx="11752975" cy="477054"/>
          </a:xfrm>
          <a:prstGeom prst="rect">
            <a:avLst/>
          </a:prstGeom>
          <a:noFill/>
        </p:spPr>
        <p:txBody>
          <a:bodyPr wrap="square">
            <a:spAutoFit/>
          </a:bodyPr>
          <a:lstStyle/>
          <a:p>
            <a:pPr algn="just" fontAlgn="base">
              <a:lnSpc>
                <a:spcPts val="1465"/>
              </a:lnSpc>
              <a:spcAft>
                <a:spcPts val="800"/>
              </a:spcAft>
            </a:pPr>
            <a:r>
              <a:rPr lang="ru-RU"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 особым районам Крайнего Севера относятся: Чукотский АО, Северо-Эвенский район Магаданской области, Корякский округ, входящий в состав Камчатского края, Алеутский район Камчатского края, острова Северного Ледовитого океана и его морей (за исключением островов Белого моря)</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957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8CBD8F4B-FD78-4CB8-B333-8F1CEDCBBD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999"/>
          <a:stretch/>
        </p:blipFill>
        <p:spPr bwMode="auto">
          <a:xfrm>
            <a:off x="8215793" y="3577365"/>
            <a:ext cx="2857500" cy="171642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BABD10F2-3C74-4E91-BA9E-EE76B1AC18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1117" y="3577365"/>
            <a:ext cx="2344634" cy="158217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6F6C24AD-7762-4026-AC6F-1C94BF5C76C2}"/>
              </a:ext>
            </a:extLst>
          </p:cNvPr>
          <p:cNvSpPr>
            <a:spLocks noGrp="1"/>
          </p:cNvSpPr>
          <p:nvPr>
            <p:ph type="title"/>
          </p:nvPr>
        </p:nvSpPr>
        <p:spPr>
          <a:xfrm>
            <a:off x="0" y="-113048"/>
            <a:ext cx="10515600" cy="1325563"/>
          </a:xfrm>
        </p:spPr>
        <p:txBody>
          <a:bodyPr>
            <a:normAutofit/>
          </a:bodyPr>
          <a:lstStyle/>
          <a:p>
            <a:r>
              <a:rPr lang="ru-RU" sz="3200" b="1">
                <a:latin typeface="Times New Roman" panose="02020603050405020304" pitchFamily="18" charset="0"/>
                <a:cs typeface="Times New Roman" panose="02020603050405020304" pitchFamily="18" charset="0"/>
              </a:rPr>
              <a:t>Районный коэффициент и процентная надбавка</a:t>
            </a:r>
          </a:p>
        </p:txBody>
      </p:sp>
      <p:graphicFrame>
        <p:nvGraphicFramePr>
          <p:cNvPr id="4" name="Объект 3">
            <a:extLst>
              <a:ext uri="{FF2B5EF4-FFF2-40B4-BE49-F238E27FC236}">
                <a16:creationId xmlns:a16="http://schemas.microsoft.com/office/drawing/2014/main" id="{CBC74264-FA4B-452E-AA05-F232479416E7}"/>
              </a:ext>
            </a:extLst>
          </p:cNvPr>
          <p:cNvGraphicFramePr>
            <a:graphicFrameLocks noGrp="1"/>
          </p:cNvGraphicFramePr>
          <p:nvPr>
            <p:ph idx="1"/>
            <p:extLst>
              <p:ext uri="{D42A27DB-BD31-4B8C-83A1-F6EECF244321}">
                <p14:modId xmlns:p14="http://schemas.microsoft.com/office/powerpoint/2010/main" val="657854881"/>
              </p:ext>
            </p:extLst>
          </p:nvPr>
        </p:nvGraphicFramePr>
        <p:xfrm>
          <a:off x="453007" y="1082180"/>
          <a:ext cx="10997967" cy="5654179"/>
        </p:xfrm>
        <a:graphic>
          <a:graphicData uri="http://schemas.openxmlformats.org/drawingml/2006/table">
            <a:tbl>
              <a:tblPr firstRow="1" firstCol="1" bandRow="1">
                <a:tableStyleId>{3B4B98B0-60AC-42C2-AFA5-B58CD77FA1E5}</a:tableStyleId>
              </a:tblPr>
              <a:tblGrid>
                <a:gridCol w="3665989">
                  <a:extLst>
                    <a:ext uri="{9D8B030D-6E8A-4147-A177-3AD203B41FA5}">
                      <a16:colId xmlns:a16="http://schemas.microsoft.com/office/drawing/2014/main" val="3228825263"/>
                    </a:ext>
                  </a:extLst>
                </a:gridCol>
                <a:gridCol w="3665989">
                  <a:extLst>
                    <a:ext uri="{9D8B030D-6E8A-4147-A177-3AD203B41FA5}">
                      <a16:colId xmlns:a16="http://schemas.microsoft.com/office/drawing/2014/main" val="2732339988"/>
                    </a:ext>
                  </a:extLst>
                </a:gridCol>
                <a:gridCol w="3665989">
                  <a:extLst>
                    <a:ext uri="{9D8B030D-6E8A-4147-A177-3AD203B41FA5}">
                      <a16:colId xmlns:a16="http://schemas.microsoft.com/office/drawing/2014/main" val="3484439417"/>
                    </a:ext>
                  </a:extLst>
                </a:gridCol>
              </a:tblGrid>
              <a:tr h="897016">
                <a:tc>
                  <a:txBody>
                    <a:bodyPr/>
                    <a:lstStyle/>
                    <a:p>
                      <a:pPr algn="ctr">
                        <a:lnSpc>
                          <a:spcPct val="107000"/>
                        </a:lnSpc>
                        <a:spcAft>
                          <a:spcPts val="800"/>
                        </a:spcAft>
                      </a:pPr>
                      <a:r>
                        <a:rPr lang="ru-RU" sz="2000">
                          <a:solidFill>
                            <a:schemeClr val="tx1"/>
                          </a:solidFill>
                          <a:effectLst/>
                        </a:rPr>
                        <a:t>Критерий</a:t>
                      </a:r>
                      <a:endParaRPr lang="ru-RU"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2000">
                          <a:solidFill>
                            <a:schemeClr val="tx1"/>
                          </a:solidFill>
                          <a:effectLst/>
                        </a:rPr>
                        <a:t>Северная надбавка</a:t>
                      </a:r>
                      <a:endParaRPr lang="ru-RU"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2000">
                          <a:solidFill>
                            <a:schemeClr val="tx1"/>
                          </a:solidFill>
                          <a:effectLst/>
                        </a:rPr>
                        <a:t>Районный коэффициент</a:t>
                      </a:r>
                      <a:endParaRPr lang="ru-RU"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7553768"/>
                  </a:ext>
                </a:extLst>
              </a:tr>
              <a:tr h="898609">
                <a:tc>
                  <a:txBody>
                    <a:bodyPr/>
                    <a:lstStyle/>
                    <a:p>
                      <a:pPr algn="ctr">
                        <a:lnSpc>
                          <a:spcPct val="107000"/>
                        </a:lnSpc>
                        <a:spcAft>
                          <a:spcPts val="800"/>
                        </a:spcAft>
                      </a:pPr>
                      <a:r>
                        <a:rPr lang="ru-RU" sz="2000">
                          <a:solidFill>
                            <a:schemeClr val="tx1"/>
                          </a:solidFill>
                          <a:effectLst/>
                        </a:rPr>
                        <a:t>Вид дохода, на который производится начисление</a:t>
                      </a:r>
                      <a:endParaRPr lang="ru-RU"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2000">
                          <a:solidFill>
                            <a:schemeClr val="tx1"/>
                          </a:solidFill>
                          <a:effectLst/>
                        </a:rPr>
                        <a:t>Фактический заработок</a:t>
                      </a:r>
                      <a:endParaRPr lang="ru-RU"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2000">
                          <a:solidFill>
                            <a:schemeClr val="tx1"/>
                          </a:solidFill>
                          <a:effectLst/>
                        </a:rPr>
                        <a:t>Фактический заработок</a:t>
                      </a:r>
                      <a:endParaRPr lang="ru-RU"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2705947"/>
                  </a:ext>
                </a:extLst>
              </a:tr>
              <a:tr h="438364">
                <a:tc>
                  <a:txBody>
                    <a:bodyPr/>
                    <a:lstStyle/>
                    <a:p>
                      <a:pPr algn="ctr">
                        <a:lnSpc>
                          <a:spcPct val="107000"/>
                        </a:lnSpc>
                        <a:spcAft>
                          <a:spcPts val="800"/>
                        </a:spcAft>
                      </a:pPr>
                      <a:r>
                        <a:rPr lang="ru-RU" sz="2000">
                          <a:solidFill>
                            <a:schemeClr val="tx1"/>
                          </a:solidFill>
                          <a:effectLst/>
                        </a:rPr>
                        <a:t>Величина</a:t>
                      </a:r>
                      <a:endParaRPr lang="ru-RU"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2000">
                          <a:solidFill>
                            <a:schemeClr val="tx1"/>
                          </a:solidFill>
                          <a:effectLst/>
                        </a:rPr>
                        <a:t>От 30 до 100%</a:t>
                      </a:r>
                      <a:endParaRPr lang="ru-RU"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2000">
                          <a:solidFill>
                            <a:schemeClr val="tx1"/>
                          </a:solidFill>
                          <a:effectLst/>
                        </a:rPr>
                        <a:t>От 1,15 до 2</a:t>
                      </a:r>
                      <a:endParaRPr lang="ru-RU"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5652934"/>
                  </a:ext>
                </a:extLst>
              </a:tr>
              <a:tr h="2064525">
                <a:tc>
                  <a:txBody>
                    <a:bodyPr/>
                    <a:lstStyle/>
                    <a:p>
                      <a:pPr algn="ctr">
                        <a:lnSpc>
                          <a:spcPct val="107000"/>
                        </a:lnSpc>
                        <a:spcAft>
                          <a:spcPts val="800"/>
                        </a:spcAft>
                      </a:pPr>
                      <a:r>
                        <a:rPr lang="ru-RU" sz="2000">
                          <a:solidFill>
                            <a:schemeClr val="tx1"/>
                          </a:solidFill>
                          <a:effectLst/>
                        </a:rPr>
                        <a:t>Наличие трудового стажа или проживания в местности, имеющей особые климатические условия</a:t>
                      </a:r>
                      <a:endParaRPr lang="ru-RU"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2000">
                          <a:solidFill>
                            <a:schemeClr val="tx1"/>
                          </a:solidFill>
                          <a:effectLst/>
                        </a:rPr>
                        <a:t>Не менее 6 месяцев</a:t>
                      </a:r>
                      <a:endParaRPr lang="ru-RU"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2000">
                          <a:solidFill>
                            <a:schemeClr val="tx1"/>
                          </a:solidFill>
                          <a:effectLst/>
                        </a:rPr>
                        <a:t>Нет</a:t>
                      </a:r>
                      <a:endParaRPr lang="ru-RU"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7853615"/>
                  </a:ext>
                </a:extLst>
              </a:tr>
              <a:tr h="1355665">
                <a:tc>
                  <a:txBody>
                    <a:bodyPr/>
                    <a:lstStyle/>
                    <a:p>
                      <a:pPr algn="ctr">
                        <a:lnSpc>
                          <a:spcPct val="107000"/>
                        </a:lnSpc>
                        <a:spcAft>
                          <a:spcPts val="800"/>
                        </a:spcAft>
                      </a:pPr>
                      <a:r>
                        <a:rPr lang="ru-RU" sz="2000">
                          <a:solidFill>
                            <a:schemeClr val="tx1"/>
                          </a:solidFill>
                          <a:effectLst/>
                        </a:rPr>
                        <a:t>Особые условия начисления для молодых специалистов</a:t>
                      </a:r>
                      <a:endParaRPr lang="ru-RU"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2000">
                          <a:solidFill>
                            <a:schemeClr val="tx1"/>
                          </a:solidFill>
                          <a:effectLst/>
                        </a:rPr>
                        <a:t>Ускоренное начисление</a:t>
                      </a:r>
                      <a:endParaRPr lang="ru-RU"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2000">
                          <a:solidFill>
                            <a:schemeClr val="tx1"/>
                          </a:solidFill>
                          <a:effectLst/>
                        </a:rPr>
                        <a:t>Нет</a:t>
                      </a:r>
                    </a:p>
                    <a:p>
                      <a:pPr algn="ctr">
                        <a:lnSpc>
                          <a:spcPct val="107000"/>
                        </a:lnSpc>
                        <a:spcAft>
                          <a:spcPts val="800"/>
                        </a:spcAft>
                      </a:pPr>
                      <a:r>
                        <a:rPr lang="ru-RU" sz="2000">
                          <a:solidFill>
                            <a:schemeClr val="tx1"/>
                          </a:solidFill>
                          <a:effectLst/>
                        </a:rPr>
                        <a:t> </a:t>
                      </a:r>
                      <a:endParaRPr lang="ru-RU"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5602150"/>
                  </a:ext>
                </a:extLst>
              </a:tr>
            </a:tbl>
          </a:graphicData>
        </a:graphic>
      </p:graphicFrame>
    </p:spTree>
    <p:extLst>
      <p:ext uri="{BB962C8B-B14F-4D97-AF65-F5344CB8AC3E}">
        <p14:creationId xmlns:p14="http://schemas.microsoft.com/office/powerpoint/2010/main" val="2421965266"/>
      </p:ext>
    </p:extLst>
  </p:cSld>
  <p:clrMapOvr>
    <a:masterClrMapping/>
  </p:clrMapOvr>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Тема1" id="{57FE8ACC-3D79-4176-A724-2815E1DB762A}" vid="{0B105576-CB70-4993-82CA-8D3239CCE41C}"/>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7614599B489ACE4C98556584C2512FB3" ma:contentTypeVersion="10" ma:contentTypeDescription="Создание документа." ma:contentTypeScope="" ma:versionID="2b7b012c3e2703add5699dea109c23d7">
  <xsd:schema xmlns:xsd="http://www.w3.org/2001/XMLSchema" xmlns:xs="http://www.w3.org/2001/XMLSchema" xmlns:p="http://schemas.microsoft.com/office/2006/metadata/properties" xmlns:ns2="ffbbaca9-2892-4ef6-8b83-294e11478586" targetNamespace="http://schemas.microsoft.com/office/2006/metadata/properties" ma:root="true" ma:fieldsID="1c88d1b216a42c09415f46ca53c3f95c" ns2:_="">
    <xsd:import namespace="ffbbaca9-2892-4ef6-8b83-294e1147858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bbaca9-2892-4ef6-8b83-294e11478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E6EB0C-D051-43AD-A1B4-1F9A0788FC05}">
  <ds:schemaRefs>
    <ds:schemaRef ds:uri="http://schemas.microsoft.com/sharepoint/v3/contenttype/forms"/>
  </ds:schemaRefs>
</ds:datastoreItem>
</file>

<file path=customXml/itemProps2.xml><?xml version="1.0" encoding="utf-8"?>
<ds:datastoreItem xmlns:ds="http://schemas.openxmlformats.org/officeDocument/2006/customXml" ds:itemID="{3AE7A56F-0F62-4E3F-B6A0-8B24E2A320EC}">
  <ds:schemaRefs>
    <ds:schemaRef ds:uri="ffbbaca9-2892-4ef6-8b83-294e114785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599FBD3-8259-4C24-9663-8F32E8241C3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Тема1</Template>
  <Application>Microsoft Office PowerPoint</Application>
  <PresentationFormat>Widescreen</PresentationFormat>
  <Slides>17</Slides>
  <Notes>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Тема1</vt:lpstr>
      <vt:lpstr>PowerPoint Presentation</vt:lpstr>
      <vt:lpstr>Нормативная правовая база (основные документы):</vt:lpstr>
      <vt:lpstr>Виды государственных гарантий и компенсаций</vt:lpstr>
      <vt:lpstr>Оплата труда </vt:lpstr>
      <vt:lpstr>Районный коэффициент -1  </vt:lpstr>
      <vt:lpstr>Районный коэффициент -2   </vt:lpstr>
      <vt:lpstr>Процентная надбавка -1 </vt:lpstr>
      <vt:lpstr> </vt:lpstr>
      <vt:lpstr>Районный коэффициент и процентная надбавка</vt:lpstr>
      <vt:lpstr>Постановление Конституционного Суда РФ  от 07.12.2017 № 38-П  </vt:lpstr>
      <vt:lpstr>Гарантии при увольнении в связи с сокращением численности  или штата работников организации</vt:lpstr>
      <vt:lpstr>Дополнительный выходной день</vt:lpstr>
      <vt:lpstr>Сокращенная рабочая неделя </vt:lpstr>
      <vt:lpstr>Ежегодный дополнительный оплачиваемый отпуск </vt:lpstr>
      <vt:lpstr>Компенсация расходов на оплату стоимости проезда и провоза багажа  к месту использования отпуска и обратно -1 </vt:lpstr>
      <vt:lpstr>Компенсация расходов на оплату стоимости проезда и провоза багажа  к месту использования отпуска и обратно -2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Нефтегазстройпрофсоюз России</dc:title>
  <dc:creator>Евгений Портной</dc:creator>
  <cp:revision>1</cp:revision>
  <cp:lastPrinted>2020-01-28T06:26:30Z</cp:lastPrinted>
  <dcterms:created xsi:type="dcterms:W3CDTF">2019-11-07T06:11:59Z</dcterms:created>
  <dcterms:modified xsi:type="dcterms:W3CDTF">2021-05-21T08:15:41Z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0x0101007614599B489ACE4C98556584C2512FB3</vt:lpwstr>
  </property>
</Properties>
</file>