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heic" ContentType="image/jpeg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9"/>
  </p:notesMasterIdLst>
  <p:sldIdLst>
    <p:sldId id="308" r:id="rId2"/>
    <p:sldId id="328" r:id="rId3"/>
    <p:sldId id="659" r:id="rId4"/>
    <p:sldId id="329" r:id="rId5"/>
    <p:sldId id="261" r:id="rId6"/>
    <p:sldId id="262" r:id="rId7"/>
    <p:sldId id="334" r:id="rId8"/>
    <p:sldId id="660" r:id="rId9"/>
    <p:sldId id="335" r:id="rId10"/>
    <p:sldId id="652" r:id="rId11"/>
    <p:sldId id="650" r:id="rId12"/>
    <p:sldId id="665" r:id="rId13"/>
    <p:sldId id="653" r:id="rId14"/>
    <p:sldId id="655" r:id="rId15"/>
    <p:sldId id="657" r:id="rId16"/>
    <p:sldId id="658" r:id="rId17"/>
    <p:sldId id="265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29C4864-9F6B-4258-BA62-1268603AEC4C}">
          <p14:sldIdLst>
            <p14:sldId id="308"/>
            <p14:sldId id="328"/>
            <p14:sldId id="659"/>
            <p14:sldId id="329"/>
            <p14:sldId id="261"/>
            <p14:sldId id="262"/>
            <p14:sldId id="334"/>
            <p14:sldId id="660"/>
            <p14:sldId id="335"/>
            <p14:sldId id="652"/>
            <p14:sldId id="650"/>
            <p14:sldId id="665"/>
            <p14:sldId id="653"/>
            <p14:sldId id="655"/>
            <p14:sldId id="657"/>
            <p14:sldId id="658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 Сергеевна" initials="СС" lastIdx="1" clrIdx="0">
    <p:extLst>
      <p:ext uri="{19B8F6BF-5375-455C-9EA6-DF929625EA0E}">
        <p15:presenceInfo xmlns:p15="http://schemas.microsoft.com/office/powerpoint/2012/main" userId="Светлана Серге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2D3"/>
    <a:srgbClr val="E6322C"/>
    <a:srgbClr val="324A92"/>
    <a:srgbClr val="ADADAD"/>
    <a:srgbClr val="FFFFFF"/>
    <a:srgbClr val="344688"/>
    <a:srgbClr val="1F63AC"/>
    <a:srgbClr val="CE2939"/>
    <a:srgbClr val="1D65AD"/>
    <a:srgbClr val="D42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0" autoAdjust="0"/>
    <p:restoredTop sz="94660"/>
  </p:normalViewPr>
  <p:slideViewPr>
    <p:cSldViewPr snapToGrid="0">
      <p:cViewPr>
        <p:scale>
          <a:sx n="80" d="100"/>
          <a:sy n="80" d="100"/>
        </p:scale>
        <p:origin x="144" y="-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heic"/><Relationship Id="rId1" Type="http://schemas.openxmlformats.org/officeDocument/2006/relationships/image" Target="../media/image35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heic"/><Relationship Id="rId1" Type="http://schemas.openxmlformats.org/officeDocument/2006/relationships/image" Target="../media/image3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43F103-5ECB-4A40-A5D8-CD033A94294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FEBCE3-328B-438B-93D4-549EC9BBB9B6}">
      <dgm:prSet phldrT="[Текст]" custT="1"/>
      <dgm:spPr>
        <a:xfrm>
          <a:off x="1964" y="2785588"/>
          <a:ext cx="2902440" cy="107680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buNone/>
          </a:pP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Минимальный размер повышения оплаты труда за работу в ночное время (с 22 часов до 6 часов) составляет </a:t>
          </a:r>
          <a:r>
            <a: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</a:t>
          </a:r>
          <a:r>
            <a:rPr lang="en-US" sz="14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</a:t>
          </a:r>
          <a:r>
            <a: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часовой тарифной ставки </a:t>
          </a: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(оклада (должностного оклада), рассчитанного за час работы) за каждый час работы в ночное время.</a:t>
          </a:r>
        </a:p>
      </dgm:t>
    </dgm:pt>
    <dgm:pt modelId="{550A7C6E-C74C-4039-8103-D0ACF57876F4}" type="parTrans" cxnId="{FF5A6567-40BF-42C1-BD2D-92140EEF0B4F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FA23FD-F202-4816-A838-EFBE35C3CA08}" type="sibTrans" cxnId="{FF5A6567-40BF-42C1-BD2D-92140EEF0B4F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3A402E-8CAF-4CE1-8B83-7ECBB59B4298}">
      <dgm:prSet phldrT="[Текст]" custT="1"/>
      <dgm:spPr>
        <a:xfrm>
          <a:off x="3194770" y="2994745"/>
          <a:ext cx="2902440" cy="107680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buNone/>
          </a:pP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Доплата за работу в ночное время (с 22 до 6 часов) производится в размере </a:t>
          </a:r>
          <a:r>
            <a:rPr lang="ru-RU" sz="1400" b="1" dirty="0" smtClean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40</a:t>
          </a:r>
          <a:r>
            <a:rPr lang="en-US" sz="1400" b="1" dirty="0" smtClean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</a:t>
          </a:r>
          <a:r>
            <a:rPr lang="ru-RU" sz="1400" b="1" dirty="0" smtClean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b="1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часовой тарифной ставки </a:t>
          </a:r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(оклада, рассчитанного за час работы) за каждый час работы в ночное время, а работникам охраны – 35%.</a:t>
          </a:r>
        </a:p>
      </dgm:t>
    </dgm:pt>
    <dgm:pt modelId="{1A92EFE2-AA26-44F2-B384-674CF1587E5A}" type="parTrans" cxnId="{DFC1C9B4-B017-407D-AD5A-398797AD6881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341912-6E48-4DDE-BD22-A0159A9FF11F}" type="sibTrans" cxnId="{DFC1C9B4-B017-407D-AD5A-398797AD6881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CBBCCB-7217-4230-944D-3C52BACF5A13}">
      <dgm:prSet custT="1"/>
      <dgm:spPr>
        <a:xfrm>
          <a:off x="1964" y="2785588"/>
          <a:ext cx="2902440" cy="107680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buChar char="•"/>
          </a:pPr>
          <a:endParaRPr lang="ru-RU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0D91464-3C16-416B-8A86-73C62628700C}" type="parTrans" cxnId="{1F794B8E-8221-42B2-9577-1024D5B56333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E0593-C975-4991-84DA-1EC839DA2535}" type="sibTrans" cxnId="{1F794B8E-8221-42B2-9577-1024D5B56333}">
      <dgm:prSet/>
      <dgm:spPr/>
      <dgm:t>
        <a:bodyPr/>
        <a:lstStyle/>
        <a:p>
          <a:pPr algn="ctr"/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018C2-202D-465B-B439-AEEF4ED643D7}" type="pres">
      <dgm:prSet presAssocID="{5C43F103-5ECB-4A40-A5D8-CD033A94294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0C8645-5648-4905-A698-9402076D16DE}" type="pres">
      <dgm:prSet presAssocID="{90FEBCE3-328B-438B-93D4-549EC9BBB9B6}" presName="compNode" presStyleCnt="0"/>
      <dgm:spPr/>
    </dgm:pt>
    <dgm:pt modelId="{0A0C88B5-540F-4806-8595-D394F75F899F}" type="pres">
      <dgm:prSet presAssocID="{90FEBCE3-328B-438B-93D4-549EC9BBB9B6}" presName="pictRect" presStyleLbl="node1" presStyleIdx="0" presStyleCnt="2" custLinFactNeighborX="-68"/>
      <dgm:spPr>
        <a:xfrm>
          <a:off x="0" y="785806"/>
          <a:ext cx="2902440" cy="199978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D3371869-2147-4E40-87BF-094E325D9A24}" type="pres">
      <dgm:prSet presAssocID="{90FEBCE3-328B-438B-93D4-549EC9BBB9B6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565C4-8EE1-4530-B79F-23CA87BE3A2A}" type="pres">
      <dgm:prSet presAssocID="{CFFA23FD-F202-4816-A838-EFBE35C3CA0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C43DA42-B818-4AE1-A30E-22B4BCCFF149}" type="pres">
      <dgm:prSet presAssocID="{733A402E-8CAF-4CE1-8B83-7ECBB59B4298}" presName="compNode" presStyleCnt="0"/>
      <dgm:spPr/>
    </dgm:pt>
    <dgm:pt modelId="{95BB3274-5DF7-46EC-8192-168BB3A18124}" type="pres">
      <dgm:prSet presAssocID="{733A402E-8CAF-4CE1-8B83-7ECBB59B4298}" presName="pictRect" presStyleLbl="node1" presStyleIdx="1" presStyleCnt="2" custAng="5400000" custScaleX="69979" custScaleY="145606" custLinFactNeighborX="-436" custLinFactNeighborY="-11804"/>
      <dgm:spPr>
        <a:xfrm rot="5400000">
          <a:off x="3683367" y="340595"/>
          <a:ext cx="1899937" cy="2836410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threePt" dir="t"/>
        </a:scene3d>
      </dgm:spPr>
    </dgm:pt>
    <dgm:pt modelId="{F63E1026-6A4E-481D-B8E2-AE36B75B8C96}" type="pres">
      <dgm:prSet presAssocID="{733A402E-8CAF-4CE1-8B83-7ECBB59B4298}" presName="textRect" presStyleLbl="revTx" presStyleIdx="1" presStyleCnt="2" custLinFactNeighborX="-2104" custLinFactNeighborY="-20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49B23A-1BC2-4C88-8EA7-039532FC5B6B}" type="presOf" srcId="{CFFA23FD-F202-4816-A838-EFBE35C3CA08}" destId="{478565C4-8EE1-4530-B79F-23CA87BE3A2A}" srcOrd="0" destOrd="0" presId="urn:microsoft.com/office/officeart/2005/8/layout/pList1"/>
    <dgm:cxn modelId="{F0473ED6-FBB3-45E7-94D4-AFC00473E70B}" type="presOf" srcId="{733A402E-8CAF-4CE1-8B83-7ECBB59B4298}" destId="{F63E1026-6A4E-481D-B8E2-AE36B75B8C96}" srcOrd="0" destOrd="0" presId="urn:microsoft.com/office/officeart/2005/8/layout/pList1"/>
    <dgm:cxn modelId="{7A253DE6-7BC5-4EC2-B010-4262C39DA411}" type="presOf" srcId="{90FEBCE3-328B-438B-93D4-549EC9BBB9B6}" destId="{D3371869-2147-4E40-87BF-094E325D9A24}" srcOrd="0" destOrd="0" presId="urn:microsoft.com/office/officeart/2005/8/layout/pList1"/>
    <dgm:cxn modelId="{FF5A6567-40BF-42C1-BD2D-92140EEF0B4F}" srcId="{5C43F103-5ECB-4A40-A5D8-CD033A942942}" destId="{90FEBCE3-328B-438B-93D4-549EC9BBB9B6}" srcOrd="0" destOrd="0" parTransId="{550A7C6E-C74C-4039-8103-D0ACF57876F4}" sibTransId="{CFFA23FD-F202-4816-A838-EFBE35C3CA08}"/>
    <dgm:cxn modelId="{1F794B8E-8221-42B2-9577-1024D5B56333}" srcId="{90FEBCE3-328B-438B-93D4-549EC9BBB9B6}" destId="{37CBBCCB-7217-4230-944D-3C52BACF5A13}" srcOrd="0" destOrd="0" parTransId="{60D91464-3C16-416B-8A86-73C62628700C}" sibTransId="{5D7E0593-C975-4991-84DA-1EC839DA2535}"/>
    <dgm:cxn modelId="{ADF43B5C-B3EC-43A2-8642-983E3A40443F}" type="presOf" srcId="{37CBBCCB-7217-4230-944D-3C52BACF5A13}" destId="{D3371869-2147-4E40-87BF-094E325D9A24}" srcOrd="0" destOrd="1" presId="urn:microsoft.com/office/officeart/2005/8/layout/pList1"/>
    <dgm:cxn modelId="{DFC1C9B4-B017-407D-AD5A-398797AD6881}" srcId="{5C43F103-5ECB-4A40-A5D8-CD033A942942}" destId="{733A402E-8CAF-4CE1-8B83-7ECBB59B4298}" srcOrd="1" destOrd="0" parTransId="{1A92EFE2-AA26-44F2-B384-674CF1587E5A}" sibTransId="{9C341912-6E48-4DDE-BD22-A0159A9FF11F}"/>
    <dgm:cxn modelId="{30154F79-2F94-4071-A999-58870156C889}" type="presOf" srcId="{5C43F103-5ECB-4A40-A5D8-CD033A942942}" destId="{AE5018C2-202D-465B-B439-AEEF4ED643D7}" srcOrd="0" destOrd="0" presId="urn:microsoft.com/office/officeart/2005/8/layout/pList1"/>
    <dgm:cxn modelId="{ACF25AA1-7F6E-48BF-AF89-8698EC5FEFE8}" type="presParOf" srcId="{AE5018C2-202D-465B-B439-AEEF4ED643D7}" destId="{B40C8645-5648-4905-A698-9402076D16DE}" srcOrd="0" destOrd="0" presId="urn:microsoft.com/office/officeart/2005/8/layout/pList1"/>
    <dgm:cxn modelId="{2E16A451-A9CB-4801-AF04-D08B527AD320}" type="presParOf" srcId="{B40C8645-5648-4905-A698-9402076D16DE}" destId="{0A0C88B5-540F-4806-8595-D394F75F899F}" srcOrd="0" destOrd="0" presId="urn:microsoft.com/office/officeart/2005/8/layout/pList1"/>
    <dgm:cxn modelId="{2291A397-653B-416F-9C05-6ACEB7BF7646}" type="presParOf" srcId="{B40C8645-5648-4905-A698-9402076D16DE}" destId="{D3371869-2147-4E40-87BF-094E325D9A24}" srcOrd="1" destOrd="0" presId="urn:microsoft.com/office/officeart/2005/8/layout/pList1"/>
    <dgm:cxn modelId="{438F7383-2818-4A67-822B-72B7BCFF8B74}" type="presParOf" srcId="{AE5018C2-202D-465B-B439-AEEF4ED643D7}" destId="{478565C4-8EE1-4530-B79F-23CA87BE3A2A}" srcOrd="1" destOrd="0" presId="urn:microsoft.com/office/officeart/2005/8/layout/pList1"/>
    <dgm:cxn modelId="{8FDBB406-9FA8-4852-9240-816A288FA52D}" type="presParOf" srcId="{AE5018C2-202D-465B-B439-AEEF4ED643D7}" destId="{6C43DA42-B818-4AE1-A30E-22B4BCCFF149}" srcOrd="2" destOrd="0" presId="urn:microsoft.com/office/officeart/2005/8/layout/pList1"/>
    <dgm:cxn modelId="{FED828E5-4089-46D8-8579-C0D1BFB7243F}" type="presParOf" srcId="{6C43DA42-B818-4AE1-A30E-22B4BCCFF149}" destId="{95BB3274-5DF7-46EC-8192-168BB3A18124}" srcOrd="0" destOrd="0" presId="urn:microsoft.com/office/officeart/2005/8/layout/pList1"/>
    <dgm:cxn modelId="{07B421ED-1008-4134-A71D-B2A0E03AB51A}" type="presParOf" srcId="{6C43DA42-B818-4AE1-A30E-22B4BCCFF149}" destId="{F63E1026-6A4E-481D-B8E2-AE36B75B8C9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C88B5-540F-4806-8595-D394F75F899F}">
      <dsp:nvSpPr>
        <dsp:cNvPr id="0" name=""/>
        <dsp:cNvSpPr/>
      </dsp:nvSpPr>
      <dsp:spPr>
        <a:xfrm>
          <a:off x="0" y="544479"/>
          <a:ext cx="4115306" cy="283544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71869-2147-4E40-87BF-094E325D9A24}">
      <dsp:nvSpPr>
        <dsp:cNvPr id="0" name=""/>
        <dsp:cNvSpPr/>
      </dsp:nvSpPr>
      <dsp:spPr>
        <a:xfrm>
          <a:off x="2784" y="3379925"/>
          <a:ext cx="4115306" cy="1526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Минимальный размер повышения оплаты труда за работу в ночное время (с 22 часов до 6 часов) составляет </a:t>
          </a:r>
          <a:r>
            <a:rPr lang="ru-RU" sz="1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</a:t>
          </a:r>
          <a:r>
            <a:rPr lang="en-US" sz="1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</a:t>
          </a:r>
          <a:r>
            <a:rPr lang="ru-RU" sz="1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часовой тарифной ставки </a:t>
          </a: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(оклада (должностного оклада), рассчитанного за час работы) за каждый час работы в ночное время.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784" y="3379925"/>
        <a:ext cx="4115306" cy="1526778"/>
      </dsp:txXfrm>
    </dsp:sp>
    <dsp:sp modelId="{95BB3274-5DF7-46EC-8192-168BB3A18124}">
      <dsp:nvSpPr>
        <dsp:cNvPr id="0" name=""/>
        <dsp:cNvSpPr/>
      </dsp:nvSpPr>
      <dsp:spPr>
        <a:xfrm rot="5400000">
          <a:off x="5129580" y="-113499"/>
          <a:ext cx="2879850" cy="4128579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E1026-6A4E-481D-B8E2-AE36B75B8C96}">
      <dsp:nvSpPr>
        <dsp:cNvPr id="0" name=""/>
        <dsp:cNvSpPr/>
      </dsp:nvSpPr>
      <dsp:spPr>
        <a:xfrm>
          <a:off x="4443208" y="3396799"/>
          <a:ext cx="4115306" cy="1526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Доплата за работу в ночное время (с 22 до 6 часов) производится в размере </a:t>
          </a:r>
          <a:r>
            <a:rPr lang="ru-RU" sz="1400" b="1" kern="1200" dirty="0" smtClean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40</a:t>
          </a:r>
          <a:r>
            <a:rPr lang="en-US" sz="1400" b="1" kern="1200" dirty="0" smtClean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%</a:t>
          </a:r>
          <a:r>
            <a:rPr lang="ru-RU" sz="1400" b="1" kern="1200" dirty="0" smtClean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b="1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часовой тарифной ставки </a:t>
          </a: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(оклада, рассчитанного за час работы) за каждый час работы в ночное время, а работникам охраны – 35%.</a:t>
          </a:r>
        </a:p>
      </dsp:txBody>
      <dsp:txXfrm>
        <a:off x="4443208" y="3396799"/>
        <a:ext cx="4115306" cy="1526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00E42-2F09-4017-8554-DB7C8D88C87C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81ED7-783B-4766-9ED5-7AF77081E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6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254C44-407B-4D3A-ADB6-3302E64C1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4F5AA50-6484-445A-848D-3F8AA64DB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DACBC5-6020-42E8-8250-31567E61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BC41A3-BE6F-477C-89EC-FE527E80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27ECE07-9987-4556-87B0-0D0B29B4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85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8BD5F5-72D7-4B52-9E8D-3FE065286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E7B1C3C-AF35-42E4-A350-A38EAB1D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977E438-9C51-42A3-9DA7-86E480D3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D73C82-5072-4F73-98AE-28E5420C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3DFAFE-FF21-4C8F-BF90-276D5DCB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арт\финиш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92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9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282FB4-C8C2-4DDA-B96D-C27FE57E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82F312-AFA6-48EC-97F0-82580887D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581F16-03B5-4657-9286-A7BD3B2E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A41FF0-7895-4D3D-AEB7-41FC9AD2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F18D9D-0E49-4135-BC79-280B054D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5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98BDE7-D66C-4081-81A2-1DD1B92F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A7CEDBF-886A-430F-B2ED-6F79489A1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D99180-B0C3-41B4-845E-070EFD0B7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BA14C94-73E5-4627-B01A-ABA9F62D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B495DD-F313-420D-A4EB-5362DB91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7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684941-8C49-498A-9495-DB0DAECB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BE524F-CEFE-48B8-BDB3-B5F5338F9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62C1362-EDD1-4ABB-9ACA-B741DAD84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0B46500-2DB7-42D9-BB80-77CA54A0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E1EC63B-91CC-4C07-A5B6-398EAE51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A17297-EBA4-4774-9B1F-4F5ECB22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9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226BF5-67F1-4DE3-9900-F1B2B28F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2CB1DC-1634-4476-8FB1-E4B5B666C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F623493-5F5C-4DA0-91C7-13840F3EF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E22CCC0-7029-4B1B-84DA-02767A8D8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08676AA-D40C-4C4F-B25C-5E896283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83D76C0-B48D-4DA1-A944-C85F3B0C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EFAB293-E357-4AA7-AD05-1EADC746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9219F7D-987A-4551-893E-E8609121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31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EFA791-B567-4C11-BD76-759298D1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D51B387-A12C-4F15-8CEF-EFB775607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C4132EB-A669-42AD-A5C9-295C8992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18BCFBA-5B07-42CC-878F-86BA3986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8417A82-9303-4AEF-8345-63F785BB7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86163E8-59EB-4DDC-BBB8-E7C0E71B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565953-006B-46D1-BDE9-A8262D17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3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EDA840-6391-4EAF-B556-CF41BC6A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96B461-2F54-4749-BCC5-E0B4C50C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E910F72-E250-42F2-9BA0-09EA57F9E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094CE45-A01D-4BD1-83B0-412670ECC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D42251A-2C98-4EEF-AE64-F7A15F1B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F61194-6F56-4EA4-9AAE-829C1152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0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CBC389-F2E7-45D5-844D-AA182DC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7E850DC-B202-4727-A6DD-7C5F93922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73B8C42-1492-4622-89AB-7235C28A1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1ADF694-0E6A-4D00-902C-B49927D1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DB9F80A-84DE-4D62-B225-D6D77A29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C89E44E-59CF-46FE-B225-B9149AE3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1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62E84D-ABD3-43BA-AA26-4BD02627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72B73E-C034-4E87-B656-4C6A97716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308A872-61F3-49DF-AF1E-C917BF2A2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EB75E-B33E-4E9E-9985-DD9B951B23BE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4200B13-92D7-4389-873A-90A1313FE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CCE7DA-D2EC-49BC-9E95-603C1E383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016D1-D92D-4DCF-B758-9F26962E7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6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rogwu@rogwu.ru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6.png"/><Relationship Id="rId17" Type="http://schemas.openxmlformats.org/officeDocument/2006/relationships/image" Target="../media/image34.svg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6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2AACA6-54D6-4454-A7DE-4AFDDCA40934}"/>
              </a:ext>
            </a:extLst>
          </p:cNvPr>
          <p:cNvSpPr>
            <a:spLocks noGrp="1"/>
          </p:cNvSpPr>
          <p:nvPr/>
        </p:nvSpPr>
        <p:spPr>
          <a:xfrm>
            <a:off x="919879" y="2352789"/>
            <a:ext cx="10067016" cy="134241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Коллективный договор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его значение для работников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1800" b="1" dirty="0"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D5FCDB8-A05C-4F4C-9A3C-040D15211B7F}"/>
              </a:ext>
            </a:extLst>
          </p:cNvPr>
          <p:cNvSpPr>
            <a:spLocks noGrp="1"/>
          </p:cNvSpPr>
          <p:nvPr/>
        </p:nvSpPr>
        <p:spPr>
          <a:xfrm>
            <a:off x="8176885" y="5828301"/>
            <a:ext cx="3869055" cy="8407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Есаулова Светлана </a:t>
            </a:r>
            <a:r>
              <a:rPr lang="ru-RU" sz="1800" dirty="0" smtClean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Сергеевна,</a:t>
            </a:r>
            <a:endParaRPr lang="ru-RU" sz="1800" dirty="0">
              <a:latin typeface="Open Sans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н</a:t>
            </a:r>
            <a:r>
              <a:rPr lang="ru-RU" sz="1800" dirty="0" smtClean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ачальник </a:t>
            </a:r>
            <a:r>
              <a:rPr lang="ru-RU" sz="1800" dirty="0">
                <a:latin typeface="Open Sans"/>
                <a:ea typeface="Roboto" panose="02000000000000000000" pitchFamily="2" charset="0"/>
                <a:cs typeface="Times New Roman" panose="02020603050405020304" pitchFamily="18" charset="0"/>
              </a:rPr>
              <a:t>социально-экономического отдела аппарата Нефтегазстройпрофсоюза России</a:t>
            </a:r>
          </a:p>
          <a:p>
            <a:endParaRPr lang="ru-RU" sz="1400" b="1" dirty="0">
              <a:solidFill>
                <a:schemeClr val="bg1"/>
              </a:solidFill>
              <a:latin typeface="Open Sans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0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EC71DC-1230-49C9-9378-5303977C4AAC}"/>
              </a:ext>
            </a:extLst>
          </p:cNvPr>
          <p:cNvSpPr txBox="1"/>
          <p:nvPr/>
        </p:nvSpPr>
        <p:spPr>
          <a:xfrm>
            <a:off x="897622" y="271877"/>
            <a:ext cx="7061433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Доплата за работу в ночное время (пункт 4.6)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2B0FA34D-D5F6-4773-8426-7CD69151C3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9099768"/>
              </p:ext>
            </p:extLst>
          </p:nvPr>
        </p:nvGraphicFramePr>
        <p:xfrm>
          <a:off x="1561516" y="1107292"/>
          <a:ext cx="8647886" cy="5451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3015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8201F1-4987-40D9-91E8-C0D72541EB55}"/>
              </a:ext>
            </a:extLst>
          </p:cNvPr>
          <p:cNvSpPr txBox="1"/>
          <p:nvPr/>
        </p:nvSpPr>
        <p:spPr>
          <a:xfrm>
            <a:off x="743474" y="205037"/>
            <a:ext cx="832817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15900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Минимальный размер оплаты труда (пункт </a:t>
            </a:r>
            <a:r>
              <a:rPr lang="ru-RU" sz="28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4.1)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83B6DA-FC6B-40BC-B616-F12B7319321F}"/>
              </a:ext>
            </a:extLst>
          </p:cNvPr>
          <p:cNvSpPr txBox="1"/>
          <p:nvPr/>
        </p:nvSpPr>
        <p:spPr>
          <a:xfrm>
            <a:off x="444617" y="1020080"/>
            <a:ext cx="100080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4.1. Минимальная месячная заработная плата квалифицированного работника, полностью отработавшего норму рабочего времени и выполнившего нормы труда (трудовые обязанности), не может быть ниже 1,15 минимального размера оплаты труда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Допускается установление минимальной месячной заработной платы в размере, превышающем вышеуказанную величину, исходя из финансовых возможностей конкретной организации.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ECD082F4-2793-41F8-BECD-59818125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40" y="31544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Овал 26">
            <a:extLst>
              <a:ext uri="{FF2B5EF4-FFF2-40B4-BE49-F238E27FC236}">
                <a16:creationId xmlns:a16="http://schemas.microsoft.com/office/drawing/2014/main" xmlns="" id="{7BDBF76A-FE4B-4740-A7B8-93BDCB5CC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475" y="3865455"/>
            <a:ext cx="1066800" cy="4095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792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6E6142D3-489C-4EE9-BF03-99FED1161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559" y="3116136"/>
            <a:ext cx="632529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2021 году месячная заработная плата квалифицированного работника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может быть ниже 1,15 *                               рублей =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14 710,8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Надпись 31">
            <a:extLst>
              <a:ext uri="{FF2B5EF4-FFF2-40B4-BE49-F238E27FC236}">
                <a16:creationId xmlns:a16="http://schemas.microsoft.com/office/drawing/2014/main" xmlns="" id="{48CB2ACE-683D-4672-B717-1150FAFFB74B}"/>
              </a:ext>
            </a:extLst>
          </p:cNvPr>
          <p:cNvSpPr txBox="1"/>
          <p:nvPr/>
        </p:nvSpPr>
        <p:spPr>
          <a:xfrm>
            <a:off x="3103927" y="3611641"/>
            <a:ext cx="1531969" cy="33274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Пример: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3E884D-294B-43ED-A765-91676F29488D}"/>
              </a:ext>
            </a:extLst>
          </p:cNvPr>
          <p:cNvSpPr txBox="1"/>
          <p:nvPr/>
        </p:nvSpPr>
        <p:spPr>
          <a:xfrm>
            <a:off x="4450360" y="4930318"/>
            <a:ext cx="6346270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минимальной месячной заработной платы может быть установлен выше, чем в Отраслевом соглашении, по согласованию с профсоюзной организацией, исходя из финансовых возможностей конкретной организации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78783D3-1B5C-457A-9910-D88736BE765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511" y="5104701"/>
            <a:ext cx="9144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693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EB27D8F-9A98-4733-AE9C-5170593E04EA}"/>
              </a:ext>
            </a:extLst>
          </p:cNvPr>
          <p:cNvSpPr/>
          <p:nvPr/>
        </p:nvSpPr>
        <p:spPr>
          <a:xfrm>
            <a:off x="3648244" y="959598"/>
            <a:ext cx="4879751" cy="106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F38BD99-6205-44CE-8273-968EB928D8DA}"/>
              </a:ext>
            </a:extLst>
          </p:cNvPr>
          <p:cNvSpPr/>
          <p:nvPr/>
        </p:nvSpPr>
        <p:spPr>
          <a:xfrm>
            <a:off x="1462394" y="2164274"/>
            <a:ext cx="3471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Фактический рост потребительских цен в 2019 году (декабрь к декабрю) (источник: Росстат)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8E852E7-7440-4777-BC01-9F687F374E55}"/>
              </a:ext>
            </a:extLst>
          </p:cNvPr>
          <p:cNvSpPr/>
          <p:nvPr/>
        </p:nvSpPr>
        <p:spPr>
          <a:xfrm>
            <a:off x="6657646" y="2165840"/>
            <a:ext cx="3263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Прогнозный рост потребительских цен в 2020 году (Источник: Министерство экономики РФ)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52139E8-5600-4D4A-88F4-CB379B130C40}"/>
              </a:ext>
            </a:extLst>
          </p:cNvPr>
          <p:cNvSpPr/>
          <p:nvPr/>
        </p:nvSpPr>
        <p:spPr>
          <a:xfrm>
            <a:off x="2495396" y="3766185"/>
            <a:ext cx="635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Размер индексации заработной платы в организациях,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которых распространяется соглашение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DC2BB01-3C59-4843-ABFD-AC52D0788270}"/>
              </a:ext>
            </a:extLst>
          </p:cNvPr>
          <p:cNvSpPr/>
          <p:nvPr/>
        </p:nvSpPr>
        <p:spPr>
          <a:xfrm>
            <a:off x="1483977" y="3626574"/>
            <a:ext cx="1085925" cy="77699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3%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2957EC3-E89F-47C1-B3CA-0892E289A4F2}"/>
              </a:ext>
            </a:extLst>
          </p:cNvPr>
          <p:cNvSpPr/>
          <p:nvPr/>
        </p:nvSpPr>
        <p:spPr>
          <a:xfrm>
            <a:off x="2090407" y="4809032"/>
            <a:ext cx="1501215" cy="5391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ЗП = 45 000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FB9956A9-0F86-4438-9DAE-853C873AF4BA}"/>
              </a:ext>
            </a:extLst>
          </p:cNvPr>
          <p:cNvSpPr/>
          <p:nvPr/>
        </p:nvSpPr>
        <p:spPr>
          <a:xfrm>
            <a:off x="3777215" y="4748670"/>
            <a:ext cx="1054386" cy="64633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+3%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069F51D-A38F-4E68-A0AE-9EBFF3456D0A}"/>
              </a:ext>
            </a:extLst>
          </p:cNvPr>
          <p:cNvSpPr/>
          <p:nvPr/>
        </p:nvSpPr>
        <p:spPr>
          <a:xfrm>
            <a:off x="7234119" y="4781689"/>
            <a:ext cx="1580022" cy="593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ЗП = 46 350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E0061339-1258-4655-B462-B4E2ECBBFC1F}"/>
              </a:ext>
            </a:extLst>
          </p:cNvPr>
          <p:cNvSpPr/>
          <p:nvPr/>
        </p:nvSpPr>
        <p:spPr>
          <a:xfrm>
            <a:off x="4990749" y="4611977"/>
            <a:ext cx="513834" cy="65059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687CF58-52EE-4AC2-813B-3C2AB6D32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6570" y="4688984"/>
            <a:ext cx="1147179" cy="11471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82C4A7E-1FD5-4E82-A5D3-F7B954E28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74635" y="4686934"/>
            <a:ext cx="1124356" cy="112435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9FAC630-FE2F-414D-A773-E293089E533B}"/>
              </a:ext>
            </a:extLst>
          </p:cNvPr>
          <p:cNvSpPr/>
          <p:nvPr/>
        </p:nvSpPr>
        <p:spPr>
          <a:xfrm>
            <a:off x="10056148" y="2290431"/>
            <a:ext cx="1382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103%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C0650B95-2CE6-40C1-B87B-C45F56F2B222}"/>
              </a:ext>
            </a:extLst>
          </p:cNvPr>
          <p:cNvSpPr/>
          <p:nvPr/>
        </p:nvSpPr>
        <p:spPr>
          <a:xfrm>
            <a:off x="101867" y="2149340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103%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2E175C1C-E2CE-4327-92B0-D1A7465B53F5}"/>
              </a:ext>
            </a:extLst>
          </p:cNvPr>
          <p:cNvSpPr/>
          <p:nvPr/>
        </p:nvSpPr>
        <p:spPr>
          <a:xfrm>
            <a:off x="360727" y="5861003"/>
            <a:ext cx="5016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Порядок индексации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заработной платы устанавливается в коллективном договоре, локальном нормативном акте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D128E810-5C65-4427-88D7-F7FABFE4BF7F}"/>
              </a:ext>
            </a:extLst>
          </p:cNvPr>
          <p:cNvSpPr/>
          <p:nvPr/>
        </p:nvSpPr>
        <p:spPr>
          <a:xfrm>
            <a:off x="5720773" y="5893058"/>
            <a:ext cx="445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Размер индексации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устанавливается локальным актом организации</a:t>
            </a:r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xmlns="" id="{8EEB8E96-F569-4D60-9403-A7630890EE54}"/>
              </a:ext>
            </a:extLst>
          </p:cNvPr>
          <p:cNvSpPr/>
          <p:nvPr/>
        </p:nvSpPr>
        <p:spPr>
          <a:xfrm>
            <a:off x="5582947" y="3253038"/>
            <a:ext cx="183413" cy="502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авая круглая скобка 31">
            <a:extLst>
              <a:ext uri="{FF2B5EF4-FFF2-40B4-BE49-F238E27FC236}">
                <a16:creationId xmlns:a16="http://schemas.microsoft.com/office/drawing/2014/main" xmlns="" id="{B5BD1A43-F701-4C40-AB29-1B27049F248B}"/>
              </a:ext>
            </a:extLst>
          </p:cNvPr>
          <p:cNvSpPr/>
          <p:nvPr/>
        </p:nvSpPr>
        <p:spPr>
          <a:xfrm rot="5400000">
            <a:off x="5568979" y="490150"/>
            <a:ext cx="102878" cy="5373515"/>
          </a:xfrm>
          <a:prstGeom prst="rightBracket">
            <a:avLst>
              <a:gd name="adj" fmla="val 32143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E9B8304-8B09-4F58-A579-AE44DF75FF0B}"/>
              </a:ext>
            </a:extLst>
          </p:cNvPr>
          <p:cNvSpPr/>
          <p:nvPr/>
        </p:nvSpPr>
        <p:spPr>
          <a:xfrm>
            <a:off x="1206007" y="848988"/>
            <a:ext cx="10088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целях повышения уровня реального содержания заработной платы проводит­ся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ее ежегодная индексация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 том числе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учетом прогнозного или фактического роста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потребительских цен на товары и услуги либо мероприятия по ее ежегодной индексации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9521C645-D054-41E8-AE58-91E224F322DC}"/>
              </a:ext>
            </a:extLst>
          </p:cNvPr>
          <p:cNvSpPr/>
          <p:nvPr/>
        </p:nvSpPr>
        <p:spPr>
          <a:xfrm>
            <a:off x="101867" y="90997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П.4.2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EC48528-A912-45D5-A27A-C051532B4BE5}"/>
              </a:ext>
            </a:extLst>
          </p:cNvPr>
          <p:cNvSpPr txBox="1"/>
          <p:nvPr/>
        </p:nvSpPr>
        <p:spPr>
          <a:xfrm>
            <a:off x="1281508" y="200492"/>
            <a:ext cx="659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ИНДЕКСАЦИЯ ЗАРАБОТНОЙ ПЛАТЫ</a:t>
            </a:r>
          </a:p>
        </p:txBody>
      </p:sp>
    </p:spTree>
    <p:extLst>
      <p:ext uri="{BB962C8B-B14F-4D97-AF65-F5344CB8AC3E}">
        <p14:creationId xmlns:p14="http://schemas.microsoft.com/office/powerpoint/2010/main" val="91159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1182AFA-0CF4-469A-BB2A-A14608941883}"/>
              </a:ext>
            </a:extLst>
          </p:cNvPr>
          <p:cNvGraphicFramePr>
            <a:graphicFrameLocks noGrp="1"/>
          </p:cNvGraphicFramePr>
          <p:nvPr/>
        </p:nvGraphicFramePr>
        <p:xfrm>
          <a:off x="5336669" y="2764522"/>
          <a:ext cx="6297930" cy="3774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2155">
                  <a:extLst>
                    <a:ext uri="{9D8B030D-6E8A-4147-A177-3AD203B41FA5}">
                      <a16:colId xmlns:a16="http://schemas.microsoft.com/office/drawing/2014/main" xmlns="" val="843155818"/>
                    </a:ext>
                  </a:extLst>
                </a:gridCol>
                <a:gridCol w="3025775">
                  <a:extLst>
                    <a:ext uri="{9D8B030D-6E8A-4147-A177-3AD203B41FA5}">
                      <a16:colId xmlns:a16="http://schemas.microsoft.com/office/drawing/2014/main" xmlns="" val="657103659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Степень утраты трудоспособности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Размер выплат (ПМ)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87445927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Смертельный исход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 не менее 430 величин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77715193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Установление 1 группы инвалидности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не менее 210 величин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52642967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Установление 2 группы инвалидности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не менее 110 величин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54501413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Установление 3 группы инвалидности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не менее 50 величин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12115202"/>
                  </a:ext>
                </a:extLst>
              </a:tr>
              <a:tr h="59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Временная утрата трудоспособности более 4 месяцев подряд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не менее 20 величин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05231790"/>
                  </a:ext>
                </a:extLst>
              </a:tr>
              <a:tr h="905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Получение профессионального заболевания, не повлекшего установления инвалидности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не менее 30 величин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49763931"/>
                  </a:ext>
                </a:extLst>
              </a:tr>
            </a:tbl>
          </a:graphicData>
        </a:graphic>
      </p:graphicFrame>
      <p:sp>
        <p:nvSpPr>
          <p:cNvPr id="3" name="Прямоугольник: скругленные углы 53">
            <a:extLst>
              <a:ext uri="{FF2B5EF4-FFF2-40B4-BE49-F238E27FC236}">
                <a16:creationId xmlns:a16="http://schemas.microsoft.com/office/drawing/2014/main" xmlns="" id="{0405FADC-592F-4B34-B66D-C63D4E672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962" y="2743135"/>
            <a:ext cx="2565400" cy="996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Выплата рассчитывается </a:t>
            </a: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исходя из величины прожиточного минимума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трудоспособного населения в целом по РФ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54">
            <a:extLst>
              <a:ext uri="{FF2B5EF4-FFF2-40B4-BE49-F238E27FC236}">
                <a16:creationId xmlns:a16="http://schemas.microsoft.com/office/drawing/2014/main" xmlns="" id="{5B16CC07-4EDE-4C20-9BD3-396ECB231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833" y="3994557"/>
            <a:ext cx="2574006" cy="9207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Величина выплаты рассчитывается </a:t>
            </a:r>
            <a:r>
              <a:rPr kumimoji="0" lang="ru-RU" altLang="ru-RU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дату выплаты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55">
            <a:extLst>
              <a:ext uri="{FF2B5EF4-FFF2-40B4-BE49-F238E27FC236}">
                <a16:creationId xmlns:a16="http://schemas.microsoft.com/office/drawing/2014/main" xmlns="" id="{85C57DF9-9229-4C10-BA61-C1E6F5627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835" y="5330956"/>
            <a:ext cx="2697527" cy="917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выплаты </a:t>
            </a:r>
            <a:r>
              <a:rPr kumimoji="0" lang="ru-RU" altLang="ru-RU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учитывать выплаты по системам страхования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применяемым в организациях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7E9F8D3F-ABB8-4CD7-B7FE-4A06DDD19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92" y="804835"/>
            <a:ext cx="981130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 размер единовременной денежной выплаты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возмещения вреда, причиненного работнику в результате несчастного случая на производстве или профессионального заболевания.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9132F223-C1AF-4645-A9E3-10D866B11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232" y="1348750"/>
            <a:ext cx="3389395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Размеры выплаты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AB3281-285A-472E-A4E2-5409933DC75E}"/>
              </a:ext>
            </a:extLst>
          </p:cNvPr>
          <p:cNvSpPr txBox="1"/>
          <p:nvPr/>
        </p:nvSpPr>
        <p:spPr>
          <a:xfrm>
            <a:off x="719003" y="215934"/>
            <a:ext cx="10028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Единовременная денежная выплата (пункт </a:t>
            </a: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6.1.1)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95C0BF-DFFF-48F2-BE35-BF7F6EF1AA1C}"/>
              </a:ext>
            </a:extLst>
          </p:cNvPr>
          <p:cNvSpPr txBox="1"/>
          <p:nvPr/>
        </p:nvSpPr>
        <p:spPr>
          <a:xfrm>
            <a:off x="613892" y="2026998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Особенности выплаты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77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FCB330-6238-47AB-B665-47C24ABF7E6B}"/>
              </a:ext>
            </a:extLst>
          </p:cNvPr>
          <p:cNvSpPr txBox="1"/>
          <p:nvPr/>
        </p:nvSpPr>
        <p:spPr>
          <a:xfrm>
            <a:off x="1311721" y="106716"/>
            <a:ext cx="6094602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ru-RU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Социальные гарантии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ts val="1005"/>
              </a:lnSpc>
            </a:pPr>
            <a:r>
              <a:rPr lang="ru-RU" sz="1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51">
            <a:extLst>
              <a:ext uri="{FF2B5EF4-FFF2-40B4-BE49-F238E27FC236}">
                <a16:creationId xmlns:a16="http://schemas.microsoft.com/office/drawing/2014/main" xmlns="" id="{3206C8B0-B89A-430D-BCA9-5AC9E7CEB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47" y="1175697"/>
            <a:ext cx="9122160" cy="838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возмещение расходов на погребение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случае смерти работника в результате несчастного случая, связанного с производством, либо профессионального заболевания (п.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6.1.2)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52">
            <a:extLst>
              <a:ext uri="{FF2B5EF4-FFF2-40B4-BE49-F238E27FC236}">
                <a16:creationId xmlns:a16="http://schemas.microsoft.com/office/drawing/2014/main" xmlns="" id="{7A20461B-2F93-4FB4-B45C-98054D45E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47" y="2115785"/>
            <a:ext cx="9163760" cy="5905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единовременную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выплату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работнику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уходе в отпуск (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6.1.3)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64">
            <a:extLst>
              <a:ext uri="{FF2B5EF4-FFF2-40B4-BE49-F238E27FC236}">
                <a16:creationId xmlns:a16="http://schemas.microsoft.com/office/drawing/2014/main" xmlns="" id="{96C112E4-4187-4390-B9FF-C8749E273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97" y="4353407"/>
            <a:ext cx="9106610" cy="6381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финансово-экономическую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поддержку детского оздоровительного отдыха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6.1.6)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71">
            <a:extLst>
              <a:ext uri="{FF2B5EF4-FFF2-40B4-BE49-F238E27FC236}">
                <a16:creationId xmlns:a16="http://schemas.microsoft.com/office/drawing/2014/main" xmlns="" id="{60133080-F94D-48D5-8465-34494B213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97" y="5201018"/>
            <a:ext cx="9106610" cy="393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содействие в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улучшении жилищных условий*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6.1.7)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2">
            <a:extLst>
              <a:ext uri="{FF2B5EF4-FFF2-40B4-BE49-F238E27FC236}">
                <a16:creationId xmlns:a16="http://schemas.microsoft.com/office/drawing/2014/main" xmlns="" id="{CB09D021-18EA-4F82-9959-328E067A7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846" y="5884094"/>
            <a:ext cx="9054061" cy="660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добровольного медицинского страхования, негосударственного пенсионного обеспечения* 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altLang="ru-RU" sz="1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6.1.8)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59">
            <a:extLst>
              <a:ext uri="{FF2B5EF4-FFF2-40B4-BE49-F238E27FC236}">
                <a16:creationId xmlns:a16="http://schemas.microsoft.com/office/drawing/2014/main" xmlns="" id="{F3D83C8B-F21F-4A16-A53A-CCF26F39C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47" y="2841774"/>
            <a:ext cx="9163760" cy="132689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дополнительных оплачиваемых дней отдыха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сохранением средней заработной платы в случаях: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ребенка; заключения брака (собственного); заключения брака детей; в связи с Днем знаний матерям либо другим лицам, воспитывающим </a:t>
            </a:r>
            <a:r>
              <a:rPr lang="ru-RU" alt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– школьников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младших классов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1-4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класс); смерти близких родственников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6.1.5)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08ABF4B5-AF99-427B-B581-975D8250E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46" y="76051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CF0C2D26-3378-4FC8-B70C-0A5BF56A8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46" y="115392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xmlns="" id="{9DD95E03-F0A8-4BEB-B15B-DA8A1877B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4" y="6041060"/>
            <a:ext cx="758551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*Гарантии 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компенсации оказываются при наличии финансовых </a:t>
            </a: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возможностей.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02FE51-989C-42FC-9E61-F946E56548BC}"/>
              </a:ext>
            </a:extLst>
          </p:cNvPr>
          <p:cNvSpPr txBox="1"/>
          <p:nvPr/>
        </p:nvSpPr>
        <p:spPr>
          <a:xfrm>
            <a:off x="91156" y="830617"/>
            <a:ext cx="704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Работодатели обеспечивают: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56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04A5242-ECD0-48D3-BA16-7021461386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1253" y="1286618"/>
            <a:ext cx="9775074" cy="5243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A944A4-EC3A-48D6-BC0B-6DFD78C31929}"/>
              </a:ext>
            </a:extLst>
          </p:cNvPr>
          <p:cNvSpPr txBox="1"/>
          <p:nvPr/>
        </p:nvSpPr>
        <p:spPr>
          <a:xfrm>
            <a:off x="1154545" y="73891"/>
            <a:ext cx="847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работающим женщинам</a:t>
            </a:r>
          </a:p>
        </p:txBody>
      </p:sp>
    </p:spTree>
    <p:extLst>
      <p:ext uri="{BB962C8B-B14F-4D97-AF65-F5344CB8AC3E}">
        <p14:creationId xmlns:p14="http://schemas.microsoft.com/office/powerpoint/2010/main" val="4244117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558E3AA-26C3-41A4-BA50-082486926FB2}"/>
              </a:ext>
            </a:extLst>
          </p:cNvPr>
          <p:cNvPicPr/>
          <p:nvPr/>
        </p:nvPicPr>
        <p:blipFill rotWithShape="1">
          <a:blip r:embed="rId2"/>
          <a:srcRect b="25277"/>
          <a:stretch/>
        </p:blipFill>
        <p:spPr bwMode="auto">
          <a:xfrm>
            <a:off x="1196168" y="1455160"/>
            <a:ext cx="10183032" cy="4871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FA3CE3-6C91-4E8C-BD21-EAECD4C13CBE}"/>
              </a:ext>
            </a:extLst>
          </p:cNvPr>
          <p:cNvSpPr txBox="1"/>
          <p:nvPr/>
        </p:nvSpPr>
        <p:spPr>
          <a:xfrm>
            <a:off x="1361982" y="137782"/>
            <a:ext cx="695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деятельности Профсоюза</a:t>
            </a:r>
          </a:p>
        </p:txBody>
      </p:sp>
    </p:spTree>
    <p:extLst>
      <p:ext uri="{BB962C8B-B14F-4D97-AF65-F5344CB8AC3E}">
        <p14:creationId xmlns:p14="http://schemas.microsoft.com/office/powerpoint/2010/main" val="377296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9112F3A-856B-41C7-84D1-573E251F2B42}"/>
              </a:ext>
            </a:extLst>
          </p:cNvPr>
          <p:cNvSpPr/>
          <p:nvPr/>
        </p:nvSpPr>
        <p:spPr>
          <a:xfrm>
            <a:off x="1598748" y="2075955"/>
            <a:ext cx="8791303" cy="97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000"/>
              </a:lnSpc>
            </a:pPr>
            <a:r>
              <a:rPr lang="ru-RU" sz="3200" dirty="0">
                <a:ln w="12700">
                  <a:noFill/>
                  <a:prstDash val="solid"/>
                </a:ln>
                <a:solidFill>
                  <a:srgbClr val="324A92"/>
                </a:solidFill>
                <a:latin typeface="+mj-lt"/>
              </a:rPr>
              <a:t>СПАСИБО ЗА ВНИМАНИЕ!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588C28-7834-4812-84CD-4F743B257817}"/>
              </a:ext>
            </a:extLst>
          </p:cNvPr>
          <p:cNvSpPr txBox="1"/>
          <p:nvPr/>
        </p:nvSpPr>
        <p:spPr>
          <a:xfrm>
            <a:off x="3744685" y="5503817"/>
            <a:ext cx="4702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24A92"/>
                </a:solidFill>
              </a:rPr>
              <a:t>Россия, 119119, г. Москва, Ленинский пр-т, 42</a:t>
            </a:r>
          </a:p>
          <a:p>
            <a:pPr algn="ctr"/>
            <a:r>
              <a:rPr lang="ru-RU" dirty="0">
                <a:solidFill>
                  <a:srgbClr val="324A92"/>
                </a:solidFill>
              </a:rPr>
              <a:t>Тел.: +7 495 930-69-74</a:t>
            </a:r>
          </a:p>
          <a:p>
            <a:pPr algn="ctr"/>
            <a:r>
              <a:rPr lang="en-US" dirty="0">
                <a:solidFill>
                  <a:srgbClr val="324A9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rogwu@rogwu.ru</a:t>
            </a:r>
            <a:endParaRPr lang="en-US" dirty="0">
              <a:solidFill>
                <a:srgbClr val="324A92"/>
              </a:solidFill>
            </a:endParaRPr>
          </a:p>
          <a:p>
            <a:pPr algn="ctr"/>
            <a:r>
              <a:rPr lang="en-US" dirty="0">
                <a:solidFill>
                  <a:srgbClr val="324A92"/>
                </a:solidFill>
              </a:rPr>
              <a:t>www.rogwu.ru</a:t>
            </a:r>
            <a:endParaRPr lang="ru-RU" dirty="0">
              <a:solidFill>
                <a:srgbClr val="324A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07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D8FDD5-ED7F-4083-8669-145704752922}"/>
              </a:ext>
            </a:extLst>
          </p:cNvPr>
          <p:cNvSpPr txBox="1"/>
          <p:nvPr/>
        </p:nvSpPr>
        <p:spPr>
          <a:xfrm>
            <a:off x="4285375" y="3240729"/>
            <a:ext cx="7034170" cy="320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России коллективные договоры начали заключаться в период революционной ситуации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1904–1905 годов.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коллективный договор был заключен 30 декабря 1904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результате успешного проведения всеобщей стачки бакинскими рабочими, которые были заняты на нефтяных промыслах.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Этот коллективный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договор,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известный как «мазутная конституция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 именно в нефтегазовой отрасли.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1C0FBE63-4C14-4474-9DF0-3A119B958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16" y="-115166"/>
            <a:ext cx="10515600" cy="121670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договор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FDDCF5B-BD59-429F-8567-E1EC51A6F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6" y="3530777"/>
            <a:ext cx="3653846" cy="274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1C3A52-724E-4A35-B190-F77254B6DA78}"/>
              </a:ext>
            </a:extLst>
          </p:cNvPr>
          <p:cNvSpPr txBox="1"/>
          <p:nvPr/>
        </p:nvSpPr>
        <p:spPr>
          <a:xfrm>
            <a:off x="176429" y="1029114"/>
            <a:ext cx="10783787" cy="212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договор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правовой акт, регулирующий социально-трудовые отношения в организации или у индивидуального предпринимателя и заключаемый </a:t>
            </a:r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работниками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работодателем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 лице их представителей (по определению статьи 40 </a:t>
            </a:r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ТК РФ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Коллективный договор на предприятии заключают работодатель и </a:t>
            </a:r>
            <a:r>
              <a:rPr lang="ru-RU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работников или полномочные представители работников, если работники не объединились в профсоюз.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3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xmlns="" id="{C5CFF490-0C2B-4899-9563-89CEB23992A4}"/>
              </a:ext>
            </a:extLst>
          </p:cNvPr>
          <p:cNvGrpSpPr/>
          <p:nvPr/>
        </p:nvGrpSpPr>
        <p:grpSpPr>
          <a:xfrm>
            <a:off x="47538" y="8432"/>
            <a:ext cx="12113961" cy="6806087"/>
            <a:chOff x="50337" y="-32554"/>
            <a:chExt cx="12113961" cy="6806087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xmlns="" id="{5BECED81-CD9F-4E2E-BF7C-E65D3F966230}"/>
                </a:ext>
              </a:extLst>
            </p:cNvPr>
            <p:cNvSpPr/>
            <p:nvPr/>
          </p:nvSpPr>
          <p:spPr>
            <a:xfrm>
              <a:off x="6319975" y="4360903"/>
              <a:ext cx="4905928" cy="7633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1400" dirty="0"/>
                <a:t>Под реализацией коллективного договора понимают применение на практике его пунктов</a:t>
              </a:r>
            </a:p>
          </p:txBody>
        </p:sp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xmlns="" id="{0164F849-BB00-4E6F-8C1B-85FD3FEF8DF9}"/>
                </a:ext>
              </a:extLst>
            </p:cNvPr>
            <p:cNvGrpSpPr/>
            <p:nvPr/>
          </p:nvGrpSpPr>
          <p:grpSpPr>
            <a:xfrm>
              <a:off x="50337" y="-32554"/>
              <a:ext cx="12113961" cy="6806087"/>
              <a:chOff x="50337" y="-32554"/>
              <a:chExt cx="12113961" cy="6806087"/>
            </a:xfrm>
          </p:grpSpPr>
          <p:cxnSp>
            <p:nvCxnSpPr>
              <p:cNvPr id="6" name="Прямая соединительная линия 5">
                <a:extLst>
                  <a:ext uri="{FF2B5EF4-FFF2-40B4-BE49-F238E27FC236}">
                    <a16:creationId xmlns:a16="http://schemas.microsoft.com/office/drawing/2014/main" xmlns="" id="{54569E2E-7BCF-404A-AB81-F0B3FC253D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8774" y="949422"/>
                <a:ext cx="0" cy="140140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>
                <a:extLst>
                  <a:ext uri="{FF2B5EF4-FFF2-40B4-BE49-F238E27FC236}">
                    <a16:creationId xmlns:a16="http://schemas.microsoft.com/office/drawing/2014/main" xmlns="" id="{3854F006-D725-4CFF-901C-5AD6CB8C8C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186" y="1681733"/>
                <a:ext cx="492626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xmlns="" id="{D49EA997-3299-4B5F-A08F-5FC86903A4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9673" y="1871045"/>
                <a:ext cx="489783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xmlns="" id="{5ACB294E-4C1F-4D66-8921-6E54B2D104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461" y="2751855"/>
                <a:ext cx="4908675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xmlns="" id="{298E55D2-9D11-4C32-930E-868435E83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4331" y="548811"/>
                <a:ext cx="489783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xmlns="" id="{831934B7-F6D2-4727-8876-602423C98E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881" y="4173440"/>
                <a:ext cx="489783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xmlns="" id="{7A1E3CB6-319C-4714-89F3-B1D4E9A484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4331" y="2751855"/>
                <a:ext cx="489783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xmlns="" id="{E6976221-80E2-4BD6-B5A1-51009A7895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364" y="561569"/>
                <a:ext cx="487316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xmlns="" id="{C0478740-338E-4F05-AC5B-C88AE900D6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0189" y="4188373"/>
                <a:ext cx="489783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xmlns="" id="{8DC4ADCE-888A-432D-8773-5131D7E8D4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158" y="5498804"/>
                <a:ext cx="489783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xmlns="" id="{9718B113-1985-4EE6-B294-82120E29E6EE}"/>
                  </a:ext>
                </a:extLst>
              </p:cNvPr>
              <p:cNvSpPr/>
              <p:nvPr/>
            </p:nvSpPr>
            <p:spPr>
              <a:xfrm>
                <a:off x="50337" y="5551601"/>
                <a:ext cx="888124" cy="804042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xmlns="" id="{E10222BA-B17F-4A19-A435-3B458877E9AE}"/>
                  </a:ext>
                </a:extLst>
              </p:cNvPr>
              <p:cNvSpPr/>
              <p:nvPr/>
            </p:nvSpPr>
            <p:spPr>
              <a:xfrm>
                <a:off x="11212661" y="832381"/>
                <a:ext cx="888124" cy="804042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xmlns="" id="{72330254-E761-4754-9180-EFF1784C0972}"/>
                  </a:ext>
                </a:extLst>
              </p:cNvPr>
              <p:cNvSpPr/>
              <p:nvPr/>
            </p:nvSpPr>
            <p:spPr>
              <a:xfrm>
                <a:off x="11237207" y="3061158"/>
                <a:ext cx="888124" cy="804042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xmlns="" id="{B02807CC-6250-4348-90BA-08A152121FD9}"/>
                  </a:ext>
                </a:extLst>
              </p:cNvPr>
              <p:cNvSpPr/>
              <p:nvPr/>
            </p:nvSpPr>
            <p:spPr>
              <a:xfrm>
                <a:off x="111096" y="658351"/>
                <a:ext cx="888124" cy="804042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xmlns="" id="{CB6EAD96-8D50-4736-9DD8-79ADA986AE67}"/>
                  </a:ext>
                </a:extLst>
              </p:cNvPr>
              <p:cNvSpPr/>
              <p:nvPr/>
            </p:nvSpPr>
            <p:spPr>
              <a:xfrm>
                <a:off x="116558" y="1848750"/>
                <a:ext cx="888124" cy="804042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xmlns="" id="{538C63F0-E88B-4834-8A1B-5F032086056D}"/>
                  </a:ext>
                </a:extLst>
              </p:cNvPr>
              <p:cNvSpPr/>
              <p:nvPr/>
            </p:nvSpPr>
            <p:spPr>
              <a:xfrm>
                <a:off x="111096" y="3048630"/>
                <a:ext cx="888124" cy="804042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xmlns="" id="{F1C80E5C-116F-4B31-9F67-D79AE520678D}"/>
                  </a:ext>
                </a:extLst>
              </p:cNvPr>
              <p:cNvSpPr/>
              <p:nvPr/>
            </p:nvSpPr>
            <p:spPr>
              <a:xfrm>
                <a:off x="122619" y="4371568"/>
                <a:ext cx="888124" cy="804042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xmlns="" id="{104ECD2D-B8FD-497E-B657-F644C610AE2F}"/>
                  </a:ext>
                </a:extLst>
              </p:cNvPr>
              <p:cNvSpPr/>
              <p:nvPr/>
            </p:nvSpPr>
            <p:spPr>
              <a:xfrm>
                <a:off x="11227006" y="4320181"/>
                <a:ext cx="888124" cy="804042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xmlns="" id="{E29041D4-7513-4649-9586-93AC2E271902}"/>
                  </a:ext>
                </a:extLst>
              </p:cNvPr>
              <p:cNvSpPr/>
              <p:nvPr/>
            </p:nvSpPr>
            <p:spPr>
              <a:xfrm>
                <a:off x="963834" y="692113"/>
                <a:ext cx="4939561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/>
                  <a:t>Коллективные договоры включены в </a:t>
                </a:r>
                <a:r>
                  <a:rPr lang="ru-RU" sz="1400" b="1" dirty="0"/>
                  <a:t>официальный перечень источников трудового права</a:t>
                </a:r>
                <a:r>
                  <a:rPr lang="ru-RU" sz="1400" dirty="0"/>
                  <a:t>, предусмотренный ст. 5 ТК РФ</a:t>
                </a: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xmlns="" id="{7CFDB05C-1C88-402F-9EE0-9F3B92D9C8B4}"/>
                  </a:ext>
                </a:extLst>
              </p:cNvPr>
              <p:cNvSpPr/>
              <p:nvPr/>
            </p:nvSpPr>
            <p:spPr>
              <a:xfrm>
                <a:off x="1013122" y="1727079"/>
                <a:ext cx="4845269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b="1" dirty="0"/>
                  <a:t>Стороны</a:t>
                </a:r>
                <a:r>
                  <a:rPr lang="ru-RU" sz="1400" dirty="0"/>
                  <a:t>, заключающие коллективные договоры </a:t>
                </a:r>
                <a:r>
                  <a:rPr lang="ru-RU" sz="1400" dirty="0"/>
                  <a:t>– </a:t>
                </a:r>
                <a:r>
                  <a:rPr lang="ru-RU" sz="1400" b="1" dirty="0"/>
                  <a:t>работники и работодатели </a:t>
                </a:r>
                <a:r>
                  <a:rPr lang="ru-RU" sz="1400" dirty="0"/>
                  <a:t>в лице своих представителей</a:t>
                </a: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xmlns="" id="{9D745D52-CD91-4D46-A5FB-ED18A8F3CCF6}"/>
                  </a:ext>
                </a:extLst>
              </p:cNvPr>
              <p:cNvSpPr/>
              <p:nvPr/>
            </p:nvSpPr>
            <p:spPr>
              <a:xfrm>
                <a:off x="921691" y="5541196"/>
                <a:ext cx="4934156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dirty="0"/>
                  <a:t>Максимальный </a:t>
                </a:r>
                <a:r>
                  <a:rPr lang="ru-RU" sz="1400" b="1" dirty="0"/>
                  <a:t>срок ведения коллективных переговоров </a:t>
                </a:r>
                <a:r>
                  <a:rPr lang="ru-RU" sz="1400" dirty="0"/>
                  <a:t>– </a:t>
                </a:r>
                <a:r>
                  <a:rPr lang="ru-RU" sz="1400" b="1" dirty="0"/>
                  <a:t>три месяца </a:t>
                </a:r>
                <a:r>
                  <a:rPr lang="ru-RU" sz="1400" dirty="0"/>
                  <a:t>со дня начала переговоров, который исчисляется со дня, следующего за днем получения инициатором проведения коллективных переговоров согласия по ним</a:t>
                </a:r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xmlns="" id="{371057F0-0F6F-4868-827B-E87C17EE7772}"/>
                  </a:ext>
                </a:extLst>
              </p:cNvPr>
              <p:cNvSpPr/>
              <p:nvPr/>
            </p:nvSpPr>
            <p:spPr>
              <a:xfrm>
                <a:off x="6409673" y="704193"/>
                <a:ext cx="4876800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dirty="0"/>
                  <a:t>Коллективный договор </a:t>
                </a:r>
                <a:r>
                  <a:rPr lang="ru-RU" sz="1400" b="1" dirty="0"/>
                  <a:t>заключается на срок не более трех </a:t>
                </a:r>
                <a:r>
                  <a:rPr lang="ru-RU" sz="1400" dirty="0"/>
                  <a:t>лет и вступает в силу со дня подписания либо со дня, установленного коллективным договором</a:t>
                </a:r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xmlns="" id="{2DEDA1BF-8947-44EE-8FCF-5D7678A6C3F6}"/>
                  </a:ext>
                </a:extLst>
              </p:cNvPr>
              <p:cNvSpPr/>
              <p:nvPr/>
            </p:nvSpPr>
            <p:spPr>
              <a:xfrm>
                <a:off x="995215" y="4683860"/>
                <a:ext cx="4876800" cy="4636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dirty="0"/>
                  <a:t>Определения филиала и представительства даны в п. 1, 2 ст. 55 ГК. Понятие обособленного структурного подразделения раскрывается в ст. 11 НК</a:t>
                </a:r>
              </a:p>
              <a:p>
                <a:pPr algn="just"/>
                <a:endParaRPr lang="ru-RU" sz="1400" dirty="0"/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xmlns="" id="{3B558AA1-2F1F-4C4D-804A-B73CDB69CD42}"/>
                  </a:ext>
                </a:extLst>
              </p:cNvPr>
              <p:cNvSpPr/>
              <p:nvPr/>
            </p:nvSpPr>
            <p:spPr>
              <a:xfrm>
                <a:off x="963433" y="3001598"/>
                <a:ext cx="4862386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dirty="0"/>
                  <a:t>Коллективный договор </a:t>
                </a:r>
                <a:r>
                  <a:rPr lang="ru-RU" sz="1400" b="1" dirty="0"/>
                  <a:t>может заключаться </a:t>
                </a:r>
                <a:r>
                  <a:rPr lang="ru-RU" sz="1400" dirty="0"/>
                  <a:t>как в организации </a:t>
                </a:r>
                <a:r>
                  <a:rPr lang="ru-RU" sz="1400" b="1" dirty="0"/>
                  <a:t>в целом, так и в ее филиалах</a:t>
                </a:r>
                <a:r>
                  <a:rPr lang="ru-RU" sz="1400" dirty="0"/>
                  <a:t>, представительствах и иных обособленных структурных подразделениях</a:t>
                </a: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021DD418-EDF6-42BB-8469-FBC11D0512BC}"/>
                  </a:ext>
                </a:extLst>
              </p:cNvPr>
              <p:cNvSpPr/>
              <p:nvPr/>
            </p:nvSpPr>
            <p:spPr>
              <a:xfrm>
                <a:off x="6326987" y="3119296"/>
                <a:ext cx="4876800" cy="8576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b="1" dirty="0"/>
                  <a:t>Содержание</a:t>
                </a:r>
                <a:r>
                  <a:rPr lang="ru-RU" sz="1400" dirty="0"/>
                  <a:t> коллективного договора </a:t>
                </a:r>
                <a:r>
                  <a:rPr lang="ru-RU" sz="1400" dirty="0"/>
                  <a:t>– </a:t>
                </a:r>
                <a:r>
                  <a:rPr lang="ru-RU" sz="1400" dirty="0"/>
                  <a:t>согласованные сторонами условия (положения), призванные регулировать трудовые, </a:t>
                </a:r>
                <a:r>
                  <a:rPr lang="ru-RU" sz="1400" dirty="0" smtClean="0"/>
                  <a:t>социально-экономические </a:t>
                </a:r>
                <a:r>
                  <a:rPr lang="ru-RU" sz="1400" dirty="0"/>
                  <a:t>и профессиональные отношения</a:t>
                </a:r>
              </a:p>
              <a:p>
                <a:pPr algn="ctr"/>
                <a:endParaRPr lang="ru-RU" dirty="0"/>
              </a:p>
            </p:txBody>
          </p: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xmlns="" id="{9AD07712-6124-4F65-87EB-44D7123935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0189" y="5491663"/>
                <a:ext cx="489783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0300051F-5C20-4BC6-B698-70960E2352E3}"/>
                  </a:ext>
                </a:extLst>
              </p:cNvPr>
              <p:cNvSpPr/>
              <p:nvPr/>
            </p:nvSpPr>
            <p:spPr>
              <a:xfrm>
                <a:off x="6376739" y="5644208"/>
                <a:ext cx="4876800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b="1" dirty="0"/>
                  <a:t>Действие коллективного договора </a:t>
                </a:r>
                <a:r>
                  <a:rPr lang="ru-RU" sz="1400" dirty="0"/>
                  <a:t>распространяется </a:t>
                </a:r>
                <a:r>
                  <a:rPr lang="ru-RU" sz="1400" b="1" dirty="0"/>
                  <a:t>на всех работников </a:t>
                </a:r>
                <a:r>
                  <a:rPr lang="ru-RU" sz="1400" dirty="0"/>
                  <a:t>организации (ее филиала, представительства и иного обособленного структурного подразделения) и не может ухудшать положение работника по сравнению с действующим законодательством </a:t>
                </a:r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xmlns="" id="{439C0312-0DA7-4CFE-B0C7-610C032A19CF}"/>
                  </a:ext>
                </a:extLst>
              </p:cNvPr>
              <p:cNvSpPr/>
              <p:nvPr/>
            </p:nvSpPr>
            <p:spPr>
              <a:xfrm>
                <a:off x="11276174" y="5679564"/>
                <a:ext cx="888124" cy="804042"/>
              </a:xfrm>
              <a:prstGeom prst="ellipse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solidFill>
                  <a:schemeClr val="bg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9" name="Прямая соединительная линия 58">
                <a:extLst>
                  <a:ext uri="{FF2B5EF4-FFF2-40B4-BE49-F238E27FC236}">
                    <a16:creationId xmlns:a16="http://schemas.microsoft.com/office/drawing/2014/main" xmlns="" id="{583D8AE0-ABA5-4DE7-A747-2FC7038979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990" y="4614040"/>
                <a:ext cx="10" cy="69368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xmlns="" id="{25B3903E-FB11-499E-9CDD-B7AAB467B1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3082158"/>
                <a:ext cx="10" cy="69368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>
                <a:extLst>
                  <a:ext uri="{FF2B5EF4-FFF2-40B4-BE49-F238E27FC236}">
                    <a16:creationId xmlns:a16="http://schemas.microsoft.com/office/drawing/2014/main" xmlns="" id="{C3622791-B2CA-4A1F-92AD-720CF10B8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6278" y="6200720"/>
                <a:ext cx="10" cy="57281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xmlns="" id="{04B8D376-7E55-49B4-B5B8-5A80ADEC4127}"/>
                  </a:ext>
                </a:extLst>
              </p:cNvPr>
              <p:cNvSpPr/>
              <p:nvPr/>
            </p:nvSpPr>
            <p:spPr>
              <a:xfrm>
                <a:off x="5855576" y="443493"/>
                <a:ext cx="480848" cy="441434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!</a:t>
                </a:r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xmlns="" id="{5AD555C4-9A15-4D6B-8E4C-EAD0242E48B9}"/>
                  </a:ext>
                </a:extLst>
              </p:cNvPr>
              <p:cNvSpPr/>
              <p:nvPr/>
            </p:nvSpPr>
            <p:spPr>
              <a:xfrm>
                <a:off x="5855576" y="2406869"/>
                <a:ext cx="480848" cy="441434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!</a:t>
                </a:r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xmlns="" id="{1C571B67-FA37-45E6-8B6A-A8DF82F5A64C}"/>
                  </a:ext>
                </a:extLst>
              </p:cNvPr>
              <p:cNvSpPr/>
              <p:nvPr/>
            </p:nvSpPr>
            <p:spPr>
              <a:xfrm>
                <a:off x="5855576" y="3967656"/>
                <a:ext cx="480848" cy="441434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!</a:t>
                </a:r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xmlns="" id="{5BEB2B5B-DF53-4661-B433-060B9341C7E3}"/>
                  </a:ext>
                </a:extLst>
              </p:cNvPr>
              <p:cNvSpPr/>
              <p:nvPr/>
            </p:nvSpPr>
            <p:spPr>
              <a:xfrm>
                <a:off x="5855576" y="5544207"/>
                <a:ext cx="480848" cy="441434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!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3378D523-D187-4895-9136-2BB2BB703B0D}"/>
                  </a:ext>
                </a:extLst>
              </p:cNvPr>
              <p:cNvSpPr txBox="1"/>
              <p:nvPr/>
            </p:nvSpPr>
            <p:spPr>
              <a:xfrm>
                <a:off x="4487662" y="-32554"/>
                <a:ext cx="27687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dirty="0">
                    <a:solidFill>
                      <a:srgbClr val="70AD47"/>
                    </a:solidFill>
                  </a:rPr>
                  <a:t>Основные позиции</a:t>
                </a:r>
              </a:p>
            </p:txBody>
          </p:sp>
          <p:pic>
            <p:nvPicPr>
              <p:cNvPr id="80" name="Рисунок 79" descr="Изображение выглядит как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F70FA6F-2E56-4DE0-B9DF-3E82B498A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39" y="773789"/>
                <a:ext cx="589277" cy="5892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объект, часы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40503276-B7ED-46E7-9A2F-5967AB46F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531" y="5644208"/>
                <a:ext cx="640979" cy="640979"/>
              </a:xfrm>
              <a:prstGeom prst="rect">
                <a:avLst/>
              </a:prstGeom>
            </p:spPr>
          </p:pic>
          <p:pic>
            <p:nvPicPr>
              <p:cNvPr id="84" name="Рисунок 83" descr="Изображение выглядит как игрушка, часы, комната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BE9A2660-67AA-4E77-9DAB-556880526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39" y="3137276"/>
                <a:ext cx="573436" cy="573436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текст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227BB23C-6F61-4420-844B-DD93F264F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833" y="4429034"/>
                <a:ext cx="623048" cy="623048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часы, игрушка, футбол, комната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77E7D7BA-6317-4383-B3B6-BCACE2EB4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58540" y="4371568"/>
                <a:ext cx="645458" cy="645458"/>
              </a:xfrm>
              <a:prstGeom prst="rect">
                <a:avLst/>
              </a:prstGeom>
            </p:spPr>
          </p:pic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xmlns="" id="{80AC4317-1274-43EA-832E-89B81B438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213" y="1880077"/>
                <a:ext cx="786461" cy="786461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тарелка, легкий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32936C28-0FD5-4100-B31B-334AE682D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352202" y="905382"/>
                <a:ext cx="640642" cy="640642"/>
              </a:xfrm>
              <a:prstGeom prst="rect">
                <a:avLst/>
              </a:prstGeom>
            </p:spPr>
          </p:pic>
          <p:pic>
            <p:nvPicPr>
              <p:cNvPr id="96" name="Рисунок 95" descr="Изображение выглядит как зна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xmlns="" id="{A5F98286-E0A2-45E1-ADA9-12F73A3F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1420" y="3175796"/>
                <a:ext cx="574765" cy="574765"/>
              </a:xfrm>
              <a:prstGeom prst="rect">
                <a:avLst/>
              </a:prstGeom>
            </p:spPr>
          </p:pic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xmlns="" id="{ECB45F72-541B-4AFA-A9CC-F134A315C5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67374" y="5805059"/>
                <a:ext cx="533095" cy="533095"/>
              </a:xfrm>
              <a:prstGeom prst="rect">
                <a:avLst/>
              </a:prstGeom>
            </p:spPr>
          </p:pic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1DF0830-DF88-4D47-8F54-F61ECFC37ABC}"/>
              </a:ext>
            </a:extLst>
          </p:cNvPr>
          <p:cNvSpPr/>
          <p:nvPr/>
        </p:nvSpPr>
        <p:spPr>
          <a:xfrm>
            <a:off x="6355653" y="2086161"/>
            <a:ext cx="4941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 основной текст"/>
              </a:rPr>
              <a:t>Стороны имеют право </a:t>
            </a:r>
            <a:r>
              <a:rPr lang="ru-RU" sz="1400" b="1" dirty="0">
                <a:latin typeface="Calibri основной текст"/>
              </a:rPr>
              <a:t>продлить действие </a:t>
            </a:r>
            <a:r>
              <a:rPr lang="ru-RU" sz="1400" dirty="0">
                <a:latin typeface="Calibri основной текст"/>
              </a:rPr>
              <a:t>коллективного договора </a:t>
            </a:r>
            <a:r>
              <a:rPr lang="ru-RU" sz="1400" b="1" dirty="0">
                <a:latin typeface="Calibri основной текст"/>
              </a:rPr>
              <a:t>на срок не более трех лет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CC00B90B-2A4A-4B90-8AB8-76715C3EF5BE}"/>
              </a:ext>
            </a:extLst>
          </p:cNvPr>
          <p:cNvSpPr/>
          <p:nvPr/>
        </p:nvSpPr>
        <p:spPr>
          <a:xfrm>
            <a:off x="11228461" y="1996623"/>
            <a:ext cx="888124" cy="804042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A3DE6B0-9257-4C93-B31D-DF1DA123FA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54" y="2142351"/>
            <a:ext cx="545432" cy="5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C261E9-5CE3-4D55-9C55-C8C16BDA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15" y="172178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Стороны коллективного договора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E63223-BDC1-4E98-9477-C4E080F07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38" y="1213229"/>
            <a:ext cx="4639811" cy="2570206"/>
          </a:xfrm>
        </p:spPr>
        <p:txBody>
          <a:bodyPr>
            <a:normAutofit/>
          </a:bodyPr>
          <a:lstStyle/>
          <a:p>
            <a:pPr marL="0" marR="942975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Представители работников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первичная профсоюзная организация (профком) либо иные представители, избираемые работниками (ст. 29 ТК РФ)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CDB171-A999-4C6A-9819-A66DFD4AC8BD}"/>
              </a:ext>
            </a:extLst>
          </p:cNvPr>
          <p:cNvSpPr txBox="1"/>
          <p:nvPr/>
        </p:nvSpPr>
        <p:spPr>
          <a:xfrm>
            <a:off x="6727970" y="1497741"/>
            <a:ext cx="476634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42975" lvl="0"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Представители работодателя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или уполномоченные им лица (ст. 33 ТК РФ)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E4F0AF9-7191-42EA-86DE-F8F859DF5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23" y="3672670"/>
            <a:ext cx="4126985" cy="24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A656D311-8A3C-47B9-A8A4-052861E31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15" y="3037204"/>
            <a:ext cx="3275901" cy="327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4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6E11657-1EA6-4149-B71D-5E69B2B5DE2B}"/>
              </a:ext>
            </a:extLst>
          </p:cNvPr>
          <p:cNvSpPr/>
          <p:nvPr/>
        </p:nvSpPr>
        <p:spPr>
          <a:xfrm>
            <a:off x="5007724" y="2036224"/>
            <a:ext cx="401329" cy="33505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680D4918-1B13-4B0B-B267-B2543E2F081E}"/>
              </a:ext>
            </a:extLst>
          </p:cNvPr>
          <p:cNvGrpSpPr/>
          <p:nvPr/>
        </p:nvGrpSpPr>
        <p:grpSpPr>
          <a:xfrm>
            <a:off x="36976" y="589318"/>
            <a:ext cx="11833873" cy="5858040"/>
            <a:chOff x="-106256" y="338"/>
            <a:chExt cx="11974882" cy="6733116"/>
          </a:xfrm>
        </p:grpSpPr>
        <p:pic>
          <p:nvPicPr>
            <p:cNvPr id="12" name="Рисунок 11" descr="Изображение выглядит как часы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692594E7-3F0F-4517-8A8C-12786EEAD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13" y="2336"/>
              <a:ext cx="1149670" cy="114967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97D82C23-DBE1-46BA-AC8C-78AE65E89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931" y="2336"/>
              <a:ext cx="1136968" cy="1136968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0CFA38B-3057-4A70-8771-15522E435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66" y="2530365"/>
              <a:ext cx="1600619" cy="160061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9C10266-01E3-4F06-8E4D-75C5148699A7}"/>
                </a:ext>
              </a:extLst>
            </p:cNvPr>
            <p:cNvSpPr txBox="1"/>
            <p:nvPr/>
          </p:nvSpPr>
          <p:spPr>
            <a:xfrm>
              <a:off x="-106256" y="1211646"/>
              <a:ext cx="3219233" cy="106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/>
                <a:t>Коллективные переговоры </a:t>
              </a:r>
            </a:p>
            <a:p>
              <a:pPr algn="just"/>
              <a:r>
                <a:rPr lang="ru-RU" dirty="0"/>
                <a:t>вправе начать любая из сторон.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6EEF5DD-D523-47F6-99F5-2FBE3C9B1FCB}"/>
                </a:ext>
              </a:extLst>
            </p:cNvPr>
            <p:cNvSpPr txBox="1"/>
            <p:nvPr/>
          </p:nvSpPr>
          <p:spPr>
            <a:xfrm>
              <a:off x="6423845" y="3804138"/>
              <a:ext cx="5444781" cy="1061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/>
                <a:t>Сторона, получившая предложение, обязана </a:t>
              </a:r>
              <a:r>
                <a:rPr lang="ru-RU" b="1" dirty="0">
                  <a:solidFill>
                    <a:srgbClr val="FF0000"/>
                  </a:solidFill>
                </a:rPr>
                <a:t>в течение семи календарных дней</a:t>
              </a:r>
              <a:r>
                <a:rPr lang="ru-RU" dirty="0"/>
                <a:t> вступить в коллективные переговоры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0BD562D3-83B2-4FDB-ABB1-83EB8DF7279C}"/>
                </a:ext>
              </a:extLst>
            </p:cNvPr>
            <p:cNvSpPr/>
            <p:nvPr/>
          </p:nvSpPr>
          <p:spPr>
            <a:xfrm>
              <a:off x="6401309" y="1144689"/>
              <a:ext cx="5375223" cy="16980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b="1" dirty="0">
                  <a:solidFill>
                    <a:srgbClr val="FF0000"/>
                  </a:solidFill>
                </a:rPr>
                <a:t>Представители стороны, получившие предложение, направляют инициатору переговоров ответ </a:t>
              </a:r>
              <a:r>
                <a:rPr lang="ru-RU" dirty="0"/>
                <a:t>с указанием представителей, которые включаются в состав комиссии по ведению коллективных переговоров, и их полномочий </a:t>
              </a:r>
            </a:p>
          </p:txBody>
        </p:sp>
        <p:pic>
          <p:nvPicPr>
            <p:cNvPr id="32" name="Рисунок 31" descr="Изображение выглядит как тарелк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682F260-C423-4BD4-B42D-8EB9DF4A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30702" y="338"/>
              <a:ext cx="1037230" cy="1037231"/>
            </a:xfrm>
            <a:prstGeom prst="rect">
              <a:avLst/>
            </a:prstGeom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19D563E0-9EB0-4A6E-AA6E-A8069492B54E}"/>
                </a:ext>
              </a:extLst>
            </p:cNvPr>
            <p:cNvSpPr/>
            <p:nvPr/>
          </p:nvSpPr>
          <p:spPr>
            <a:xfrm>
              <a:off x="2902666" y="2559262"/>
              <a:ext cx="3406817" cy="233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dirty="0"/>
                <a:t>Если стороны не согласовали дату и время начала переговоров, </a:t>
              </a:r>
              <a:r>
                <a:rPr lang="ru-RU" b="1" dirty="0">
                  <a:solidFill>
                    <a:srgbClr val="FF0000"/>
                  </a:solidFill>
                </a:rPr>
                <a:t>днем начала коллективных переговоров считается день</a:t>
              </a:r>
              <a:r>
                <a:rPr lang="ru-RU" dirty="0"/>
                <a:t>, </a:t>
              </a:r>
              <a:r>
                <a:rPr lang="ru-RU" b="1" dirty="0">
                  <a:solidFill>
                    <a:srgbClr val="FF0000"/>
                  </a:solidFill>
                </a:rPr>
                <a:t>следующий за днем получения ответа</a:t>
              </a:r>
              <a:r>
                <a:rPr lang="ru-RU" dirty="0"/>
                <a:t> инициатором переговоров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xmlns="" id="{A05E19BA-7B94-4B6B-A246-3C1D7A7E618A}"/>
                </a:ext>
              </a:extLst>
            </p:cNvPr>
            <p:cNvSpPr/>
            <p:nvPr/>
          </p:nvSpPr>
          <p:spPr>
            <a:xfrm>
              <a:off x="6423845" y="5383735"/>
              <a:ext cx="5409965" cy="1061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dirty="0"/>
                <a:t>Неисполнение обязанности по вступлению в коллективные переговоры влечет административную ответственность (ст. 54 ТК РФ)</a:t>
              </a:r>
            </a:p>
          </p:txBody>
        </p:sp>
        <p:pic>
          <p:nvPicPr>
            <p:cNvPr id="36" name="Рисунок 35" descr="Изображение выглядит как комната, знак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AAB6A47-4A84-4002-B90D-FF1670E9E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100" y="5383734"/>
              <a:ext cx="1185733" cy="1349720"/>
            </a:xfrm>
            <a:prstGeom prst="rect">
              <a:avLst/>
            </a:prstGeom>
          </p:spPr>
        </p:pic>
        <p:sp>
          <p:nvSpPr>
            <p:cNvPr id="37" name="Стрелка: вниз 36">
              <a:extLst>
                <a:ext uri="{FF2B5EF4-FFF2-40B4-BE49-F238E27FC236}">
                  <a16:creationId xmlns:a16="http://schemas.microsoft.com/office/drawing/2014/main" xmlns="" id="{E7C31824-96F6-4430-9825-E905AD0907DD}"/>
                </a:ext>
              </a:extLst>
            </p:cNvPr>
            <p:cNvSpPr/>
            <p:nvPr/>
          </p:nvSpPr>
          <p:spPr>
            <a:xfrm rot="16200000">
              <a:off x="4796729" y="251081"/>
              <a:ext cx="291683" cy="2543571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  <a:endParaRPr lang="ru-RU" dirty="0"/>
            </a:p>
          </p:txBody>
        </p:sp>
        <p:sp>
          <p:nvSpPr>
            <p:cNvPr id="39" name="Стрелка: вниз 38">
              <a:extLst>
                <a:ext uri="{FF2B5EF4-FFF2-40B4-BE49-F238E27FC236}">
                  <a16:creationId xmlns:a16="http://schemas.microsoft.com/office/drawing/2014/main" xmlns="" id="{D964E7FB-7629-4591-ABFE-D766356F88D5}"/>
                </a:ext>
              </a:extLst>
            </p:cNvPr>
            <p:cNvSpPr/>
            <p:nvPr/>
          </p:nvSpPr>
          <p:spPr>
            <a:xfrm rot="2337952">
              <a:off x="575628" y="3993426"/>
              <a:ext cx="204840" cy="81193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4" name="Заголовок 24">
            <a:extLst>
              <a:ext uri="{FF2B5EF4-FFF2-40B4-BE49-F238E27FC236}">
                <a16:creationId xmlns:a16="http://schemas.microsoft.com/office/drawing/2014/main" xmlns="" id="{56000848-5172-4C8D-81E9-0F3D2456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33" y="153374"/>
            <a:ext cx="7356750" cy="888619"/>
          </a:xfrm>
        </p:spPr>
        <p:txBody>
          <a:bodyPr anchor="t">
            <a:normAutofit fontScale="90000"/>
          </a:bodyPr>
          <a:lstStyle/>
          <a:p>
            <a:r>
              <a:rPr lang="ru-RU" sz="3600" b="1" dirty="0">
                <a:solidFill>
                  <a:srgbClr val="009644"/>
                </a:solidFill>
                <a:effectLst/>
              </a:rPr>
              <a:t>Ведение коллективных переговоров</a:t>
            </a:r>
            <a:r>
              <a:rPr lang="ru-RU" sz="3600" dirty="0">
                <a:solidFill>
                  <a:srgbClr val="009644"/>
                </a:solidFill>
              </a:rPr>
              <a:t/>
            </a:r>
            <a:br>
              <a:rPr lang="ru-RU" sz="3600" dirty="0">
                <a:solidFill>
                  <a:srgbClr val="009644"/>
                </a:solidFill>
              </a:rPr>
            </a:br>
            <a:endParaRPr lang="ru-RU" sz="3600" dirty="0">
              <a:solidFill>
                <a:srgbClr val="009644"/>
              </a:solidFill>
            </a:endParaRPr>
          </a:p>
        </p:txBody>
      </p:sp>
      <p:sp>
        <p:nvSpPr>
          <p:cNvPr id="45" name="Стрелка: вниз 44">
            <a:extLst>
              <a:ext uri="{FF2B5EF4-FFF2-40B4-BE49-F238E27FC236}">
                <a16:creationId xmlns:a16="http://schemas.microsoft.com/office/drawing/2014/main" xmlns="" id="{88FDAD2D-28C6-4DE7-8D50-8020596122C2}"/>
              </a:ext>
            </a:extLst>
          </p:cNvPr>
          <p:cNvSpPr/>
          <p:nvPr/>
        </p:nvSpPr>
        <p:spPr>
          <a:xfrm>
            <a:off x="9373229" y="3099040"/>
            <a:ext cx="325731" cy="83938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06A192A-9F13-479E-8908-2DFFE52AC22B}"/>
              </a:ext>
            </a:extLst>
          </p:cNvPr>
          <p:cNvSpPr/>
          <p:nvPr/>
        </p:nvSpPr>
        <p:spPr>
          <a:xfrm>
            <a:off x="3010467" y="730718"/>
            <a:ext cx="39007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Направление письменного </a:t>
            </a:r>
          </a:p>
          <a:p>
            <a:pPr algn="ctr"/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предложения </a:t>
            </a:r>
          </a:p>
          <a:p>
            <a:pPr algn="ctr"/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о начале переговор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970FC1E-CE75-469F-A94D-FD64C5CA6046}"/>
              </a:ext>
            </a:extLst>
          </p:cNvPr>
          <p:cNvSpPr/>
          <p:nvPr/>
        </p:nvSpPr>
        <p:spPr>
          <a:xfrm>
            <a:off x="249950" y="4754920"/>
            <a:ext cx="381237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4297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В предложении целесообразно </a:t>
            </a:r>
            <a:r>
              <a:rPr lang="ru-RU" b="1" dirty="0">
                <a:solidFill>
                  <a:srgbClr val="FF0000"/>
                </a:solidFill>
                <a:ea typeface="Times New Roman" panose="02020603050405020304" pitchFamily="18" charset="0"/>
              </a:rPr>
              <a:t>указывать дату начала переговоров, место их проведения, предложения по составу комиссии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по ведению переговоров</a:t>
            </a:r>
          </a:p>
          <a:p>
            <a:pPr marR="942975" indent="450850" algn="just">
              <a:spcAft>
                <a:spcPts val="75"/>
              </a:spcAft>
            </a:pPr>
            <a:r>
              <a:rPr lang="ru-RU" sz="1600" dirty="0">
                <a:solidFill>
                  <a:srgbClr val="22272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9DEBB50-9CA5-423C-894F-694B7B5180B6}"/>
              </a:ext>
            </a:extLst>
          </p:cNvPr>
          <p:cNvSpPr/>
          <p:nvPr/>
        </p:nvSpPr>
        <p:spPr>
          <a:xfrm>
            <a:off x="6603688" y="3201870"/>
            <a:ext cx="2769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Вступление в переговоры </a:t>
            </a:r>
            <a:endParaRPr lang="ru-RU" dirty="0"/>
          </a:p>
        </p:txBody>
      </p:sp>
      <p:sp>
        <p:nvSpPr>
          <p:cNvPr id="54" name="Стрелка: вниз 53">
            <a:extLst>
              <a:ext uri="{FF2B5EF4-FFF2-40B4-BE49-F238E27FC236}">
                <a16:creationId xmlns:a16="http://schemas.microsoft.com/office/drawing/2014/main" xmlns="" id="{D53C3E04-7FCF-4423-89E1-1E42C9361362}"/>
              </a:ext>
            </a:extLst>
          </p:cNvPr>
          <p:cNvSpPr/>
          <p:nvPr/>
        </p:nvSpPr>
        <p:spPr>
          <a:xfrm>
            <a:off x="1585518" y="2371279"/>
            <a:ext cx="240857" cy="477073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7967E12E-B011-45DD-A68D-982004B0C093}"/>
              </a:ext>
            </a:extLst>
          </p:cNvPr>
          <p:cNvSpPr/>
          <p:nvPr/>
        </p:nvSpPr>
        <p:spPr>
          <a:xfrm>
            <a:off x="10076160" y="3219008"/>
            <a:ext cx="401329" cy="33505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59" name="Стрелка: вниз 58">
            <a:extLst>
              <a:ext uri="{FF2B5EF4-FFF2-40B4-BE49-F238E27FC236}">
                <a16:creationId xmlns:a16="http://schemas.microsoft.com/office/drawing/2014/main" xmlns="" id="{1261F92D-0EF2-4E3D-9677-03BF7481B78B}"/>
              </a:ext>
            </a:extLst>
          </p:cNvPr>
          <p:cNvSpPr/>
          <p:nvPr/>
        </p:nvSpPr>
        <p:spPr>
          <a:xfrm rot="16200000">
            <a:off x="2521854" y="3237588"/>
            <a:ext cx="286983" cy="6484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72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xmlns="" id="{C5CFF490-0C2B-4899-9563-89CEB23992A4}"/>
              </a:ext>
            </a:extLst>
          </p:cNvPr>
          <p:cNvGrpSpPr/>
          <p:nvPr/>
        </p:nvGrpSpPr>
        <p:grpSpPr>
          <a:xfrm>
            <a:off x="876173" y="53334"/>
            <a:ext cx="10432109" cy="6778709"/>
            <a:chOff x="854364" y="-5176"/>
            <a:chExt cx="10432109" cy="6778709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xmlns="" id="{5BECED81-CD9F-4E2E-BF7C-E65D3F966230}"/>
                </a:ext>
              </a:extLst>
            </p:cNvPr>
            <p:cNvSpPr/>
            <p:nvPr/>
          </p:nvSpPr>
          <p:spPr>
            <a:xfrm>
              <a:off x="6487214" y="4043607"/>
              <a:ext cx="4305881" cy="7633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ru-RU" sz="1400" dirty="0"/>
                <a:t>- содержание отраслевых (федеральных, региональных, территориальных) соглашений; территориальных (региональных) трехсторонних соглашений;</a:t>
              </a:r>
            </a:p>
          </p:txBody>
        </p:sp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xmlns="" id="{0164F849-BB00-4E6F-8C1B-85FD3FEF8DF9}"/>
                </a:ext>
              </a:extLst>
            </p:cNvPr>
            <p:cNvGrpSpPr/>
            <p:nvPr/>
          </p:nvGrpSpPr>
          <p:grpSpPr>
            <a:xfrm>
              <a:off x="854364" y="-5176"/>
              <a:ext cx="10432109" cy="6778709"/>
              <a:chOff x="854364" y="-5176"/>
              <a:chExt cx="10432109" cy="6778709"/>
            </a:xfrm>
          </p:grpSpPr>
          <p:cxnSp>
            <p:nvCxnSpPr>
              <p:cNvPr id="6" name="Прямая соединительная линия 5">
                <a:extLst>
                  <a:ext uri="{FF2B5EF4-FFF2-40B4-BE49-F238E27FC236}">
                    <a16:creationId xmlns:a16="http://schemas.microsoft.com/office/drawing/2014/main" xmlns="" id="{54569E2E-7BCF-404A-AB81-F0B3FC253D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8774" y="949422"/>
                <a:ext cx="0" cy="140140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>
                <a:extLst>
                  <a:ext uri="{FF2B5EF4-FFF2-40B4-BE49-F238E27FC236}">
                    <a16:creationId xmlns:a16="http://schemas.microsoft.com/office/drawing/2014/main" xmlns="" id="{3854F006-D725-4CFF-901C-5AD6CB8C8C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186" y="1681733"/>
                <a:ext cx="492626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xmlns="" id="{298E55D2-9D11-4C32-930E-868435E83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4331" y="548811"/>
                <a:ext cx="489783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xmlns="" id="{831934B7-F6D2-4727-8876-602423C98E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616" y="2839353"/>
                <a:ext cx="489783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xmlns="" id="{E6976221-80E2-4BD6-B5A1-51009A7895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364" y="561569"/>
                <a:ext cx="487316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xmlns="" id="{8DC4ADCE-888A-432D-8773-5131D7E8D4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260" y="4960881"/>
                <a:ext cx="4897831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xmlns="" id="{E29041D4-7513-4649-9586-93AC2E271902}"/>
                  </a:ext>
                </a:extLst>
              </p:cNvPr>
              <p:cNvSpPr/>
              <p:nvPr/>
            </p:nvSpPr>
            <p:spPr>
              <a:xfrm>
                <a:off x="963834" y="692113"/>
                <a:ext cx="4939561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/>
                <a:r>
                  <a:rPr lang="ru-RU" sz="1400" b="1" dirty="0"/>
                  <a:t>Порядок разработки</a:t>
                </a:r>
                <a:r>
                  <a:rPr lang="ru-RU" sz="1400" dirty="0"/>
                  <a:t> проекта коллективного договора и его заключения </a:t>
                </a:r>
                <a:r>
                  <a:rPr lang="ru-RU" sz="1400" b="1" dirty="0"/>
                  <a:t>определяется Сторонами </a:t>
                </a:r>
                <a:r>
                  <a:rPr lang="ru-RU" sz="1400" dirty="0"/>
                  <a:t>(ст. 42 ТК РФ)</a:t>
                </a: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xmlns="" id="{7CFDB05C-1C88-402F-9EE0-9F3B92D9C8B4}"/>
                  </a:ext>
                </a:extLst>
              </p:cNvPr>
              <p:cNvSpPr/>
              <p:nvPr/>
            </p:nvSpPr>
            <p:spPr>
              <a:xfrm>
                <a:off x="1013122" y="1727079"/>
                <a:ext cx="4845269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ru-RU" sz="1400" dirty="0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xmlns="" id="{9D745D52-CD91-4D46-A5FB-ED18A8F3CCF6}"/>
                  </a:ext>
                </a:extLst>
              </p:cNvPr>
              <p:cNvSpPr/>
              <p:nvPr/>
            </p:nvSpPr>
            <p:spPr>
              <a:xfrm>
                <a:off x="978776" y="5356620"/>
                <a:ext cx="4934156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dirty="0"/>
                  <a:t>Организация вправе включать различные льготы и компенсации, которые улучшают положение работников организации по сравнению с действующим законодательством. </a:t>
                </a:r>
                <a:r>
                  <a:rPr lang="ru-RU" sz="1400" b="1" dirty="0"/>
                  <a:t>Бремя несения таких расходов </a:t>
                </a:r>
                <a:r>
                  <a:rPr lang="ru-RU" sz="1400" dirty="0"/>
                  <a:t>при установлении дополнительных льгот </a:t>
                </a:r>
                <a:r>
                  <a:rPr lang="ru-RU" sz="1400" b="1" dirty="0"/>
                  <a:t>возложено на организацию</a:t>
                </a:r>
                <a:r>
                  <a:rPr lang="ru-RU" sz="1400" dirty="0"/>
                  <a:t>, установившую их для своих работников</a:t>
                </a:r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xmlns="" id="{371057F0-0F6F-4868-827B-E87C17EE7772}"/>
                  </a:ext>
                </a:extLst>
              </p:cNvPr>
              <p:cNvSpPr/>
              <p:nvPr/>
            </p:nvSpPr>
            <p:spPr>
              <a:xfrm>
                <a:off x="6409673" y="704193"/>
                <a:ext cx="4876800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dirty="0"/>
                  <a:t>Комиссия самостоятельно разрабатывает и обсуждает проект коллективного догово­ра. При подготовке проекта коллективного договора представителям стороны работников следует изучить и проанализировать:</a:t>
                </a:r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xmlns="" id="{2DEDA1BF-8947-44EE-8FCF-5D7678A6C3F6}"/>
                  </a:ext>
                </a:extLst>
              </p:cNvPr>
              <p:cNvSpPr/>
              <p:nvPr/>
            </p:nvSpPr>
            <p:spPr>
              <a:xfrm>
                <a:off x="978776" y="3783476"/>
                <a:ext cx="4876800" cy="4636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dirty="0"/>
                  <a:t>Перечень вопросов, регулируемых коллективным договором, приведенный в ст. 41 ТК РФ, не является исчерпывающим. В коллективный договор могут включаться обязательства работодателя по выплате пособий, компенсаций, а также другие вопросы, определенные Сторонами</a:t>
                </a:r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xmlns="" id="{3B558AA1-2F1F-4C4D-804A-B73CDB69CD42}"/>
                  </a:ext>
                </a:extLst>
              </p:cNvPr>
              <p:cNvSpPr/>
              <p:nvPr/>
            </p:nvSpPr>
            <p:spPr>
              <a:xfrm>
                <a:off x="1041009" y="1760559"/>
                <a:ext cx="4862386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/>
                <a:r>
                  <a:rPr lang="ru-RU" sz="1400" b="1" dirty="0"/>
                  <a:t>Структура и содержание </a:t>
                </a:r>
                <a:r>
                  <a:rPr lang="ru-RU" sz="1400" dirty="0"/>
                  <a:t>коллективного договора также </a:t>
                </a:r>
                <a:r>
                  <a:rPr lang="ru-RU" sz="1400" b="1" dirty="0"/>
                  <a:t>определя­ются Сторонами </a:t>
                </a:r>
                <a:r>
                  <a:rPr lang="ru-RU" sz="1400" dirty="0"/>
                  <a:t>(ст. 46 ТК РФ)</a:t>
                </a: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xmlns="" id="{021DD418-EDF6-42BB-8469-FBC11D0512BC}"/>
                  </a:ext>
                </a:extLst>
              </p:cNvPr>
              <p:cNvSpPr/>
              <p:nvPr/>
            </p:nvSpPr>
            <p:spPr>
              <a:xfrm>
                <a:off x="6336424" y="2887074"/>
                <a:ext cx="4681248" cy="8576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 algn="just">
                  <a:buFontTx/>
                  <a:buChar char="-"/>
                </a:pPr>
                <a:r>
                  <a:rPr lang="ru-RU" sz="1400" dirty="0"/>
                  <a:t>информацию о текущем состоянии компании, доходах </a:t>
                </a:r>
              </a:p>
              <a:p>
                <a:r>
                  <a:rPr lang="ru-RU" sz="1400" dirty="0"/>
                  <a:t>и расходах в текущем году (необходимую информацию</a:t>
                </a:r>
              </a:p>
              <a:p>
                <a:r>
                  <a:rPr lang="ru-RU" sz="1400" dirty="0"/>
                  <a:t> можно запросить у работодателя)</a:t>
                </a:r>
              </a:p>
              <a:p>
                <a:pPr algn="ctr"/>
                <a:endParaRPr lang="ru-RU" dirty="0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0300051F-5C20-4BC6-B698-70960E2352E3}"/>
                  </a:ext>
                </a:extLst>
              </p:cNvPr>
              <p:cNvSpPr/>
              <p:nvPr/>
            </p:nvSpPr>
            <p:spPr>
              <a:xfrm>
                <a:off x="6405362" y="5310473"/>
                <a:ext cx="4384240" cy="9459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ru-RU" sz="1400" dirty="0"/>
                  <a:t>- макеты коллективных договоров, методические рекомендации по проведению коллективно-договорной кампании и другие материалы (например, макет коллективного договора, разработанного Минтрудом России)</a:t>
                </a:r>
              </a:p>
            </p:txBody>
          </p:sp>
          <p:cxnSp>
            <p:nvCxnSpPr>
              <p:cNvPr id="59" name="Прямая соединительная линия 58">
                <a:extLst>
                  <a:ext uri="{FF2B5EF4-FFF2-40B4-BE49-F238E27FC236}">
                    <a16:creationId xmlns:a16="http://schemas.microsoft.com/office/drawing/2014/main" xmlns="" id="{583D8AE0-ABA5-4DE7-A747-2FC7038979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990" y="4614040"/>
                <a:ext cx="10" cy="69368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xmlns="" id="{25B3903E-FB11-499E-9CDD-B7AAB467B1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3082158"/>
                <a:ext cx="10" cy="69368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>
                <a:extLst>
                  <a:ext uri="{FF2B5EF4-FFF2-40B4-BE49-F238E27FC236}">
                    <a16:creationId xmlns:a16="http://schemas.microsoft.com/office/drawing/2014/main" xmlns="" id="{C3622791-B2CA-4A1F-92AD-720CF10B8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6278" y="6200720"/>
                <a:ext cx="10" cy="57281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xmlns="" id="{04B8D376-7E55-49B4-B5B8-5A80ADEC4127}"/>
                  </a:ext>
                </a:extLst>
              </p:cNvPr>
              <p:cNvSpPr/>
              <p:nvPr/>
            </p:nvSpPr>
            <p:spPr>
              <a:xfrm>
                <a:off x="5855576" y="443493"/>
                <a:ext cx="480848" cy="441434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!</a:t>
                </a:r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xmlns="" id="{5AD555C4-9A15-4D6B-8E4C-EAD0242E48B9}"/>
                  </a:ext>
                </a:extLst>
              </p:cNvPr>
              <p:cNvSpPr/>
              <p:nvPr/>
            </p:nvSpPr>
            <p:spPr>
              <a:xfrm>
                <a:off x="5855576" y="2406869"/>
                <a:ext cx="480848" cy="441434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!</a:t>
                </a:r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xmlns="" id="{1C571B67-FA37-45E6-8B6A-A8DF82F5A64C}"/>
                  </a:ext>
                </a:extLst>
              </p:cNvPr>
              <p:cNvSpPr/>
              <p:nvPr/>
            </p:nvSpPr>
            <p:spPr>
              <a:xfrm>
                <a:off x="5855576" y="3967656"/>
                <a:ext cx="480848" cy="441434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!</a:t>
                </a:r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xmlns="" id="{5BEB2B5B-DF53-4661-B433-060B9341C7E3}"/>
                  </a:ext>
                </a:extLst>
              </p:cNvPr>
              <p:cNvSpPr/>
              <p:nvPr/>
            </p:nvSpPr>
            <p:spPr>
              <a:xfrm>
                <a:off x="5855576" y="5544207"/>
                <a:ext cx="480848" cy="441434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!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3378D523-D187-4895-9136-2BB2BB703B0D}"/>
                  </a:ext>
                </a:extLst>
              </p:cNvPr>
              <p:cNvSpPr txBox="1"/>
              <p:nvPr/>
            </p:nvSpPr>
            <p:spPr>
              <a:xfrm>
                <a:off x="2203982" y="-5176"/>
                <a:ext cx="62150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dirty="0">
                    <a:solidFill>
                      <a:srgbClr val="70AD47"/>
                    </a:solidFill>
                  </a:rPr>
                  <a:t>Разработка проекта коллективного договора</a:t>
                </a:r>
              </a:p>
            </p:txBody>
          </p:sp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1DF0830-DF88-4D47-8F54-F61ECFC37ABC}"/>
              </a:ext>
            </a:extLst>
          </p:cNvPr>
          <p:cNvSpPr/>
          <p:nvPr/>
        </p:nvSpPr>
        <p:spPr>
          <a:xfrm>
            <a:off x="6431482" y="2016812"/>
            <a:ext cx="4498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- нормативные правовые акты</a:t>
            </a:r>
            <a:r>
              <a:rPr lang="en-US" sz="1400" dirty="0"/>
              <a:t> </a:t>
            </a:r>
            <a:r>
              <a:rPr lang="ru-RU" sz="1400" dirty="0"/>
              <a:t>(федерального, отраслевого, локального уровней)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EAA03A36-EBD0-4CBB-AD98-16C8D2337745}"/>
              </a:ext>
            </a:extLst>
          </p:cNvPr>
          <p:cNvSpPr/>
          <p:nvPr/>
        </p:nvSpPr>
        <p:spPr>
          <a:xfrm>
            <a:off x="55929" y="790517"/>
            <a:ext cx="902368" cy="87830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D350B886-A9FF-4511-974B-CDFDC8953810}"/>
              </a:ext>
            </a:extLst>
          </p:cNvPr>
          <p:cNvSpPr/>
          <p:nvPr/>
        </p:nvSpPr>
        <p:spPr>
          <a:xfrm>
            <a:off x="42769" y="1977990"/>
            <a:ext cx="902368" cy="87830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xmlns="" id="{92109662-221C-405C-8286-E4326BEE1BD5}"/>
              </a:ext>
            </a:extLst>
          </p:cNvPr>
          <p:cNvSpPr/>
          <p:nvPr/>
        </p:nvSpPr>
        <p:spPr>
          <a:xfrm>
            <a:off x="42769" y="5196691"/>
            <a:ext cx="902368" cy="87830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E6ECB6C0-288C-4EDD-AC08-9ADAA9B6ED03}"/>
              </a:ext>
            </a:extLst>
          </p:cNvPr>
          <p:cNvSpPr/>
          <p:nvPr/>
        </p:nvSpPr>
        <p:spPr>
          <a:xfrm>
            <a:off x="53889" y="3482415"/>
            <a:ext cx="902368" cy="87830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AB25BC59-8C2E-4312-AE1F-79D9E07E3B15}"/>
              </a:ext>
            </a:extLst>
          </p:cNvPr>
          <p:cNvSpPr/>
          <p:nvPr/>
        </p:nvSpPr>
        <p:spPr>
          <a:xfrm>
            <a:off x="10995130" y="5184071"/>
            <a:ext cx="902368" cy="87830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xmlns="" id="{D5C7F551-6271-4945-925E-9DDA3EA9AA6C}"/>
              </a:ext>
            </a:extLst>
          </p:cNvPr>
          <p:cNvSpPr/>
          <p:nvPr/>
        </p:nvSpPr>
        <p:spPr>
          <a:xfrm>
            <a:off x="10995130" y="3987132"/>
            <a:ext cx="902368" cy="87830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D138F5EA-DD47-46AB-9A69-FBCD4BF8A573}"/>
              </a:ext>
            </a:extLst>
          </p:cNvPr>
          <p:cNvSpPr/>
          <p:nvPr/>
        </p:nvSpPr>
        <p:spPr>
          <a:xfrm>
            <a:off x="10995130" y="2845809"/>
            <a:ext cx="902368" cy="87830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25F28EC2-C344-46BC-82AD-6993EAD8FFB4}"/>
              </a:ext>
            </a:extLst>
          </p:cNvPr>
          <p:cNvSpPr/>
          <p:nvPr/>
        </p:nvSpPr>
        <p:spPr>
          <a:xfrm>
            <a:off x="10965305" y="1764728"/>
            <a:ext cx="902368" cy="87830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E91698DF-153E-41F2-A479-12474B90C6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9AE9FA0-5ECA-431B-B7C1-3207F3C1E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05847" y="3016154"/>
            <a:ext cx="520891" cy="520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A8D3FF3-55F0-4B8A-BB99-4CC8365F9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78155" y="4076904"/>
            <a:ext cx="595646" cy="5956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A2B766D-FEDC-48E7-B3A6-FBBFA0ED1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11166538" y="5320130"/>
            <a:ext cx="589789" cy="5897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F7D6F46-E633-412C-8DB1-D756306FD5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070742" y="1819069"/>
            <a:ext cx="703059" cy="7030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909A6EA-4471-4B20-BEBB-4533E054DC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49807" y="5362473"/>
            <a:ext cx="613214" cy="6132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7502D50-6B98-4101-A36F-4FDAC16C40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81664" y="3581400"/>
            <a:ext cx="646818" cy="6468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1D5773E-44A2-4359-AD09-7BE1E906E1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97978" y="2099957"/>
            <a:ext cx="631563" cy="6315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A666DAD-3CD2-48E2-84DA-564F1F7286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86142" y="953079"/>
            <a:ext cx="586446" cy="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36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>
            <a:extLst>
              <a:ext uri="{FF2B5EF4-FFF2-40B4-BE49-F238E27FC236}">
                <a16:creationId xmlns:a16="http://schemas.microsoft.com/office/drawing/2014/main" xmlns="" id="{BD3C93F3-61EA-4AD1-AC60-1A6A4E33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22" y="3843905"/>
            <a:ext cx="3062681" cy="306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66FD60-2E7A-40C6-8BC5-B4A3D701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48" y="83890"/>
            <a:ext cx="10515600" cy="809844"/>
          </a:xfrm>
        </p:spPr>
        <p:txBody>
          <a:bodyPr/>
          <a:lstStyle/>
          <a:p>
            <a:r>
              <a:rPr lang="ru-RU" dirty="0"/>
              <a:t>Подписание коллективного договора</a:t>
            </a:r>
          </a:p>
        </p:txBody>
      </p:sp>
      <p:sp>
        <p:nvSpPr>
          <p:cNvPr id="4" name="Прямоугольник 44">
            <a:extLst>
              <a:ext uri="{FF2B5EF4-FFF2-40B4-BE49-F238E27FC236}">
                <a16:creationId xmlns:a16="http://schemas.microsoft.com/office/drawing/2014/main" xmlns="" id="{826E112E-E2EA-47CF-B8EB-0D9C162F3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06" y="1765183"/>
            <a:ext cx="4624477" cy="2169254"/>
          </a:xfrm>
          <a:prstGeom prst="rect">
            <a:avLst/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 стороны Работодателя: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   организации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иное уполномоченное лицо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5">
            <a:extLst>
              <a:ext uri="{FF2B5EF4-FFF2-40B4-BE49-F238E27FC236}">
                <a16:creationId xmlns:a16="http://schemas.microsoft.com/office/drawing/2014/main" xmlns="" id="{5F6F96DB-AD4D-4AC8-93B1-E9ECCFBD2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86942"/>
            <a:ext cx="4720905" cy="2169254"/>
          </a:xfrm>
          <a:prstGeom prst="rect">
            <a:avLst/>
          </a:prstGeom>
          <a:solidFill>
            <a:srgbClr val="FFFFFF"/>
          </a:solidFill>
          <a:ln w="1270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   стороны   Работников: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председатель   первичной профсоюзной организации или иные представители, избираемые работниками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68B975-8753-48DA-9A04-82212AD02BF8}"/>
              </a:ext>
            </a:extLst>
          </p:cNvPr>
          <p:cNvSpPr txBox="1"/>
          <p:nvPr/>
        </p:nvSpPr>
        <p:spPr>
          <a:xfrm>
            <a:off x="1939197" y="1155672"/>
            <a:ext cx="7441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Коллективный договор подписывают представители сторон</a:t>
            </a: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202" name="Picture 10">
            <a:extLst>
              <a:ext uri="{FF2B5EF4-FFF2-40B4-BE49-F238E27FC236}">
                <a16:creationId xmlns:a16="http://schemas.microsoft.com/office/drawing/2014/main" xmlns="" id="{7F725F02-7DA1-4D56-9280-1369FCA3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7860" y="3976382"/>
            <a:ext cx="2101534" cy="279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366B06-88F2-4C78-ACC6-F4FA6AD9E691}"/>
              </a:ext>
            </a:extLst>
          </p:cNvPr>
          <p:cNvSpPr txBox="1"/>
          <p:nvPr/>
        </p:nvSpPr>
        <p:spPr>
          <a:xfrm>
            <a:off x="3339969" y="5213105"/>
            <a:ext cx="4851632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6355"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экземпляров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коллективного договора должно соответствовать числу подписавших его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сторон,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еще одна копия должна остаться в соответствующем органе по труду</a:t>
            </a:r>
          </a:p>
        </p:txBody>
      </p:sp>
    </p:spTree>
    <p:extLst>
      <p:ext uri="{BB962C8B-B14F-4D97-AF65-F5344CB8AC3E}">
        <p14:creationId xmlns:p14="http://schemas.microsoft.com/office/powerpoint/2010/main" val="196390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C5938DF-89FA-4A00-B459-40990B2C1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3" y="949901"/>
            <a:ext cx="2486454" cy="19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A800399-459F-4945-96E1-73183238F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t="2264" r="1"/>
          <a:stretch/>
        </p:blipFill>
        <p:spPr bwMode="auto">
          <a:xfrm>
            <a:off x="8736940" y="3937631"/>
            <a:ext cx="2783590" cy="246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E08BBC-F508-4227-A370-AEDED11E9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33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D6F24E-41E7-4064-A1F7-EDFD81958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3111" y="4404353"/>
            <a:ext cx="5705213" cy="1528724"/>
          </a:xfrm>
        </p:spPr>
        <p:txBody>
          <a:bodyPr>
            <a:normAutofit fontScale="92500"/>
          </a:bodyPr>
          <a:lstStyle/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 коллективного </a:t>
            </a:r>
            <a:r>
              <a:rPr lang="ru-RU" sz="2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договора, </a:t>
            </a:r>
            <a:r>
              <a:rPr lang="ru-RU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ухудшающие положение работников, недействительны и не подлежат применению</a:t>
            </a:r>
            <a:endParaRPr lang="ru-R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F2D781-32C2-410E-928A-EBFE806532B3}"/>
              </a:ext>
            </a:extLst>
          </p:cNvPr>
          <p:cNvSpPr txBox="1"/>
          <p:nvPr/>
        </p:nvSpPr>
        <p:spPr>
          <a:xfrm>
            <a:off x="838200" y="106379"/>
            <a:ext cx="8529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 коллективного договора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4F5D11-41B3-4EE5-AC86-6DEB0BDEE10C}"/>
              </a:ext>
            </a:extLst>
          </p:cNvPr>
          <p:cNvSpPr txBox="1"/>
          <p:nvPr/>
        </p:nvSpPr>
        <p:spPr>
          <a:xfrm>
            <a:off x="2145480" y="1219784"/>
            <a:ext cx="852950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Коллективный договор в течение семи дней со дня подписания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направляется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работодателем, представителем работодателя (работодателей) на уведомительную регистрацию в соответствующий орган по труду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796495-1CFC-46C3-B6FC-563EA8579D15}"/>
              </a:ext>
            </a:extLst>
          </p:cNvPr>
          <p:cNvSpPr txBox="1"/>
          <p:nvPr/>
        </p:nvSpPr>
        <p:spPr>
          <a:xfrm>
            <a:off x="497047" y="3106318"/>
            <a:ext cx="10354809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Вступление коллективного договора, соглашения в силу не зависит от факта их уведомительной регистрации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3795C678-6EC9-41A0-972A-8F7DE89E0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60" y="4629628"/>
            <a:ext cx="1337557" cy="104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573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2BAF6A-0540-469A-8B28-1F153014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256" y="758768"/>
            <a:ext cx="10515600" cy="389883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 коллективного договора </a:t>
            </a:r>
            <a:r>
              <a:rPr lang="ru-R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контроль его выполнения</a:t>
            </a:r>
            <a:r>
              <a:rPr lang="ru-R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4" name="Прямоугольник: скругленные углы 14">
            <a:extLst>
              <a:ext uri="{FF2B5EF4-FFF2-40B4-BE49-F238E27FC236}">
                <a16:creationId xmlns:a16="http://schemas.microsoft.com/office/drawing/2014/main" xmlns="" id="{246DCF05-5A93-405C-B5CB-6683A44E7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139" y="1143310"/>
            <a:ext cx="6996417" cy="645151"/>
          </a:xfrm>
          <a:prstGeom prst="roundRect">
            <a:avLst>
              <a:gd name="adj" fmla="val 16667"/>
            </a:avLst>
          </a:prstGeom>
          <a:solidFill>
            <a:srgbClr val="D6DCE5"/>
          </a:solidFill>
          <a:ln w="12700">
            <a:solidFill>
              <a:srgbClr val="2F528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Коллективный договор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сохраняет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 действие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16">
            <a:extLst>
              <a:ext uri="{FF2B5EF4-FFF2-40B4-BE49-F238E27FC236}">
                <a16:creationId xmlns:a16="http://schemas.microsoft.com/office/drawing/2014/main" xmlns="" id="{4D74F6E6-6B0B-44B4-9477-C604FE682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01" y="4219273"/>
            <a:ext cx="2556636" cy="2281094"/>
          </a:xfrm>
          <a:prstGeom prst="roundRect">
            <a:avLst>
              <a:gd name="adj" fmla="val 16667"/>
            </a:avLst>
          </a:prstGeom>
          <a:solidFill>
            <a:srgbClr val="D6DCE5"/>
          </a:solidFill>
          <a:ln w="12700">
            <a:solidFill>
              <a:srgbClr val="2F528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изменении наименования организации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17">
            <a:extLst>
              <a:ext uri="{FF2B5EF4-FFF2-40B4-BE49-F238E27FC236}">
                <a16:creationId xmlns:a16="http://schemas.microsoft.com/office/drawing/2014/main" xmlns="" id="{6B6B0BE6-6F2C-43B1-BE03-7C2A0AF28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022" y="4219273"/>
            <a:ext cx="3112314" cy="2281094"/>
          </a:xfrm>
          <a:prstGeom prst="roundRect">
            <a:avLst>
              <a:gd name="adj" fmla="val 16667"/>
            </a:avLst>
          </a:prstGeom>
          <a:solidFill>
            <a:srgbClr val="D6DCE5"/>
          </a:solidFill>
          <a:ln w="12700">
            <a:solidFill>
              <a:srgbClr val="2F528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изменении типа государственного или муниципального учреждения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19">
            <a:extLst>
              <a:ext uri="{FF2B5EF4-FFF2-40B4-BE49-F238E27FC236}">
                <a16:creationId xmlns:a16="http://schemas.microsoft.com/office/drawing/2014/main" xmlns="" id="{9D713D3F-879D-4F10-90CC-1191E9430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556" y="4197993"/>
            <a:ext cx="2938943" cy="2347550"/>
          </a:xfrm>
          <a:prstGeom prst="roundRect">
            <a:avLst>
              <a:gd name="adj" fmla="val 16667"/>
            </a:avLst>
          </a:prstGeom>
          <a:solidFill>
            <a:srgbClr val="D6DCE5"/>
          </a:solidFill>
          <a:ln w="12700">
            <a:solidFill>
              <a:srgbClr val="2F528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расторжении трудового договора с руководителем организации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20">
            <a:extLst>
              <a:ext uri="{FF2B5EF4-FFF2-40B4-BE49-F238E27FC236}">
                <a16:creationId xmlns:a16="http://schemas.microsoft.com/office/drawing/2014/main" xmlns="" id="{DD69FE1E-58C3-4C3E-A207-99FBC799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8521" y="4197993"/>
            <a:ext cx="2629280" cy="2347550"/>
          </a:xfrm>
          <a:prstGeom prst="roundRect">
            <a:avLst>
              <a:gd name="adj" fmla="val 16667"/>
            </a:avLst>
          </a:prstGeom>
          <a:solidFill>
            <a:srgbClr val="D6DCE5"/>
          </a:solidFill>
          <a:ln w="12700">
            <a:solidFill>
              <a:srgbClr val="2F528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реорганизации организации в форме преобразования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30BB498-8C82-4084-A032-885B76B47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474" y="2136351"/>
            <a:ext cx="89534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xmlns="" id="{525D14F7-0EA2-4014-AC80-55133EC98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474" y="2593551"/>
            <a:ext cx="895348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32" name="Picture 16">
            <a:extLst>
              <a:ext uri="{FF2B5EF4-FFF2-40B4-BE49-F238E27FC236}">
                <a16:creationId xmlns:a16="http://schemas.microsoft.com/office/drawing/2014/main" xmlns="" id="{434D7A65-EDBA-48AD-B609-6835FFED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08" y="2085557"/>
            <a:ext cx="2799824" cy="18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534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57FE8ACC-3D79-4176-A724-2815E1DB762A}" vid="{0B105576-CB70-4993-82CA-8D3239CCE41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614599B489ACE4C98556584C2512FB3" ma:contentTypeVersion="10" ma:contentTypeDescription="Создание документа." ma:contentTypeScope="" ma:versionID="2b7b012c3e2703add5699dea109c23d7">
  <xsd:schema xmlns:xsd="http://www.w3.org/2001/XMLSchema" xmlns:xs="http://www.w3.org/2001/XMLSchema" xmlns:p="http://schemas.microsoft.com/office/2006/metadata/properties" xmlns:ns2="ffbbaca9-2892-4ef6-8b83-294e11478586" targetNamespace="http://schemas.microsoft.com/office/2006/metadata/properties" ma:root="true" ma:fieldsID="1c88d1b216a42c09415f46ca53c3f95c" ns2:_="">
    <xsd:import namespace="ffbbaca9-2892-4ef6-8b83-294e114785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baca9-2892-4ef6-8b83-294e114785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8E423C-4C31-49AA-8479-E38262587FDC}"/>
</file>

<file path=customXml/itemProps2.xml><?xml version="1.0" encoding="utf-8"?>
<ds:datastoreItem xmlns:ds="http://schemas.openxmlformats.org/officeDocument/2006/customXml" ds:itemID="{AB6CD653-901B-419B-AAB9-FA8D06C45EBC}"/>
</file>

<file path=customXml/itemProps3.xml><?xml version="1.0" encoding="utf-8"?>
<ds:datastoreItem xmlns:ds="http://schemas.openxmlformats.org/officeDocument/2006/customXml" ds:itemID="{F7156B68-141F-4E06-BA72-FFBCE2B8DEC7}"/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2041</TotalTime>
  <Words>1296</Words>
  <Application>Microsoft Office PowerPoint</Application>
  <PresentationFormat>Widescreen</PresentationFormat>
  <Paragraphs>158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Calibri основной текст</vt:lpstr>
      <vt:lpstr>Open Sans</vt:lpstr>
      <vt:lpstr>Roboto</vt:lpstr>
      <vt:lpstr>Times New Roman</vt:lpstr>
      <vt:lpstr>Wingdings 2</vt:lpstr>
      <vt:lpstr>Тема1</vt:lpstr>
      <vt:lpstr>PowerPoint Presentation</vt:lpstr>
      <vt:lpstr>Коллективный договор</vt:lpstr>
      <vt:lpstr>PowerPoint Presentation</vt:lpstr>
      <vt:lpstr>Стороны коллективного договора </vt:lpstr>
      <vt:lpstr>Ведение коллективных переговоров </vt:lpstr>
      <vt:lpstr>PowerPoint Presentation</vt:lpstr>
      <vt:lpstr>Подписание коллективного договора</vt:lpstr>
      <vt:lpstr> </vt:lpstr>
      <vt:lpstr>Действие коллективного договора  и контроль его выполнения  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Нефтегазстройпрофсоюз России</dc:title>
  <dc:creator>Евгений Портной</dc:creator>
  <cp:lastModifiedBy>Ludmila</cp:lastModifiedBy>
  <cp:revision>170</cp:revision>
  <cp:lastPrinted>2020-01-28T06:26:30Z</cp:lastPrinted>
  <dcterms:created xsi:type="dcterms:W3CDTF">2019-11-07T06:11:59Z</dcterms:created>
  <dcterms:modified xsi:type="dcterms:W3CDTF">2021-03-29T14:29:30Z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0x0101007614599B489ACE4C98556584C2512FB3</vt:lpwstr>
  </property>
</Properties>
</file>