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8" r:id="rId5"/>
    <p:sldId id="415" r:id="rId6"/>
    <p:sldId id="405" r:id="rId7"/>
    <p:sldId id="417" r:id="rId8"/>
    <p:sldId id="335" r:id="rId9"/>
    <p:sldId id="337" r:id="rId10"/>
    <p:sldId id="418" r:id="rId11"/>
    <p:sldId id="419" r:id="rId12"/>
    <p:sldId id="346" r:id="rId13"/>
    <p:sldId id="414" r:id="rId14"/>
    <p:sldId id="358" r:id="rId15"/>
    <p:sldId id="363" r:id="rId16"/>
    <p:sldId id="408" r:id="rId17"/>
    <p:sldId id="409" r:id="rId18"/>
    <p:sldId id="362" r:id="rId19"/>
    <p:sldId id="624" r:id="rId20"/>
    <p:sldId id="416" r:id="rId21"/>
    <p:sldId id="411" r:id="rId22"/>
    <p:sldId id="625" r:id="rId23"/>
    <p:sldId id="347" r:id="rId24"/>
    <p:sldId id="609" r:id="rId25"/>
    <p:sldId id="621" r:id="rId26"/>
    <p:sldId id="348" r:id="rId27"/>
    <p:sldId id="352" r:id="rId28"/>
    <p:sldId id="404" r:id="rId29"/>
    <p:sldId id="354" r:id="rId30"/>
    <p:sldId id="400" r:id="rId31"/>
    <p:sldId id="355" r:id="rId32"/>
    <p:sldId id="356" r:id="rId33"/>
    <p:sldId id="357" r:id="rId34"/>
    <p:sldId id="406" r:id="rId35"/>
    <p:sldId id="340" r:id="rId36"/>
    <p:sldId id="341" r:id="rId37"/>
    <p:sldId id="342" r:id="rId38"/>
    <p:sldId id="343" r:id="rId39"/>
    <p:sldId id="344" r:id="rId40"/>
    <p:sldId id="334" r:id="rId41"/>
    <p:sldId id="413" r:id="rId42"/>
    <p:sldId id="374" r:id="rId43"/>
    <p:sldId id="269" r:id="rId44"/>
    <p:sldId id="265" r:id="rId4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9C4864-9F6B-4258-BA62-1268603AEC4C}">
          <p14:sldIdLst>
            <p14:sldId id="308"/>
            <p14:sldId id="415"/>
            <p14:sldId id="405"/>
            <p14:sldId id="417"/>
            <p14:sldId id="335"/>
            <p14:sldId id="337"/>
            <p14:sldId id="418"/>
            <p14:sldId id="419"/>
            <p14:sldId id="346"/>
            <p14:sldId id="414"/>
            <p14:sldId id="358"/>
            <p14:sldId id="363"/>
            <p14:sldId id="408"/>
            <p14:sldId id="409"/>
            <p14:sldId id="362"/>
            <p14:sldId id="624"/>
            <p14:sldId id="416"/>
            <p14:sldId id="411"/>
            <p14:sldId id="625"/>
            <p14:sldId id="347"/>
            <p14:sldId id="609"/>
            <p14:sldId id="621"/>
            <p14:sldId id="348"/>
            <p14:sldId id="352"/>
            <p14:sldId id="404"/>
            <p14:sldId id="354"/>
            <p14:sldId id="400"/>
            <p14:sldId id="355"/>
            <p14:sldId id="356"/>
            <p14:sldId id="357"/>
            <p14:sldId id="406"/>
            <p14:sldId id="340"/>
            <p14:sldId id="341"/>
            <p14:sldId id="342"/>
            <p14:sldId id="343"/>
            <p14:sldId id="344"/>
            <p14:sldId id="334"/>
            <p14:sldId id="413"/>
            <p14:sldId id="374"/>
            <p14:sldId id="269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2D3"/>
    <a:srgbClr val="E6322C"/>
    <a:srgbClr val="324A92"/>
    <a:srgbClr val="ADADAD"/>
    <a:srgbClr val="FFFFFF"/>
    <a:srgbClr val="344688"/>
    <a:srgbClr val="1F63AC"/>
    <a:srgbClr val="CE2939"/>
    <a:srgbClr val="1D65AD"/>
    <a:srgbClr val="D42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5036CA-B519-4B11-9574-2134A7A13E86}" v="4" dt="2021-05-14T09:31:15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рлан Максатбекович" userId="S::ukuev@rogwu.net::0941eacd-0eb3-4f76-a051-0ed0591a581a" providerId="AD" clId="Web-{5E5036CA-B519-4B11-9574-2134A7A13E86}"/>
    <pc:docChg chg="modSld">
      <pc:chgData name="Мирлан Максатбекович" userId="S::ukuev@rogwu.net::0941eacd-0eb3-4f76-a051-0ed0591a581a" providerId="AD" clId="Web-{5E5036CA-B519-4B11-9574-2134A7A13E86}" dt="2021-05-14T09:31:12.591" v="0" actId="20577"/>
      <pc:docMkLst>
        <pc:docMk/>
      </pc:docMkLst>
      <pc:sldChg chg="modSp">
        <pc:chgData name="Мирлан Максатбекович" userId="S::ukuev@rogwu.net::0941eacd-0eb3-4f76-a051-0ed0591a581a" providerId="AD" clId="Web-{5E5036CA-B519-4B11-9574-2134A7A13E86}" dt="2021-05-14T09:31:12.591" v="0" actId="20577"/>
        <pc:sldMkLst>
          <pc:docMk/>
          <pc:sldMk cId="1365438669" sldId="418"/>
        </pc:sldMkLst>
        <pc:spChg chg="mod">
          <ac:chgData name="Мирлан Максатбекович" userId="S::ukuev@rogwu.net::0941eacd-0eb3-4f76-a051-0ed0591a581a" providerId="AD" clId="Web-{5E5036CA-B519-4B11-9574-2134A7A13E86}" dt="2021-05-14T09:31:12.591" v="0" actId="20577"/>
          <ac:spMkLst>
            <pc:docMk/>
            <pc:sldMk cId="1365438669" sldId="418"/>
            <ac:spMk id="2" creationId="{2D3A46DB-545E-47BD-973D-66E44EC598E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A40A1-65DA-4157-B416-0D326848659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FC3E7A3-3662-42E3-BA3A-35B4EAB9585F}">
      <dgm:prSet phldrT="[Текст]" custT="1"/>
      <dgm:spPr>
        <a:solidFill>
          <a:schemeClr val="accent1"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>
              <a:solidFill>
                <a:schemeClr val="bg1"/>
              </a:solidFill>
            </a:rPr>
            <a:t>Независимая оценка </a:t>
          </a:r>
        </a:p>
        <a:p>
          <a:r>
            <a:rPr lang="ru-RU" sz="1600" b="1" dirty="0">
              <a:solidFill>
                <a:schemeClr val="bg1"/>
              </a:solidFill>
            </a:rPr>
            <a:t>профессиональной квалификации</a:t>
          </a:r>
        </a:p>
      </dgm:t>
    </dgm:pt>
    <dgm:pt modelId="{881CB203-98CF-4390-9166-5F81D9E55C3B}" type="parTrans" cxnId="{7E49BF58-C527-4AAB-B46C-F35BBF807CF6}">
      <dgm:prSet/>
      <dgm:spPr/>
      <dgm:t>
        <a:bodyPr/>
        <a:lstStyle/>
        <a:p>
          <a:endParaRPr lang="ru-RU"/>
        </a:p>
      </dgm:t>
    </dgm:pt>
    <dgm:pt modelId="{8ED30947-BF9D-4B25-8EE8-80C9E54E115C}" type="sibTrans" cxnId="{7E49BF58-C527-4AAB-B46C-F35BBF807CF6}">
      <dgm:prSet/>
      <dgm:spPr/>
      <dgm:t>
        <a:bodyPr/>
        <a:lstStyle/>
        <a:p>
          <a:endParaRPr lang="ru-RU"/>
        </a:p>
      </dgm:t>
    </dgm:pt>
    <dgm:pt modelId="{D13CC331-0F2B-42B5-97A6-A674CB44A3A3}">
      <dgm:prSet phldrT="[Текст]"/>
      <dgm:spPr>
        <a:solidFill>
          <a:schemeClr val="accent1"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Программы дополнительного профессионального образования</a:t>
          </a:r>
        </a:p>
      </dgm:t>
    </dgm:pt>
    <dgm:pt modelId="{D4937B9A-1586-48C5-9484-77AD5973F2B2}" type="parTrans" cxnId="{99B9CA0C-C865-4723-B907-D0A34348F331}">
      <dgm:prSet/>
      <dgm:spPr/>
      <dgm:t>
        <a:bodyPr/>
        <a:lstStyle/>
        <a:p>
          <a:endParaRPr lang="ru-RU"/>
        </a:p>
      </dgm:t>
    </dgm:pt>
    <dgm:pt modelId="{13F7BF69-B944-488C-9FBE-8CD400EB6846}" type="sibTrans" cxnId="{99B9CA0C-C865-4723-B907-D0A34348F331}">
      <dgm:prSet/>
      <dgm:spPr/>
      <dgm:t>
        <a:bodyPr/>
        <a:lstStyle/>
        <a:p>
          <a:endParaRPr lang="ru-RU"/>
        </a:p>
      </dgm:t>
    </dgm:pt>
    <dgm:pt modelId="{F76A511C-56DF-4B5C-A70D-7ABCA78D4928}">
      <dgm:prSet phldrT="[Текст]"/>
      <dgm:spPr>
        <a:solidFill>
          <a:schemeClr val="accent1"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Основные образовательные программы</a:t>
          </a:r>
        </a:p>
      </dgm:t>
    </dgm:pt>
    <dgm:pt modelId="{E4A86FD3-9576-42AA-B4A1-85AF1A035CE2}" type="parTrans" cxnId="{4A98CF10-CB8C-4554-97E6-8F35F23AEEC1}">
      <dgm:prSet/>
      <dgm:spPr/>
      <dgm:t>
        <a:bodyPr/>
        <a:lstStyle/>
        <a:p>
          <a:endParaRPr lang="ru-RU"/>
        </a:p>
      </dgm:t>
    </dgm:pt>
    <dgm:pt modelId="{10737C01-6A43-403B-8C4C-2D61211A876E}" type="sibTrans" cxnId="{4A98CF10-CB8C-4554-97E6-8F35F23AEEC1}">
      <dgm:prSet/>
      <dgm:spPr/>
      <dgm:t>
        <a:bodyPr/>
        <a:lstStyle/>
        <a:p>
          <a:endParaRPr lang="ru-RU"/>
        </a:p>
      </dgm:t>
    </dgm:pt>
    <dgm:pt modelId="{30483BFD-FB39-4DA0-9DFD-AE757183A0F9}">
      <dgm:prSet phldrT="[Текст]"/>
      <dgm:spPr>
        <a:solidFill>
          <a:schemeClr val="accent1"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Федеральные государственные образовательные стандарты</a:t>
          </a:r>
        </a:p>
      </dgm:t>
    </dgm:pt>
    <dgm:pt modelId="{B0C018F0-AB69-4F46-81FD-991237FC7AF7}" type="parTrans" cxnId="{85E6FB44-753B-4C21-823A-3842D2942DF7}">
      <dgm:prSet/>
      <dgm:spPr/>
      <dgm:t>
        <a:bodyPr/>
        <a:lstStyle/>
        <a:p>
          <a:endParaRPr lang="ru-RU"/>
        </a:p>
      </dgm:t>
    </dgm:pt>
    <dgm:pt modelId="{85882AAE-C4FF-4D76-AA19-A737A9AD56BC}" type="sibTrans" cxnId="{85E6FB44-753B-4C21-823A-3842D2942DF7}">
      <dgm:prSet/>
      <dgm:spPr/>
      <dgm:t>
        <a:bodyPr/>
        <a:lstStyle/>
        <a:p>
          <a:endParaRPr lang="ru-RU"/>
        </a:p>
      </dgm:t>
    </dgm:pt>
    <dgm:pt modelId="{D7A8AAEA-7B54-4136-A7EB-CD99A7B11427}">
      <dgm:prSet phldrT="[Текст]"/>
      <dgm:spPr>
        <a:solidFill>
          <a:schemeClr val="accent1"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Профессиональные стандарты</a:t>
          </a:r>
        </a:p>
      </dgm:t>
    </dgm:pt>
    <dgm:pt modelId="{D10EFEDC-AB6C-4074-AC1D-F2C5A9AA7389}" type="parTrans" cxnId="{C8F0EBE2-DD5A-43AF-B9A0-D830C0E434AD}">
      <dgm:prSet/>
      <dgm:spPr/>
      <dgm:t>
        <a:bodyPr/>
        <a:lstStyle/>
        <a:p>
          <a:endParaRPr lang="ru-RU"/>
        </a:p>
      </dgm:t>
    </dgm:pt>
    <dgm:pt modelId="{4408CBF5-6CCD-4E80-A268-E112AC4EEFF1}" type="sibTrans" cxnId="{C8F0EBE2-DD5A-43AF-B9A0-D830C0E434AD}">
      <dgm:prSet/>
      <dgm:spPr/>
      <dgm:t>
        <a:bodyPr/>
        <a:lstStyle/>
        <a:p>
          <a:endParaRPr lang="ru-RU"/>
        </a:p>
      </dgm:t>
    </dgm:pt>
    <dgm:pt modelId="{F9E8851B-EAD9-469D-A226-9648AFFE0FEC}" type="pres">
      <dgm:prSet presAssocID="{093A40A1-65DA-4157-B416-0D326848659B}" presName="compositeShape" presStyleCnt="0">
        <dgm:presLayoutVars>
          <dgm:dir/>
          <dgm:resizeHandles/>
        </dgm:presLayoutVars>
      </dgm:prSet>
      <dgm:spPr/>
    </dgm:pt>
    <dgm:pt modelId="{D413C9F0-3D58-4DDE-80FC-65D370F8A66F}" type="pres">
      <dgm:prSet presAssocID="{093A40A1-65DA-4157-B416-0D326848659B}" presName="pyramid" presStyleLbl="node1" presStyleIdx="0" presStyleCnt="1" custLinFactNeighborX="71034"/>
      <dgm:spPr>
        <a:solidFill>
          <a:schemeClr val="accent3">
            <a:lumMod val="60000"/>
            <a:lumOff val="40000"/>
          </a:schemeClr>
        </a:solidFill>
      </dgm:spPr>
    </dgm:pt>
    <dgm:pt modelId="{6C16A006-CA71-42C8-A687-A867C662F326}" type="pres">
      <dgm:prSet presAssocID="{093A40A1-65DA-4157-B416-0D326848659B}" presName="theList" presStyleCnt="0"/>
      <dgm:spPr/>
    </dgm:pt>
    <dgm:pt modelId="{498983E5-A9BC-4B52-A984-A197DDF81E20}" type="pres">
      <dgm:prSet presAssocID="{EFC3E7A3-3662-42E3-BA3A-35B4EAB9585F}" presName="aNode" presStyleLbl="fgAcc1" presStyleIdx="0" presStyleCnt="5" custScaleX="153909" custScaleY="46941" custLinFactNeighborX="58476" custLinFactNeighborY="62348">
        <dgm:presLayoutVars>
          <dgm:bulletEnabled val="1"/>
        </dgm:presLayoutVars>
      </dgm:prSet>
      <dgm:spPr/>
    </dgm:pt>
    <dgm:pt modelId="{06BC5028-674A-47F3-B13D-611DFD114D4A}" type="pres">
      <dgm:prSet presAssocID="{EFC3E7A3-3662-42E3-BA3A-35B4EAB9585F}" presName="aSpace" presStyleCnt="0"/>
      <dgm:spPr/>
    </dgm:pt>
    <dgm:pt modelId="{EA287B48-DA9D-4F84-94B7-F40C46F6A7E2}" type="pres">
      <dgm:prSet presAssocID="{D13CC331-0F2B-42B5-97A6-A674CB44A3A3}" presName="aNode" presStyleLbl="fgAcc1" presStyleIdx="1" presStyleCnt="5" custScaleX="153909" custScaleY="46941" custLinFactY="118" custLinFactNeighborX="58476" custLinFactNeighborY="100000">
        <dgm:presLayoutVars>
          <dgm:bulletEnabled val="1"/>
        </dgm:presLayoutVars>
      </dgm:prSet>
      <dgm:spPr/>
    </dgm:pt>
    <dgm:pt modelId="{DE311933-98DC-40E0-B3F1-3E8253292945}" type="pres">
      <dgm:prSet presAssocID="{D13CC331-0F2B-42B5-97A6-A674CB44A3A3}" presName="aSpace" presStyleCnt="0"/>
      <dgm:spPr/>
    </dgm:pt>
    <dgm:pt modelId="{32B2685C-4B80-4ADD-8844-287132BC4A31}" type="pres">
      <dgm:prSet presAssocID="{F76A511C-56DF-4B5C-A70D-7ABCA78D4928}" presName="aNode" presStyleLbl="fgAcc1" presStyleIdx="2" presStyleCnt="5" custScaleX="153909" custScaleY="46941" custLinFactY="3013" custLinFactNeighborX="58476" custLinFactNeighborY="100000">
        <dgm:presLayoutVars>
          <dgm:bulletEnabled val="1"/>
        </dgm:presLayoutVars>
      </dgm:prSet>
      <dgm:spPr/>
    </dgm:pt>
    <dgm:pt modelId="{6086538F-5E41-480A-B33B-0BA9743E201F}" type="pres">
      <dgm:prSet presAssocID="{F76A511C-56DF-4B5C-A70D-7ABCA78D4928}" presName="aSpace" presStyleCnt="0"/>
      <dgm:spPr/>
    </dgm:pt>
    <dgm:pt modelId="{E199C004-C028-487E-BAA0-8319BF9CEE7D}" type="pres">
      <dgm:prSet presAssocID="{30483BFD-FB39-4DA0-9DFD-AE757183A0F9}" presName="aNode" presStyleLbl="fgAcc1" presStyleIdx="3" presStyleCnt="5" custScaleX="153909" custScaleY="46941" custLinFactY="13628" custLinFactNeighborX="58476" custLinFactNeighborY="100000">
        <dgm:presLayoutVars>
          <dgm:bulletEnabled val="1"/>
        </dgm:presLayoutVars>
      </dgm:prSet>
      <dgm:spPr/>
    </dgm:pt>
    <dgm:pt modelId="{1CBBBCA5-7706-40B2-8FE9-6A610DB0F297}" type="pres">
      <dgm:prSet presAssocID="{30483BFD-FB39-4DA0-9DFD-AE757183A0F9}" presName="aSpace" presStyleCnt="0"/>
      <dgm:spPr/>
    </dgm:pt>
    <dgm:pt modelId="{6EC7B345-9D94-4134-B364-818247FC69C5}" type="pres">
      <dgm:prSet presAssocID="{D7A8AAEA-7B54-4136-A7EB-CD99A7B11427}" presName="aNode" presStyleLbl="fgAcc1" presStyleIdx="4" presStyleCnt="5" custScaleX="153909" custScaleY="46941" custLinFactY="20379" custLinFactNeighborX="58476" custLinFactNeighborY="100000">
        <dgm:presLayoutVars>
          <dgm:bulletEnabled val="1"/>
        </dgm:presLayoutVars>
      </dgm:prSet>
      <dgm:spPr/>
    </dgm:pt>
    <dgm:pt modelId="{0D2BB2A3-25C7-4B85-8638-84BAAC3F505D}" type="pres">
      <dgm:prSet presAssocID="{D7A8AAEA-7B54-4136-A7EB-CD99A7B11427}" presName="aSpace" presStyleCnt="0"/>
      <dgm:spPr/>
    </dgm:pt>
  </dgm:ptLst>
  <dgm:cxnLst>
    <dgm:cxn modelId="{99B9CA0C-C865-4723-B907-D0A34348F331}" srcId="{093A40A1-65DA-4157-B416-0D326848659B}" destId="{D13CC331-0F2B-42B5-97A6-A674CB44A3A3}" srcOrd="1" destOrd="0" parTransId="{D4937B9A-1586-48C5-9484-77AD5973F2B2}" sibTransId="{13F7BF69-B944-488C-9FBE-8CD400EB6846}"/>
    <dgm:cxn modelId="{4A98CF10-CB8C-4554-97E6-8F35F23AEEC1}" srcId="{093A40A1-65DA-4157-B416-0D326848659B}" destId="{F76A511C-56DF-4B5C-A70D-7ABCA78D4928}" srcOrd="2" destOrd="0" parTransId="{E4A86FD3-9576-42AA-B4A1-85AF1A035CE2}" sibTransId="{10737C01-6A43-403B-8C4C-2D61211A876E}"/>
    <dgm:cxn modelId="{912DF719-DFE7-4528-B997-224D6F166FF7}" type="presOf" srcId="{D7A8AAEA-7B54-4136-A7EB-CD99A7B11427}" destId="{6EC7B345-9D94-4134-B364-818247FC69C5}" srcOrd="0" destOrd="0" presId="urn:microsoft.com/office/officeart/2005/8/layout/pyramid2"/>
    <dgm:cxn modelId="{FD9F812F-D3F6-49E8-9061-8380B9709134}" type="presOf" srcId="{30483BFD-FB39-4DA0-9DFD-AE757183A0F9}" destId="{E199C004-C028-487E-BAA0-8319BF9CEE7D}" srcOrd="0" destOrd="0" presId="urn:microsoft.com/office/officeart/2005/8/layout/pyramid2"/>
    <dgm:cxn modelId="{85E6FB44-753B-4C21-823A-3842D2942DF7}" srcId="{093A40A1-65DA-4157-B416-0D326848659B}" destId="{30483BFD-FB39-4DA0-9DFD-AE757183A0F9}" srcOrd="3" destOrd="0" parTransId="{B0C018F0-AB69-4F46-81FD-991237FC7AF7}" sibTransId="{85882AAE-C4FF-4D76-AA19-A737A9AD56BC}"/>
    <dgm:cxn modelId="{22A35D57-AE19-4442-9F8A-08BA134DC700}" type="presOf" srcId="{EFC3E7A3-3662-42E3-BA3A-35B4EAB9585F}" destId="{498983E5-A9BC-4B52-A984-A197DDF81E20}" srcOrd="0" destOrd="0" presId="urn:microsoft.com/office/officeart/2005/8/layout/pyramid2"/>
    <dgm:cxn modelId="{7E49BF58-C527-4AAB-B46C-F35BBF807CF6}" srcId="{093A40A1-65DA-4157-B416-0D326848659B}" destId="{EFC3E7A3-3662-42E3-BA3A-35B4EAB9585F}" srcOrd="0" destOrd="0" parTransId="{881CB203-98CF-4390-9166-5F81D9E55C3B}" sibTransId="{8ED30947-BF9D-4B25-8EE8-80C9E54E115C}"/>
    <dgm:cxn modelId="{FC52FAA6-93C7-46E8-A58B-41730F30F1D7}" type="presOf" srcId="{F76A511C-56DF-4B5C-A70D-7ABCA78D4928}" destId="{32B2685C-4B80-4ADD-8844-287132BC4A31}" srcOrd="0" destOrd="0" presId="urn:microsoft.com/office/officeart/2005/8/layout/pyramid2"/>
    <dgm:cxn modelId="{C8F0EBE2-DD5A-43AF-B9A0-D830C0E434AD}" srcId="{093A40A1-65DA-4157-B416-0D326848659B}" destId="{D7A8AAEA-7B54-4136-A7EB-CD99A7B11427}" srcOrd="4" destOrd="0" parTransId="{D10EFEDC-AB6C-4074-AC1D-F2C5A9AA7389}" sibTransId="{4408CBF5-6CCD-4E80-A268-E112AC4EEFF1}"/>
    <dgm:cxn modelId="{A0F3F7E8-883F-447E-987C-3B1F074C8398}" type="presOf" srcId="{093A40A1-65DA-4157-B416-0D326848659B}" destId="{F9E8851B-EAD9-469D-A226-9648AFFE0FEC}" srcOrd="0" destOrd="0" presId="urn:microsoft.com/office/officeart/2005/8/layout/pyramid2"/>
    <dgm:cxn modelId="{026D8CEC-586C-4C6E-86C6-0AB8012ADABE}" type="presOf" srcId="{D13CC331-0F2B-42B5-97A6-A674CB44A3A3}" destId="{EA287B48-DA9D-4F84-94B7-F40C46F6A7E2}" srcOrd="0" destOrd="0" presId="urn:microsoft.com/office/officeart/2005/8/layout/pyramid2"/>
    <dgm:cxn modelId="{0DB69B31-9341-4823-91F6-CD1439CF2E56}" type="presParOf" srcId="{F9E8851B-EAD9-469D-A226-9648AFFE0FEC}" destId="{D413C9F0-3D58-4DDE-80FC-65D370F8A66F}" srcOrd="0" destOrd="0" presId="urn:microsoft.com/office/officeart/2005/8/layout/pyramid2"/>
    <dgm:cxn modelId="{DBAFEDB8-69B9-4B81-ADC1-934FC257431B}" type="presParOf" srcId="{F9E8851B-EAD9-469D-A226-9648AFFE0FEC}" destId="{6C16A006-CA71-42C8-A687-A867C662F326}" srcOrd="1" destOrd="0" presId="urn:microsoft.com/office/officeart/2005/8/layout/pyramid2"/>
    <dgm:cxn modelId="{7F332E62-DA16-492C-AB6C-7CB157CBD63F}" type="presParOf" srcId="{6C16A006-CA71-42C8-A687-A867C662F326}" destId="{498983E5-A9BC-4B52-A984-A197DDF81E20}" srcOrd="0" destOrd="0" presId="urn:microsoft.com/office/officeart/2005/8/layout/pyramid2"/>
    <dgm:cxn modelId="{A7FC18AE-0E65-4A84-8EDC-107F352BEB48}" type="presParOf" srcId="{6C16A006-CA71-42C8-A687-A867C662F326}" destId="{06BC5028-674A-47F3-B13D-611DFD114D4A}" srcOrd="1" destOrd="0" presId="urn:microsoft.com/office/officeart/2005/8/layout/pyramid2"/>
    <dgm:cxn modelId="{35EB9851-6E7C-4355-9E9E-F556C9E553D7}" type="presParOf" srcId="{6C16A006-CA71-42C8-A687-A867C662F326}" destId="{EA287B48-DA9D-4F84-94B7-F40C46F6A7E2}" srcOrd="2" destOrd="0" presId="urn:microsoft.com/office/officeart/2005/8/layout/pyramid2"/>
    <dgm:cxn modelId="{3120AB3E-619C-4374-A7C8-6EAEBE2DF79D}" type="presParOf" srcId="{6C16A006-CA71-42C8-A687-A867C662F326}" destId="{DE311933-98DC-40E0-B3F1-3E8253292945}" srcOrd="3" destOrd="0" presId="urn:microsoft.com/office/officeart/2005/8/layout/pyramid2"/>
    <dgm:cxn modelId="{D7F4BDED-9EA0-4877-A055-944A5DF34825}" type="presParOf" srcId="{6C16A006-CA71-42C8-A687-A867C662F326}" destId="{32B2685C-4B80-4ADD-8844-287132BC4A31}" srcOrd="4" destOrd="0" presId="urn:microsoft.com/office/officeart/2005/8/layout/pyramid2"/>
    <dgm:cxn modelId="{FECBEBDC-3B71-4A8E-85CB-01743D99C62E}" type="presParOf" srcId="{6C16A006-CA71-42C8-A687-A867C662F326}" destId="{6086538F-5E41-480A-B33B-0BA9743E201F}" srcOrd="5" destOrd="0" presId="urn:microsoft.com/office/officeart/2005/8/layout/pyramid2"/>
    <dgm:cxn modelId="{C3037F89-32DB-4002-A177-FF10C3B5D24D}" type="presParOf" srcId="{6C16A006-CA71-42C8-A687-A867C662F326}" destId="{E199C004-C028-487E-BAA0-8319BF9CEE7D}" srcOrd="6" destOrd="0" presId="urn:microsoft.com/office/officeart/2005/8/layout/pyramid2"/>
    <dgm:cxn modelId="{663BCBDA-63A4-4E3C-8DD0-E4B7AEB56902}" type="presParOf" srcId="{6C16A006-CA71-42C8-A687-A867C662F326}" destId="{1CBBBCA5-7706-40B2-8FE9-6A610DB0F297}" srcOrd="7" destOrd="0" presId="urn:microsoft.com/office/officeart/2005/8/layout/pyramid2"/>
    <dgm:cxn modelId="{970F3A63-BFC8-444C-A6BA-B502AC0A7E7E}" type="presParOf" srcId="{6C16A006-CA71-42C8-A687-A867C662F326}" destId="{6EC7B345-9D94-4134-B364-818247FC69C5}" srcOrd="8" destOrd="0" presId="urn:microsoft.com/office/officeart/2005/8/layout/pyramid2"/>
    <dgm:cxn modelId="{06A8FD8B-BE00-4E8E-AC4C-CDA7D1AA01EF}" type="presParOf" srcId="{6C16A006-CA71-42C8-A687-A867C662F326}" destId="{0D2BB2A3-25C7-4B85-8638-84BAAC3F505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3C9F0-3D58-4DDE-80FC-65D370F8A66F}">
      <dsp:nvSpPr>
        <dsp:cNvPr id="0" name=""/>
        <dsp:cNvSpPr/>
      </dsp:nvSpPr>
      <dsp:spPr>
        <a:xfrm>
          <a:off x="5289787" y="0"/>
          <a:ext cx="5225813" cy="5225813"/>
        </a:xfrm>
        <a:prstGeom prst="triangl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983E5-A9BC-4B52-A984-A197DDF81E20}">
      <dsp:nvSpPr>
        <dsp:cNvPr id="0" name=""/>
        <dsp:cNvSpPr/>
      </dsp:nvSpPr>
      <dsp:spPr>
        <a:xfrm>
          <a:off x="5287652" y="632458"/>
          <a:ext cx="5227947" cy="660215"/>
        </a:xfrm>
        <a:prstGeom prst="round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Независимая оценка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профессиональной квалификации</a:t>
          </a:r>
        </a:p>
      </dsp:txBody>
      <dsp:txXfrm>
        <a:off x="5319881" y="664687"/>
        <a:ext cx="5163489" cy="595757"/>
      </dsp:txXfrm>
    </dsp:sp>
    <dsp:sp modelId="{EA287B48-DA9D-4F84-94B7-F40C46F6A7E2}">
      <dsp:nvSpPr>
        <dsp:cNvPr id="0" name=""/>
        <dsp:cNvSpPr/>
      </dsp:nvSpPr>
      <dsp:spPr>
        <a:xfrm>
          <a:off x="5287652" y="1536338"/>
          <a:ext cx="5227947" cy="660215"/>
        </a:xfrm>
        <a:prstGeom prst="round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Программы дополнительного профессионального образования</a:t>
          </a:r>
        </a:p>
      </dsp:txBody>
      <dsp:txXfrm>
        <a:off x="5319881" y="1568567"/>
        <a:ext cx="5163489" cy="595757"/>
      </dsp:txXfrm>
    </dsp:sp>
    <dsp:sp modelId="{32B2685C-4B80-4ADD-8844-287132BC4A31}">
      <dsp:nvSpPr>
        <dsp:cNvPr id="0" name=""/>
        <dsp:cNvSpPr/>
      </dsp:nvSpPr>
      <dsp:spPr>
        <a:xfrm>
          <a:off x="5287652" y="2413081"/>
          <a:ext cx="5227947" cy="660215"/>
        </a:xfrm>
        <a:prstGeom prst="round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Основные образовательные программы</a:t>
          </a:r>
        </a:p>
      </dsp:txBody>
      <dsp:txXfrm>
        <a:off x="5319881" y="2445310"/>
        <a:ext cx="5163489" cy="595757"/>
      </dsp:txXfrm>
    </dsp:sp>
    <dsp:sp modelId="{E199C004-C028-487E-BAA0-8319BF9CEE7D}">
      <dsp:nvSpPr>
        <dsp:cNvPr id="0" name=""/>
        <dsp:cNvSpPr/>
      </dsp:nvSpPr>
      <dsp:spPr>
        <a:xfrm>
          <a:off x="5287652" y="3398403"/>
          <a:ext cx="5227947" cy="660215"/>
        </a:xfrm>
        <a:prstGeom prst="round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Федеральные государственные образовательные стандарты</a:t>
          </a:r>
        </a:p>
      </dsp:txBody>
      <dsp:txXfrm>
        <a:off x="5319881" y="3430632"/>
        <a:ext cx="5163489" cy="595757"/>
      </dsp:txXfrm>
    </dsp:sp>
    <dsp:sp modelId="{6EC7B345-9D94-4134-B364-818247FC69C5}">
      <dsp:nvSpPr>
        <dsp:cNvPr id="0" name=""/>
        <dsp:cNvSpPr/>
      </dsp:nvSpPr>
      <dsp:spPr>
        <a:xfrm>
          <a:off x="5287652" y="4329379"/>
          <a:ext cx="5227947" cy="660215"/>
        </a:xfrm>
        <a:prstGeom prst="round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Профессиональные стандарты</a:t>
          </a:r>
        </a:p>
      </dsp:txBody>
      <dsp:txXfrm>
        <a:off x="5319881" y="4361608"/>
        <a:ext cx="5163489" cy="595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54C44-407B-4D3A-ADB6-3302E64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F5AA50-6484-445A-848D-3F8AA64D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DACBC5-6020-42E8-8250-31567E6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C41A3-BE6F-477C-89EC-FE527E80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ECE07-9987-4556-87B0-0D0B29B4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BD5F5-72D7-4B52-9E8D-3FE06528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7B1C3C-AF35-42E4-A350-A38EAB1D7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7E438-9C51-42A3-9DA7-86E480D3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D73C82-5072-4F73-98AE-28E5420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DFAFE-FF21-4C8F-BF90-276D5DCB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рт\финиш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9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82FB4-C8C2-4DDA-B96D-C27FE5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82F312-AFA6-48EC-97F0-82580887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81F16-03B5-4657-9286-A7BD3B2E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41FF0-7895-4D3D-AEB7-41FC9AD2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18D9D-0E49-4135-BC79-280B054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8BDE7-D66C-4081-81A2-1DD1B92F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7CEDBF-886A-430F-B2ED-6F79489A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99180-B0C3-41B4-845E-070EFD0B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A14C94-73E5-4627-B01A-ABA9F62D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495DD-F313-420D-A4EB-5362DB91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84941-8C49-498A-9495-DB0DAECB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BE524F-CEFE-48B8-BDB3-B5F5338F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2C1362-EDD1-4ABB-9ACA-B741DAD8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B46500-2DB7-42D9-BB80-77CA54A0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1EC63B-91CC-4C07-A5B6-398EAE5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A17297-EBA4-4774-9B1F-4F5ECB2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26BF5-67F1-4DE3-9900-F1B2B28F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2CB1DC-1634-4476-8FB1-E4B5B666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623493-5F5C-4DA0-91C7-13840F3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22CCC0-7029-4B1B-84DA-02767A8D8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8676AA-D40C-4C4F-B25C-5E896283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3D76C0-B48D-4DA1-A944-C85F3B0C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FAB293-E357-4AA7-AD05-1EADC746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219F7D-987A-4551-893E-E8609121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FA791-B567-4C11-BD76-759298D1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51B387-A12C-4F15-8CEF-EFB7756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4132EB-A669-42AD-A5C9-295C899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8BCFBA-5B07-42CC-878F-86BA3986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17A82-9303-4AEF-8345-63F785B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6163E8-59EB-4DDC-BBB8-E7C0E71B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565953-006B-46D1-BDE9-A8262D1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DA840-6391-4EAF-B556-CF41BC6A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96B461-2F54-4749-BCC5-E0B4C50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910F72-E250-42F2-9BA0-09EA57F9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94CE45-A01D-4BD1-83B0-412670E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42251A-2C98-4EEF-AE64-F7A15F1B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F61194-6F56-4EA4-9AAE-829C115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BC389-F2E7-45D5-844D-AA182DC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E850DC-B202-4727-A6DD-7C5F93922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3B8C42-1492-4622-89AB-7235C28A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ADF694-0E6A-4D00-902C-B49927D1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B9F80A-84DE-4D62-B225-D6D77A29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89E44E-59CF-46FE-B225-B9149AE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2E84D-ABD3-43BA-AA26-4BD0262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72B73E-C034-4E87-B656-4C6A9771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08A872-61F3-49DF-AF1E-C917BF2A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B75E-B33E-4E9E-9985-DD9B951B23B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200B13-92D7-4389-873A-90A1313F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CCE7DA-D2EC-49BC-9E95-603C1E38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fstandart.rosmintrud.ru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standart.rosmintrud.ru/obshchiy-informatsionnyy-blok/natsionalnyy-reestr-professionalnykh-standartov/reestr-oblastey-i-vidov-professionalnoy-deyatelnosti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rogwu@rogwu.ru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spkngk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AACA6-54D6-4454-A7DE-4AFDDCA40934}"/>
              </a:ext>
            </a:extLst>
          </p:cNvPr>
          <p:cNvSpPr>
            <a:spLocks noGrp="1"/>
          </p:cNvSpPr>
          <p:nvPr/>
        </p:nvSpPr>
        <p:spPr>
          <a:xfrm>
            <a:off x="1192116" y="2478624"/>
            <a:ext cx="9051069" cy="134241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 профессиональных стандартов в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нефтегазовОЙ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ОТРАСЛИ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5FCDB8-A05C-4F4C-9A3C-040D15211B7F}"/>
              </a:ext>
            </a:extLst>
          </p:cNvPr>
          <p:cNvSpPr>
            <a:spLocks noGrp="1"/>
          </p:cNvSpPr>
          <p:nvPr/>
        </p:nvSpPr>
        <p:spPr>
          <a:xfrm>
            <a:off x="8176885" y="5828301"/>
            <a:ext cx="3869055" cy="8407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Укуев Мирлан Максатбекович,</a:t>
            </a:r>
          </a:p>
          <a:p>
            <a:r>
              <a:rPr lang="ru-RU" sz="1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ведущий специалист социально-экономического отдела аппарата Нефтегазстройпрофсоюза России</a:t>
            </a:r>
          </a:p>
          <a:p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0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40638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AC025-95C2-468A-B3CE-B14EEF096CAE}"/>
              </a:ext>
            </a:extLst>
          </p:cNvPr>
          <p:cNvSpPr txBox="1"/>
          <p:nvPr/>
        </p:nvSpPr>
        <p:spPr>
          <a:xfrm>
            <a:off x="-195729" y="-54509"/>
            <a:ext cx="9349561" cy="940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85750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 </a:t>
            </a:r>
          </a:p>
          <a:p>
            <a:pPr indent="285750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«Оператор по добыче нефти, газа и газового конденсата»</a:t>
            </a:r>
          </a:p>
        </p:txBody>
      </p:sp>
      <p:sp>
        <p:nvSpPr>
          <p:cNvPr id="9" name="Скругленный прямоугольник 3">
            <a:extLst>
              <a:ext uri="{FF2B5EF4-FFF2-40B4-BE49-F238E27FC236}">
                <a16:creationId xmlns:a16="http://schemas.microsoft.com/office/drawing/2014/main" id="{5CD6ABD6-99F9-4143-BAA0-BDC1A19DF9F1}"/>
              </a:ext>
            </a:extLst>
          </p:cNvPr>
          <p:cNvSpPr/>
          <p:nvPr/>
        </p:nvSpPr>
        <p:spPr>
          <a:xfrm>
            <a:off x="211580" y="3525926"/>
            <a:ext cx="3733284" cy="86480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Обход (по установленным маршрутам), визуальный осмотр, проверка работоспособности, герметичности и состояния оборудования для добычи углеводородного сырья и др. действия</a:t>
            </a:r>
            <a:endParaRPr lang="ru-RU" sz="11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4">
            <a:extLst>
              <a:ext uri="{FF2B5EF4-FFF2-40B4-BE49-F238E27FC236}">
                <a16:creationId xmlns:a16="http://schemas.microsoft.com/office/drawing/2014/main" id="{B7779590-EA18-417F-98E7-B3132B6AB110}"/>
              </a:ext>
            </a:extLst>
          </p:cNvPr>
          <p:cNvSpPr/>
          <p:nvPr/>
        </p:nvSpPr>
        <p:spPr>
          <a:xfrm>
            <a:off x="211579" y="1144361"/>
            <a:ext cx="11477404" cy="89908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оборудования для </a:t>
            </a:r>
          </a:p>
          <a:p>
            <a:pPr algn="ctr"/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добычи углеводородного сырья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15" name="Скругленный прямоугольник 6">
            <a:extLst>
              <a:ext uri="{FF2B5EF4-FFF2-40B4-BE49-F238E27FC236}">
                <a16:creationId xmlns:a16="http://schemas.microsoft.com/office/drawing/2014/main" id="{6DB87F09-D798-402E-873B-48FC35378ECE}"/>
              </a:ext>
            </a:extLst>
          </p:cNvPr>
          <p:cNvSpPr/>
          <p:nvPr/>
        </p:nvSpPr>
        <p:spPr>
          <a:xfrm>
            <a:off x="211580" y="5493430"/>
            <a:ext cx="3733284" cy="91254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Маршруты обходов оборудования, отведенных подъездных путей, расположение коммуникаций и др. знания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3">
            <a:extLst>
              <a:ext uri="{FF2B5EF4-FFF2-40B4-BE49-F238E27FC236}">
                <a16:creationId xmlns:a16="http://schemas.microsoft.com/office/drawing/2014/main" id="{07CB607A-72B2-476C-994E-C18A98E958D7}"/>
              </a:ext>
            </a:extLst>
          </p:cNvPr>
          <p:cNvSpPr/>
          <p:nvPr/>
        </p:nvSpPr>
        <p:spPr>
          <a:xfrm>
            <a:off x="211579" y="4556809"/>
            <a:ext cx="3752944" cy="8147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состояние и работоспособность оборудования для добычи углеводородного сырья и др. умения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5">
            <a:extLst>
              <a:ext uri="{FF2B5EF4-FFF2-40B4-BE49-F238E27FC236}">
                <a16:creationId xmlns:a16="http://schemas.microsoft.com/office/drawing/2014/main" id="{95995B53-5595-4E56-ABD6-CDD94B8B786A}"/>
              </a:ext>
            </a:extLst>
          </p:cNvPr>
          <p:cNvSpPr/>
          <p:nvPr/>
        </p:nvSpPr>
        <p:spPr>
          <a:xfrm>
            <a:off x="217122" y="2355017"/>
            <a:ext cx="3727742" cy="10048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технического состояния и работоспособности оборудования для добычи углеводородного сырья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5">
            <a:extLst>
              <a:ext uri="{FF2B5EF4-FFF2-40B4-BE49-F238E27FC236}">
                <a16:creationId xmlns:a16="http://schemas.microsoft.com/office/drawing/2014/main" id="{B4ED57FE-EA6F-4B70-BAF0-A6DD3ADB2BA1}"/>
              </a:ext>
            </a:extLst>
          </p:cNvPr>
          <p:cNvSpPr/>
          <p:nvPr/>
        </p:nvSpPr>
        <p:spPr>
          <a:xfrm>
            <a:off x="4223297" y="2360588"/>
            <a:ext cx="3298070" cy="10197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оборудования для добычи углеводородного сырья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">
            <a:extLst>
              <a:ext uri="{FF2B5EF4-FFF2-40B4-BE49-F238E27FC236}">
                <a16:creationId xmlns:a16="http://schemas.microsoft.com/office/drawing/2014/main" id="{154B4B2E-20AC-4866-85E8-DBA2CA9BA3AD}"/>
              </a:ext>
            </a:extLst>
          </p:cNvPr>
          <p:cNvSpPr/>
          <p:nvPr/>
        </p:nvSpPr>
        <p:spPr>
          <a:xfrm>
            <a:off x="4219628" y="3537782"/>
            <a:ext cx="3298070" cy="85295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технологических переключений трубопроводов и оборудования</a:t>
            </a:r>
            <a:r>
              <a:rPr lang="en-US" sz="11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 действия</a:t>
            </a:r>
          </a:p>
        </p:txBody>
      </p:sp>
      <p:sp>
        <p:nvSpPr>
          <p:cNvPr id="38" name="Скругленный прямоугольник 6">
            <a:extLst>
              <a:ext uri="{FF2B5EF4-FFF2-40B4-BE49-F238E27FC236}">
                <a16:creationId xmlns:a16="http://schemas.microsoft.com/office/drawing/2014/main" id="{44316A2A-421C-42B3-B564-FDC7E6E3BBBF}"/>
              </a:ext>
            </a:extLst>
          </p:cNvPr>
          <p:cNvSpPr/>
          <p:nvPr/>
        </p:nvSpPr>
        <p:spPr>
          <a:xfrm>
            <a:off x="4219624" y="5493430"/>
            <a:ext cx="3298070" cy="91254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процесс добычи, сбора, транспортировки углеводородного сырья, закачки и отбора газа и др. знания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">
            <a:extLst>
              <a:ext uri="{FF2B5EF4-FFF2-40B4-BE49-F238E27FC236}">
                <a16:creationId xmlns:a16="http://schemas.microsoft.com/office/drawing/2014/main" id="{E71F9F6A-0F81-449C-A15A-FCE91E4B0088}"/>
              </a:ext>
            </a:extLst>
          </p:cNvPr>
          <p:cNvSpPr/>
          <p:nvPr/>
        </p:nvSpPr>
        <p:spPr>
          <a:xfrm>
            <a:off x="4229460" y="4518657"/>
            <a:ext cx="3298064" cy="8529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ревизию, замену, обслуживание запорно-регулирующей арматуры и др. умения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3">
            <a:extLst>
              <a:ext uri="{FF2B5EF4-FFF2-40B4-BE49-F238E27FC236}">
                <a16:creationId xmlns:a16="http://schemas.microsoft.com/office/drawing/2014/main" id="{14959DD1-1927-47A5-AC65-5F06B3784B7F}"/>
              </a:ext>
            </a:extLst>
          </p:cNvPr>
          <p:cNvSpPr/>
          <p:nvPr/>
        </p:nvSpPr>
        <p:spPr>
          <a:xfrm>
            <a:off x="7792461" y="2382790"/>
            <a:ext cx="4027713" cy="9770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наименования должностей: Оператор по добыче нефти и газа 3-го разряда (4-го разряда)</a:t>
            </a:r>
          </a:p>
        </p:txBody>
      </p:sp>
      <p:sp>
        <p:nvSpPr>
          <p:cNvPr id="52" name="Скругленный прямоугольник 3">
            <a:extLst>
              <a:ext uri="{FF2B5EF4-FFF2-40B4-BE49-F238E27FC236}">
                <a16:creationId xmlns:a16="http://schemas.microsoft.com/office/drawing/2014/main" id="{5D873E1B-11B6-4C4F-8D6E-A2AB32CFC347}"/>
              </a:ext>
            </a:extLst>
          </p:cNvPr>
          <p:cNvSpPr/>
          <p:nvPr/>
        </p:nvSpPr>
        <p:spPr>
          <a:xfrm>
            <a:off x="7792462" y="3525926"/>
            <a:ext cx="4027712" cy="8648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образованию и обучению: программы профподготовки, повышения квалификации, переквалификации и др.</a:t>
            </a:r>
          </a:p>
        </p:txBody>
      </p:sp>
      <p:sp>
        <p:nvSpPr>
          <p:cNvPr id="57" name="Скругленный прямоугольник 3">
            <a:extLst>
              <a:ext uri="{FF2B5EF4-FFF2-40B4-BE49-F238E27FC236}">
                <a16:creationId xmlns:a16="http://schemas.microsoft.com/office/drawing/2014/main" id="{FD74B45B-F8C5-407E-AD9A-E1736818BCB5}"/>
              </a:ext>
            </a:extLst>
          </p:cNvPr>
          <p:cNvSpPr/>
          <p:nvPr/>
        </p:nvSpPr>
        <p:spPr>
          <a:xfrm>
            <a:off x="7792461" y="5493430"/>
            <a:ext cx="4027713" cy="9125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условия допуска к работе: прохождение обязательных предварительных и периодических медицинских осмотров и др.</a:t>
            </a:r>
          </a:p>
        </p:txBody>
      </p:sp>
      <p:sp>
        <p:nvSpPr>
          <p:cNvPr id="58" name="Скругленный прямоугольник 3">
            <a:extLst>
              <a:ext uri="{FF2B5EF4-FFF2-40B4-BE49-F238E27FC236}">
                <a16:creationId xmlns:a16="http://schemas.microsoft.com/office/drawing/2014/main" id="{194A2BBA-C8A3-4FD3-92A4-4F392DF2784B}"/>
              </a:ext>
            </a:extLst>
          </p:cNvPr>
          <p:cNvSpPr/>
          <p:nvPr/>
        </p:nvSpPr>
        <p:spPr>
          <a:xfrm>
            <a:off x="7792461" y="4530682"/>
            <a:ext cx="4027713" cy="8409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опыту практической работы: не менее трех месяцев по профессии с более низким (предыдущим) разрядом</a:t>
            </a:r>
          </a:p>
        </p:txBody>
      </p:sp>
      <p:sp>
        <p:nvSpPr>
          <p:cNvPr id="20" name="Номер слайда 17">
            <a:extLst>
              <a:ext uri="{FF2B5EF4-FFF2-40B4-BE49-F238E27FC236}">
                <a16:creationId xmlns:a16="http://schemas.microsoft.com/office/drawing/2014/main" id="{21B50313-23C7-44DE-82F2-CCE9798B54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02382" y="6312046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2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+mj-lt"/>
            </a:endParaRPr>
          </a:p>
          <a:p>
            <a:endParaRPr lang="ru-R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AC025-95C2-468A-B3CE-B14EEF096CAE}"/>
              </a:ext>
            </a:extLst>
          </p:cNvPr>
          <p:cNvSpPr txBox="1"/>
          <p:nvPr/>
        </p:nvSpPr>
        <p:spPr>
          <a:xfrm>
            <a:off x="-377502" y="232829"/>
            <a:ext cx="100811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Судебная практика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D0C3ACD-160D-4A13-ACE5-AE8E542E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1376089"/>
            <a:ext cx="11162030" cy="1260211"/>
          </a:xfrm>
        </p:spPr>
        <p:txBody>
          <a:bodyPr>
            <a:noAutofit/>
          </a:bodyPr>
          <a:lstStyle/>
          <a:p>
            <a:pPr lvl="0" algn="just" defTabSz="1043056">
              <a:spcBef>
                <a:spcPct val="20000"/>
              </a:spcBef>
            </a:pP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</a:t>
            </a:r>
            <a:r>
              <a:rPr lang="ru-RU" sz="2000" b="1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Верховного Суда РФ</a:t>
            </a: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от 25.05.2015 № АКПИ15-388 </a:t>
            </a:r>
            <a:b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«Об отказе в удовлетворении заявления о признании частично недействующим раздела II квалификационного справочника должностей руководителей, специалистов и других служащих, утв. Постановлением Минтруда России от 21.08.1998 № 37»: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C8CDCCBE-391D-4E4A-A5DC-30C295BD9B0B}"/>
              </a:ext>
            </a:extLst>
          </p:cNvPr>
          <p:cNvSpPr txBox="1">
            <a:spLocks/>
          </p:cNvSpPr>
          <p:nvPr/>
        </p:nvSpPr>
        <p:spPr>
          <a:xfrm>
            <a:off x="534669" y="2934641"/>
            <a:ext cx="11000105" cy="3477916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заявителя о том, что условие о наличии опыта работы по специальности не менее 5 лет, а также отсутствие авторских свидетельств на изобретения или научных трудов служат препятствием для занятия должности «научный сотрудник», является несостоятельным.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«…Лица,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подготовки или стажа работы, установленных требованиями к квалификации,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обладающие достаточным практическим опытом и выполняющие качественно и в полном объеме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возложенные на них должностные обязанности,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рекомендации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аттестационной комиссии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 исключения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назначены на соответствующие должности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же, как и лица, имеющие специальную подготовку и стаж работы».</a:t>
            </a:r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id="{3341152E-E7AD-4C49-8C55-B80F3E5FCE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200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+mj-lt"/>
            </a:endParaRPr>
          </a:p>
          <a:p>
            <a:endParaRPr lang="ru-RU" sz="16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784EB08D-09F5-4E1D-AC46-70B8F88EC2C3}"/>
              </a:ext>
            </a:extLst>
          </p:cNvPr>
          <p:cNvSpPr txBox="1">
            <a:spLocks/>
          </p:cNvSpPr>
          <p:nvPr/>
        </p:nvSpPr>
        <p:spPr>
          <a:xfrm>
            <a:off x="324280" y="2271243"/>
            <a:ext cx="10957750" cy="3477916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Пленума Верховного Суда РФ от 24.11.2015 № 52 «О применении судами законодательства, регулирующего труд спортсменов и тренеров»: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«…Лица, не имеющие специальной подготовки, но обладающие достаточным практическим опытом и компетентностью,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назначены на соответствующие должности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рекомендации аттестационной комиссии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F782AF-D1C1-43E8-83A4-3267C7CC77C6}"/>
              </a:ext>
            </a:extLst>
          </p:cNvPr>
          <p:cNvSpPr txBox="1"/>
          <p:nvPr/>
        </p:nvSpPr>
        <p:spPr>
          <a:xfrm>
            <a:off x="1676810" y="178864"/>
            <a:ext cx="6181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Судебная практика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id="{16CE6ADF-7F29-4CF3-AB5E-C68AD6169F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801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+mj-lt"/>
            </a:endParaRPr>
          </a:p>
          <a:p>
            <a:endParaRPr lang="ru-RU" sz="16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784EB08D-09F5-4E1D-AC46-70B8F88EC2C3}"/>
              </a:ext>
            </a:extLst>
          </p:cNvPr>
          <p:cNvSpPr txBox="1">
            <a:spLocks/>
          </p:cNvSpPr>
          <p:nvPr/>
        </p:nvSpPr>
        <p:spPr>
          <a:xfrm>
            <a:off x="281750" y="1505699"/>
            <a:ext cx="10957750" cy="3477916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BD7E2BF0-AC1B-46C6-A639-D1D39BBED090}"/>
              </a:ext>
            </a:extLst>
          </p:cNvPr>
          <p:cNvSpPr txBox="1">
            <a:spLocks/>
          </p:cNvSpPr>
          <p:nvPr/>
        </p:nvSpPr>
        <p:spPr>
          <a:xfrm>
            <a:off x="434149" y="1588427"/>
            <a:ext cx="11287587" cy="3477916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И.В. Серегина с 1990 года работала воспитателем детского сада, в том числе с 1 февраля 2006 года 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муниципальном бюджетном дошкольном образовательном учреждении «Детский сад № 22 городского округа - город Камышин».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августе 2017 года заявительница была уведомлена о том, что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договор с ней будет расторгнут, в связи с тем что она не соответствует требованиям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предъявляемым к образованию педагогических работников ч. 1 ст. 46 Федерального закона «Об образовании в Российской Федерации»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И.В. Серегиной была предложена иная должность 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уборщик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служебных помещений, от замещения которой она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отказалась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id="{21E9E3E1-255B-439D-A74B-A67662F0D0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/>
              <a:t>13</a:t>
            </a:fld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4A4DFA-312D-427A-AB23-772622F6D916}"/>
              </a:ext>
            </a:extLst>
          </p:cNvPr>
          <p:cNvSpPr txBox="1"/>
          <p:nvPr/>
        </p:nvSpPr>
        <p:spPr>
          <a:xfrm>
            <a:off x="-204713" y="0"/>
            <a:ext cx="1008112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КОНСТИТУЦИОННОГО СУДА от 14 ноября 2018 г. № 41-П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делу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проверке конституционности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cтатьи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 Федерального закона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 в связи с жалобой гражданки И.В. Серегиной</a:t>
            </a:r>
          </a:p>
        </p:txBody>
      </p:sp>
    </p:spTree>
    <p:extLst>
      <p:ext uri="{BB962C8B-B14F-4D97-AF65-F5344CB8AC3E}">
        <p14:creationId xmlns:p14="http://schemas.microsoft.com/office/powerpoint/2010/main" val="1916775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+mj-lt"/>
            </a:endParaRPr>
          </a:p>
          <a:p>
            <a:endParaRPr lang="ru-R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AC025-95C2-468A-B3CE-B14EEF096CAE}"/>
              </a:ext>
            </a:extLst>
          </p:cNvPr>
          <p:cNvSpPr txBox="1"/>
          <p:nvPr/>
        </p:nvSpPr>
        <p:spPr>
          <a:xfrm>
            <a:off x="-222817" y="0"/>
            <a:ext cx="1008112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КОНСТИТУЦИОННОГО СУДА от 14 ноября 2018 г. N 41-П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делу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проверке конституционности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cтатьи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 Федерального закона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 в связи с жалобой гражданки И.В. Серегиной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784EB08D-09F5-4E1D-AC46-70B8F88EC2C3}"/>
              </a:ext>
            </a:extLst>
          </p:cNvPr>
          <p:cNvSpPr txBox="1">
            <a:spLocks/>
          </p:cNvSpPr>
          <p:nvPr/>
        </p:nvSpPr>
        <p:spPr>
          <a:xfrm>
            <a:off x="281750" y="1505699"/>
            <a:ext cx="10957750" cy="3477916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BD7E2BF0-AC1B-46C6-A639-D1D39BBED090}"/>
              </a:ext>
            </a:extLst>
          </p:cNvPr>
          <p:cNvSpPr txBox="1">
            <a:spLocks/>
          </p:cNvSpPr>
          <p:nvPr/>
        </p:nvSpPr>
        <p:spPr>
          <a:xfrm>
            <a:off x="434149" y="1262505"/>
            <a:ext cx="11287587" cy="3477916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от 31 августа 2017 года она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уволена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основанию, предусмотренному пунктом 13 части первой статьи 83 ТК РФ, - возникновение установленных данным Кодексом, иным федеральным законом и исключающих возможность исполнения работником обязанностей по трудовому договору ограничений на занятие определенными видами трудовой деятельности.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Считая свое увольнение незаконным, И.В. Серегина обратилась в Камышинский городской суд Волгоградской области, который решением от 4 декабря 2017 года, оставленным без изменения судами вышестоящих инстанций, отказал в удовлетворении ее исковых требований о признании незаконным и отмене приказа о расторжении с ней трудового договора, восстановлении ее на работе в должности воспитателя, взыскании в ее пользу среднего заработка за время вынужденного прогула, компенсации морального вреда и возмещении судебных расходов.</a:t>
            </a:r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id="{E4F87B8F-155C-4B44-BA17-C10838DD6D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059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Объект 2">
            <a:extLst>
              <a:ext uri="{FF2B5EF4-FFF2-40B4-BE49-F238E27FC236}">
                <a16:creationId xmlns:a16="http://schemas.microsoft.com/office/drawing/2014/main" id="{D3175639-52E9-42F7-9865-63AFCC0C9211}"/>
              </a:ext>
            </a:extLst>
          </p:cNvPr>
          <p:cNvSpPr txBox="1">
            <a:spLocks/>
          </p:cNvSpPr>
          <p:nvPr/>
        </p:nvSpPr>
        <p:spPr>
          <a:xfrm>
            <a:off x="367037" y="1394487"/>
            <a:ext cx="11287587" cy="3477916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solidFill>
                  <a:srgbClr val="131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Конституционный Суд РФ, ссылаясь в т.ч. на изложенную в письме от 22.04.2016 года № 14-3/В-381 позицию Минтруда России о том, что вступление в силу профессиональных стандартов не является основанием для увольнения работников, </a:t>
            </a:r>
            <a:r>
              <a:rPr lang="ru-RU" sz="2000" b="1" dirty="0">
                <a:solidFill>
                  <a:srgbClr val="131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постановил:</a:t>
            </a:r>
            <a:r>
              <a:rPr lang="ru-RU" sz="2000" dirty="0">
                <a:solidFill>
                  <a:srgbClr val="131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000" dirty="0">
              <a:solidFill>
                <a:srgbClr val="131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131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Признать  часть 1 статьи 46 Федерального закона «Об образовании в Российской Федерации» не соответствующей Конституции Российской Федерации, ее статьям 1 (часть 1), 2, 7 (часть 1), 17 (части 1 и 2), 18, 19 (части 1 и 2), 21 (часть 1) и 37 (часть 1), </a:t>
            </a:r>
            <a:r>
              <a:rPr lang="ru-RU" sz="2000" b="1" dirty="0">
                <a:solidFill>
                  <a:srgbClr val="131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той мере, в какой она - по смыслу, придаваемому ей правоприменительной практикой в системе действующего правового регулирования, - используется в качестве обоснования прекращения трудового договора</a:t>
            </a:r>
            <a:r>
              <a:rPr lang="ru-RU" sz="2000" dirty="0">
                <a:solidFill>
                  <a:srgbClr val="131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воспитателями дошкольных образовательных организаций, принятыми на работу до вступления в силу Федерального  закона   «Об образовании в Российской Федерации», успешно осуществляющими профессиональную педагогическую деятельность и признанными аттестационной комиссией соответствующими занимаемой должности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DCBFAD81-5B68-4A68-B793-44398B200A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1A39A9-1753-4B90-85C6-F22ED4B13936}"/>
              </a:ext>
            </a:extLst>
          </p:cNvPr>
          <p:cNvSpPr txBox="1"/>
          <p:nvPr/>
        </p:nvSpPr>
        <p:spPr>
          <a:xfrm>
            <a:off x="-222817" y="280655"/>
            <a:ext cx="10081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Конституционный Суд РФ принял сторону уволенной работницы</a:t>
            </a:r>
          </a:p>
        </p:txBody>
      </p:sp>
    </p:spTree>
    <p:extLst>
      <p:ext uri="{BB962C8B-B14F-4D97-AF65-F5344CB8AC3E}">
        <p14:creationId xmlns:p14="http://schemas.microsoft.com/office/powerpoint/2010/main" val="3242418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18A957-F0A6-4758-822F-7CD8C116D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8" y="2625764"/>
            <a:ext cx="666458" cy="1302094"/>
          </a:xfrm>
          <a:prstGeom prst="rect">
            <a:avLst/>
          </a:prstGeom>
        </p:spPr>
      </p:pic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1258F984-6BEE-4BD4-A6D1-E456E595CF50}"/>
              </a:ext>
            </a:extLst>
          </p:cNvPr>
          <p:cNvSpPr txBox="1">
            <a:spLocks/>
          </p:cNvSpPr>
          <p:nvPr/>
        </p:nvSpPr>
        <p:spPr>
          <a:xfrm>
            <a:off x="559006" y="245371"/>
            <a:ext cx="9437125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досрочную пенсию по спискам № 1, № 2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519F8C9-0AD9-40DE-AEAF-86D7B72B14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76F4D4B-A437-4804-8F61-4A4511DE08A3}"/>
              </a:ext>
            </a:extLst>
          </p:cNvPr>
          <p:cNvSpPr/>
          <p:nvPr/>
        </p:nvSpPr>
        <p:spPr>
          <a:xfrm>
            <a:off x="5765246" y="79806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СПИСКЕ № 1</a:t>
            </a:r>
          </a:p>
          <a:p>
            <a:pPr algn="ctr"/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ПРОИЗВОДСТВ, РАБОТ, ПРОФЕССИЙ, ДОЛЖНОСТЕЙ</a:t>
            </a:r>
          </a:p>
          <a:p>
            <a:pPr algn="ctr"/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ПОКАЗАТЕЛЕЙ НА ПОДЗЕМНЫХ РАБОТАХ, НА РАБОТАХ С ОСОБО ВРЕДНЫМИ И ОСОБО ТЯЖЕЛЫМИ УСЛОВИЯМИ ТРУДА</a:t>
            </a:r>
            <a:endParaRPr lang="ru-RU" sz="1400" b="1" i="0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FDD0B7-87D4-494D-909A-97BA5373EE55}"/>
              </a:ext>
            </a:extLst>
          </p:cNvPr>
          <p:cNvSpPr/>
          <p:nvPr/>
        </p:nvSpPr>
        <p:spPr>
          <a:xfrm>
            <a:off x="5907992" y="193062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СПИСКЕ № 2</a:t>
            </a:r>
          </a:p>
          <a:p>
            <a:pPr algn="ctr"/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ПРОИЗВОДСТВ, РАБОТ, ПРОФЕССИЙ, ДОЛЖНОСТЕЙ И ПОКАЗАТЕЛЕЙ С ВРЕДНЫМИ И ТЯЖЕЛЫМИ УСЛОВИЯМИ ТРУДА</a:t>
            </a:r>
            <a:endParaRPr lang="ru-RU" b="0" i="0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D95B42-B227-41C5-8681-437022FC00CD}"/>
              </a:ext>
            </a:extLst>
          </p:cNvPr>
          <p:cNvSpPr/>
          <p:nvPr/>
        </p:nvSpPr>
        <p:spPr>
          <a:xfrm>
            <a:off x="88229" y="1228786"/>
            <a:ext cx="45956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на досрочное назначение страховой пенсии по старости имеют лица указанные в: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0E7A20F-2C8E-45ED-AE83-EB6F3015C8CF}"/>
              </a:ext>
            </a:extLst>
          </p:cNvPr>
          <p:cNvSpPr/>
          <p:nvPr/>
        </p:nvSpPr>
        <p:spPr>
          <a:xfrm>
            <a:off x="844337" y="2929440"/>
            <a:ext cx="10774259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обязательных условий назначения досрочной пенсии является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наименования должности, профессии наименованиям из Списков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вверх 11">
            <a:extLst>
              <a:ext uri="{FF2B5EF4-FFF2-40B4-BE49-F238E27FC236}">
                <a16:creationId xmlns:a16="http://schemas.microsoft.com/office/drawing/2014/main" id="{0354414B-35EA-4402-B7DF-3C5E6771FF44}"/>
              </a:ext>
            </a:extLst>
          </p:cNvPr>
          <p:cNvSpPr/>
          <p:nvPr/>
        </p:nvSpPr>
        <p:spPr>
          <a:xfrm rot="3897772">
            <a:off x="4902724" y="86088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верх 12">
            <a:extLst>
              <a:ext uri="{FF2B5EF4-FFF2-40B4-BE49-F238E27FC236}">
                <a16:creationId xmlns:a16="http://schemas.microsoft.com/office/drawing/2014/main" id="{637380A7-B905-4BF0-A069-A241384A04B2}"/>
              </a:ext>
            </a:extLst>
          </p:cNvPr>
          <p:cNvSpPr/>
          <p:nvPr/>
        </p:nvSpPr>
        <p:spPr>
          <a:xfrm rot="7223725">
            <a:off x="4901507" y="161658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1BB7013-8618-46EE-BF56-0BC4BD83ACA3}"/>
              </a:ext>
            </a:extLst>
          </p:cNvPr>
          <p:cNvSpPr/>
          <p:nvPr/>
        </p:nvSpPr>
        <p:spPr>
          <a:xfrm>
            <a:off x="283340" y="4047380"/>
            <a:ext cx="1172065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Предложения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</a:p>
          <a:p>
            <a:pPr marL="342900" indent="-342900" algn="just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рассмотрении Советом проектов профстандартов не согласовывать профстандарты, в которых есть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графы «возможные наименования должности», охватывающей работы во вредных и тяжелых условиях труда, наименованиям из Списков № 1 и № 2;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при выявлении несоответствия наименований графы «возможные наименования должностей» в профстандартах с наименованиями должностей из Списков № 1 и № 2 рекомендовать Минтруду России издавать приказ об установлении тождественности таких должностей. </a:t>
            </a: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5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95051" y="1141312"/>
            <a:ext cx="11908941" cy="5140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Тождественность профессиональной деятельности, установленная в соответствии с Постановлением Правительства РФ от 28.08.2014 № 869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Тождество профессий, должностей и организаций (структурных подразделений), установленное в соответствии с Постановлением Правительства РФ от 11.07.2002 № 516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Работы с вредными и тяжелыми, особо вредными, особо тяжелыми условиями труда, подземные работы, ж/д транспорт, метрополитен, противопожарная служба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2.1.1. Тождество наименований профессий, предусмотренных Списками производств, работ, профессий, должностей и показателей, применяемыми при досрочном назначении страховой пенсии по старости в порядке, установленном Постановлением Правительства РФ от 16.07.2014 № 665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Лечебная и иная деятельность по охране здоровья населения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2.2.1. Тождество наименований должностей лиц, осуществлявших лечебную и иную деятельность по охране здоровья населения в учреждениях здравоохранения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2.2.2. Тождество наименований учреждений, работа в которых засчитывается в стаж работы, дающей право на досрочное назначение трудовой пенсии по старости лицам, осуществлявшим лечебную и иную деятельность по охране здоровья населения в учреждениях здравоохранения</a:t>
            </a:r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147F4A8B-1A56-44F7-A641-2553E012A4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68233-15E2-4E84-B77E-96FB7C1D609E}"/>
              </a:ext>
            </a:extLst>
          </p:cNvPr>
          <p:cNvSpPr txBox="1"/>
          <p:nvPr/>
        </p:nvSpPr>
        <p:spPr>
          <a:xfrm>
            <a:off x="253498" y="117693"/>
            <a:ext cx="9007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Тождество профессий, должностей и организаций (структурных подразделений), работа в которых дает право на досрочное назначение пенсии по старости</a:t>
            </a:r>
          </a:p>
        </p:txBody>
      </p:sp>
    </p:spTree>
    <p:extLst>
      <p:ext uri="{BB962C8B-B14F-4D97-AF65-F5344CB8AC3E}">
        <p14:creationId xmlns:p14="http://schemas.microsoft.com/office/powerpoint/2010/main" val="2617090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207195" y="1270952"/>
            <a:ext cx="11741494" cy="5380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 Лечебная и иная деятельность по охране здоровья населения, которая засчитывается в стаж работы в течение года, как год и шесть месяцев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2.3.1. Тождество наименований должностей, работа по которым в течение года засчитывается в стаж работы, дающей право на досрочное назначение трудовой пенсии по старости, как год и шесть месяцев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2.3.2. Тождество наименований структурных подразделений учреждений здравоохранения, работа в которых в течение года засчитывается в стаж работы, дающей право на досрочное назначение трудовой пенсии по старости, как год и шесть месяцев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2.3.3. Тождество наименований структурных подразделений, предусмотренных пунктом 6 Правил исчисления периодов работы, дающей право на досрочное назначение трудовой пенсии по старости лицам, осуществлявшим лечебную и иную деятельность по охране здоровья населения в учреждениях здравоохранения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2.4. Педагогическая деятельность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2.4.1. Тождество наименований должностей лиц, осуществлявших педагогическую деятельность в учреждениях для детей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2.4.2. Тождество наименований учреждений, работа в которых засчитывается в стаж работы, дающей право на досрочное назначение трудовой пенсии по старости лицам, осуществлявшим педагогическую деятельность в учреждениях для детей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2.5. Творческая деятельность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2.5.1. Тождество наименований должностей работников театров и других театрально-зрелищных предприятий и коллективов, работа по которым засчитывается в стаж работы, дающей право на досрочное назначение трудовой пенсии по старости в связи с осуществлением творческой деятельности</a:t>
            </a:r>
          </a:p>
        </p:txBody>
      </p:sp>
      <p:sp>
        <p:nvSpPr>
          <p:cNvPr id="48" name="Объект 2">
            <a:extLst>
              <a:ext uri="{FF2B5EF4-FFF2-40B4-BE49-F238E27FC236}">
                <a16:creationId xmlns:a16="http://schemas.microsoft.com/office/drawing/2014/main" id="{D3175639-52E9-42F7-9865-63AFCC0C9211}"/>
              </a:ext>
            </a:extLst>
          </p:cNvPr>
          <p:cNvSpPr txBox="1">
            <a:spLocks/>
          </p:cNvSpPr>
          <p:nvPr/>
        </p:nvSpPr>
        <p:spPr>
          <a:xfrm>
            <a:off x="434149" y="1588427"/>
            <a:ext cx="11287587" cy="3477916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id="{9A5FFBF6-A68E-45BE-8AD6-FC395E21E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16E3BC-615A-4548-933D-113C9FC68CC3}"/>
              </a:ext>
            </a:extLst>
          </p:cNvPr>
          <p:cNvSpPr txBox="1"/>
          <p:nvPr/>
        </p:nvSpPr>
        <p:spPr>
          <a:xfrm>
            <a:off x="253498" y="172013"/>
            <a:ext cx="9007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Тождество профессий, должностей и организаций (структурных подразделений), работа в которых дает право на досрочное назначение пенсии по старости</a:t>
            </a:r>
          </a:p>
        </p:txBody>
      </p:sp>
    </p:spTree>
    <p:extLst>
      <p:ext uri="{BB962C8B-B14F-4D97-AF65-F5344CB8AC3E}">
        <p14:creationId xmlns:p14="http://schemas.microsoft.com/office/powerpoint/2010/main" val="664222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307819" y="1414508"/>
            <a:ext cx="5052702" cy="476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приказом Минтруда России от 12 апреля 2013 г. № 148н предусмотрено 9 уровней, где на 1-м уровне предполагается деятельность под руководством и индивидуальная ответственность, а на 9-м уровне квалификации – определение стратегии, управление большими техническими системами, социальными экономическими процессами и ответственность на национальном или международном уровне.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1-4 уровни квалификаций предусмотрены для рабочих профессий.</a:t>
            </a:r>
          </a:p>
        </p:txBody>
      </p:sp>
      <p:sp>
        <p:nvSpPr>
          <p:cNvPr id="48" name="Объект 2">
            <a:extLst>
              <a:ext uri="{FF2B5EF4-FFF2-40B4-BE49-F238E27FC236}">
                <a16:creationId xmlns:a16="http://schemas.microsoft.com/office/drawing/2014/main" id="{D3175639-52E9-42F7-9865-63AFCC0C9211}"/>
              </a:ext>
            </a:extLst>
          </p:cNvPr>
          <p:cNvSpPr txBox="1">
            <a:spLocks/>
          </p:cNvSpPr>
          <p:nvPr/>
        </p:nvSpPr>
        <p:spPr>
          <a:xfrm>
            <a:off x="434149" y="1588427"/>
            <a:ext cx="11287587" cy="3477916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F25FBC-C107-439A-8A96-BCCE75DA0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75" y="1652429"/>
            <a:ext cx="5830327" cy="3864578"/>
          </a:xfrm>
          <a:prstGeom prst="rect">
            <a:avLst/>
          </a:prstGeom>
        </p:spPr>
      </p:pic>
      <p:sp>
        <p:nvSpPr>
          <p:cNvPr id="8" name="Номер слайда 17">
            <a:extLst>
              <a:ext uri="{FF2B5EF4-FFF2-40B4-BE49-F238E27FC236}">
                <a16:creationId xmlns:a16="http://schemas.microsoft.com/office/drawing/2014/main" id="{20694DAE-C39F-4041-B017-E8A81B86C0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9D131C-C8E4-437C-A98E-A8A2A848D580}"/>
              </a:ext>
            </a:extLst>
          </p:cNvPr>
          <p:cNvSpPr txBox="1"/>
          <p:nvPr/>
        </p:nvSpPr>
        <p:spPr>
          <a:xfrm>
            <a:off x="307819" y="304120"/>
            <a:ext cx="87184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квалификации – важная характеристика трудовых функций</a:t>
            </a:r>
          </a:p>
        </p:txBody>
      </p:sp>
    </p:spTree>
    <p:extLst>
      <p:ext uri="{BB962C8B-B14F-4D97-AF65-F5344CB8AC3E}">
        <p14:creationId xmlns:p14="http://schemas.microsoft.com/office/powerpoint/2010/main" val="228577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404B2C5-1FDE-4E74-8362-F0C6A2942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15" y="1335843"/>
            <a:ext cx="10515600" cy="4351337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Что такое профессиональные стандарты? Кто их разрабатывает? Кто утверждает? Для чего они нужны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в чем их сущностное наполнение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Что делать работнику, если его квалификация не соответствует требованиям, которые приведены в профессиональном стандарте? Есть ли какие-то риски для работников?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Обязаны ли работодатели применять утвержденные профессиональные стандарты?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Достаточно ли формального соответствия описанным в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профстандарте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требованиям, например, требованиям к образованию? Или у него есть возможность подтвердить свои навыки, умения и знания?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6DA17D-2820-4D54-BDB7-FBF69482F4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t>2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E41AD3-8731-4FB2-91B5-4C5918D4C94C}"/>
              </a:ext>
            </a:extLst>
          </p:cNvPr>
          <p:cNvSpPr txBox="1"/>
          <p:nvPr/>
        </p:nvSpPr>
        <p:spPr>
          <a:xfrm>
            <a:off x="-475129" y="92752"/>
            <a:ext cx="100811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85750" algn="ctr" eaLnBrk="0" fontAlgn="base" hangingPunct="0">
              <a:spcAft>
                <a:spcPct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темы в ходе обучения</a:t>
            </a:r>
            <a:endParaRPr lang="ru-RU" sz="2800" b="1" dirty="0"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4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AC025-95C2-468A-B3CE-B14EEF096CAE}"/>
              </a:ext>
            </a:extLst>
          </p:cNvPr>
          <p:cNvSpPr txBox="1"/>
          <p:nvPr/>
        </p:nvSpPr>
        <p:spPr>
          <a:xfrm>
            <a:off x="-576729" y="226918"/>
            <a:ext cx="10081120" cy="417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85750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квалификации используются для определения уровня зарплаты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A46A1B8-D5BA-48C9-86CC-E3D56D535CF5}"/>
              </a:ext>
            </a:extLst>
          </p:cNvPr>
          <p:cNvSpPr/>
          <p:nvPr/>
        </p:nvSpPr>
        <p:spPr>
          <a:xfrm>
            <a:off x="715034" y="1760587"/>
            <a:ext cx="9756809" cy="4341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 defTabSz="9144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применения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тарификации работ не раскрыт сегодня.</a:t>
            </a:r>
          </a:p>
          <a:p>
            <a:pPr indent="285750" algn="just" defTabSz="9144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 defTabSz="9144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работнику уровней квалификации должно соответствовать его тарифному разряду и квалификационному разряду. </a:t>
            </a:r>
          </a:p>
          <a:p>
            <a:pPr indent="285750" algn="just" defTabSz="9144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 defTabSz="9144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квалификации применяются при описании трудовых функций, требований к образованию и обучению работников, а также при определении требований к умениям, знаниям и опыту работы в зависимости от делегированных ему полномочий и ответственности. </a:t>
            </a:r>
          </a:p>
          <a:p>
            <a:pPr indent="285750" algn="just" defTabSz="9144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id="{5223BC9C-9BB1-4B75-82D0-F51FA98259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27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914397" y="238619"/>
            <a:ext cx="943712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квалификации и тарификация работ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F77F84-ED57-4807-AF18-EEFC1AF9A09E}"/>
              </a:ext>
            </a:extLst>
          </p:cNvPr>
          <p:cNvSpPr/>
          <p:nvPr/>
        </p:nvSpPr>
        <p:spPr>
          <a:xfrm>
            <a:off x="0" y="1443360"/>
            <a:ext cx="4668063" cy="142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Тарифный разряд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величина, отражающая сложность труда и уровень квалификации работника.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7FDF77-2CAB-4AAC-868E-6C5BDE15BD91}"/>
              </a:ext>
            </a:extLst>
          </p:cNvPr>
          <p:cNvSpPr/>
          <p:nvPr/>
        </p:nvSpPr>
        <p:spPr>
          <a:xfrm>
            <a:off x="57644" y="3110961"/>
            <a:ext cx="4608103" cy="188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Тарификация работ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отнесение видов труда к тарифным разрядам или квалификационным категориям в зависимости от сложности труда.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4944D85-4140-408C-8127-76E6A0F54751}"/>
              </a:ext>
            </a:extLst>
          </p:cNvPr>
          <p:cNvSpPr/>
          <p:nvPr/>
        </p:nvSpPr>
        <p:spPr>
          <a:xfrm>
            <a:off x="5802596" y="3109774"/>
            <a:ext cx="5958563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ЕТКС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тарификация работ и присвоение рабочим квалификационных тарифных разрядов.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58E5A5-F9A3-47F1-AF59-7937607269B6}"/>
              </a:ext>
            </a:extLst>
          </p:cNvPr>
          <p:cNvSpPr/>
          <p:nvPr/>
        </p:nvSpPr>
        <p:spPr>
          <a:xfrm>
            <a:off x="5759466" y="4161491"/>
            <a:ext cx="5958563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разработке профессиональных стандартов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применяются уровни квалификации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C108C-7073-42A2-805C-F44D3E46EAE4}"/>
              </a:ext>
            </a:extLst>
          </p:cNvPr>
          <p:cNvSpPr txBox="1"/>
          <p:nvPr/>
        </p:nvSpPr>
        <p:spPr>
          <a:xfrm>
            <a:off x="0" y="930729"/>
            <a:ext cx="4811283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indent="0" algn="l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кодекс Российской Федерации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CD2EDDA-DC90-4BDF-A03F-E4711A317168}"/>
              </a:ext>
            </a:extLst>
          </p:cNvPr>
          <p:cNvSpPr/>
          <p:nvPr/>
        </p:nvSpPr>
        <p:spPr>
          <a:xfrm>
            <a:off x="5802596" y="967741"/>
            <a:ext cx="6023823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содержит должностные обязанности и требования, предъявляемые к уровню знаний и квалификации руководителей, специалистов и служащих, допуская разделение категорий работников по квалификациям.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96A8BCA-F3CC-430E-9BFB-ED667900BB1A}"/>
              </a:ext>
            </a:extLst>
          </p:cNvPr>
          <p:cNvSpPr/>
          <p:nvPr/>
        </p:nvSpPr>
        <p:spPr>
          <a:xfrm>
            <a:off x="7930322" y="630525"/>
            <a:ext cx="1976927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ЕКС/ЕТКС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C2CC9667-4C12-40DB-96F2-F0C6075A47B3}"/>
              </a:ext>
            </a:extLst>
          </p:cNvPr>
          <p:cNvSpPr/>
          <p:nvPr/>
        </p:nvSpPr>
        <p:spPr>
          <a:xfrm>
            <a:off x="4746125" y="176770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DE71975C-8EA8-4E69-92B5-F0CC3AC874A0}"/>
              </a:ext>
            </a:extLst>
          </p:cNvPr>
          <p:cNvSpPr/>
          <p:nvPr/>
        </p:nvSpPr>
        <p:spPr>
          <a:xfrm>
            <a:off x="4754325" y="33074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изогнутая влево 15">
            <a:extLst>
              <a:ext uri="{FF2B5EF4-FFF2-40B4-BE49-F238E27FC236}">
                <a16:creationId xmlns:a16="http://schemas.microsoft.com/office/drawing/2014/main" id="{6219E389-5C69-48EC-BB7C-D859F6E533C0}"/>
              </a:ext>
            </a:extLst>
          </p:cNvPr>
          <p:cNvSpPr/>
          <p:nvPr/>
        </p:nvSpPr>
        <p:spPr>
          <a:xfrm>
            <a:off x="9880351" y="4787952"/>
            <a:ext cx="731520" cy="13334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78C0D77-89CE-4E41-A565-4F284C701F72}"/>
              </a:ext>
            </a:extLst>
          </p:cNvPr>
          <p:cNvSpPr/>
          <p:nvPr/>
        </p:nvSpPr>
        <p:spPr>
          <a:xfrm>
            <a:off x="1404001" y="5213209"/>
            <a:ext cx="8033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Уровень квалификации по профессиональному стандарту должен коррелироваться с величиной тарифного разряда и сложностью выполняемой работы</a:t>
            </a:r>
            <a:endParaRPr lang="ru-RU" sz="2400" b="1" dirty="0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A7F9AD0A-CF1D-4596-9039-48A5662D8F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t>21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1737806-A7B9-45AF-ABFF-B15B018BF5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0" y="5111444"/>
            <a:ext cx="666458" cy="130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5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1258F984-6BEE-4BD4-A6D1-E456E595CF50}"/>
              </a:ext>
            </a:extLst>
          </p:cNvPr>
          <p:cNvSpPr txBox="1">
            <a:spLocks/>
          </p:cNvSpPr>
          <p:nvPr/>
        </p:nvSpPr>
        <p:spPr>
          <a:xfrm>
            <a:off x="81482" y="162267"/>
            <a:ext cx="9978024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уровней квалификации и тарифных разрядов профессионального </a:t>
            </a:r>
          </a:p>
          <a:p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 «Машинист оборудования распределительных нефтебаз»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1E20B7F-3812-436B-B97B-DC592EED4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290169"/>
              </p:ext>
            </p:extLst>
          </p:nvPr>
        </p:nvGraphicFramePr>
        <p:xfrm>
          <a:off x="423334" y="2092502"/>
          <a:ext cx="11150600" cy="349961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21466">
                  <a:extLst>
                    <a:ext uri="{9D8B030D-6E8A-4147-A177-3AD203B41FA5}">
                      <a16:colId xmlns:a16="http://schemas.microsoft.com/office/drawing/2014/main" val="1754645400"/>
                    </a:ext>
                  </a:extLst>
                </a:gridCol>
                <a:gridCol w="3993283">
                  <a:extLst>
                    <a:ext uri="{9D8B030D-6E8A-4147-A177-3AD203B41FA5}">
                      <a16:colId xmlns:a16="http://schemas.microsoft.com/office/drawing/2014/main" val="3663889081"/>
                    </a:ext>
                  </a:extLst>
                </a:gridCol>
                <a:gridCol w="4735851">
                  <a:extLst>
                    <a:ext uri="{9D8B030D-6E8A-4147-A177-3AD203B41FA5}">
                      <a16:colId xmlns:a16="http://schemas.microsoft.com/office/drawing/2014/main" val="23623936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обобщенной трудовой функции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квалификации по профессиональным стандартам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Тарифные разряды согласно ЕТКС, соответствующие уровням квалификации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08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уровень квалификации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разряд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5983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уровень квалификации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5, 6 разряды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146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уровень квалификации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разряд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8416364"/>
                  </a:ext>
                </a:extLst>
              </a:tr>
            </a:tbl>
          </a:graphicData>
        </a:graphic>
      </p:graphicFrame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FB2A6D-626F-4421-9B49-D8309F32AE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52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A6AC025-95C2-468A-B3CE-B14EEF096CAE}"/>
              </a:ext>
            </a:extLst>
          </p:cNvPr>
          <p:cNvSpPr txBox="1"/>
          <p:nvPr/>
        </p:nvSpPr>
        <p:spPr>
          <a:xfrm>
            <a:off x="-398112" y="11172"/>
            <a:ext cx="896200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2-го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(пример)</a:t>
            </a:r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«Оператор товарный»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E3944D55-8418-4F1F-921F-93C19D1BE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" y="2128789"/>
            <a:ext cx="8500845" cy="352449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03EC2D2-C07F-4327-A096-858FE01DAAAF}"/>
              </a:ext>
            </a:extLst>
          </p:cNvPr>
          <p:cNvSpPr/>
          <p:nvPr/>
        </p:nvSpPr>
        <p:spPr>
          <a:xfrm>
            <a:off x="8644056" y="2224269"/>
            <a:ext cx="32718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Возможные наименования должностей: Оператор товарный 2-го разряда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Требования к образованию и обучению: Профессиональное обучение программы профессиональной подготовки по профессиям рабочих, программы переподготовки рабочих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Требования к опыту практической работы: нет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Особые условия допуска к работе: Прохождение обязательных предварительных (при поступлении на работу) и периодических медицинских осмотров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7">
            <a:extLst>
              <a:ext uri="{FF2B5EF4-FFF2-40B4-BE49-F238E27FC236}">
                <a16:creationId xmlns:a16="http://schemas.microsoft.com/office/drawing/2014/main" id="{A045C6D4-466B-474E-BA34-48864BFA1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53550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562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+mj-lt"/>
            </a:endParaRPr>
          </a:p>
          <a:p>
            <a:endParaRPr lang="ru-R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AC025-95C2-468A-B3CE-B14EEF096CAE}"/>
              </a:ext>
            </a:extLst>
          </p:cNvPr>
          <p:cNvSpPr txBox="1"/>
          <p:nvPr/>
        </p:nvSpPr>
        <p:spPr>
          <a:xfrm>
            <a:off x="622806" y="27335"/>
            <a:ext cx="72347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3-го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(пример)</a:t>
            </a:r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«Оператор товарный»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25912F-C2DD-4164-A4A3-41F1D108E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70" y="1596934"/>
            <a:ext cx="7724775" cy="44196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0F81440-2AB8-43FC-BF26-0AF01CAE76D4}"/>
              </a:ext>
            </a:extLst>
          </p:cNvPr>
          <p:cNvSpPr/>
          <p:nvPr/>
        </p:nvSpPr>
        <p:spPr>
          <a:xfrm>
            <a:off x="8258588" y="1821575"/>
            <a:ext cx="32718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Возможные наименования должностей: Оператор товарный 3-го разряда.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Требования к образованию и обучению: Профессиональное обучение, программы профессиональной подготовки по профессиям рабочих, программы переподготовки рабочих и др.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Требования к опыту практической работы: не менее трех месяцев по профессии с более низким (предыдущим) разрядом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Особые условия допуска к работе: Прохождение обязательных предварительных (при поступлении на работу) и периодических медицинских осмотров и др.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17">
            <a:extLst>
              <a:ext uri="{FF2B5EF4-FFF2-40B4-BE49-F238E27FC236}">
                <a16:creationId xmlns:a16="http://schemas.microsoft.com/office/drawing/2014/main" id="{7EDCACA3-10A0-4702-A3BE-97512CD30D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346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+mj-lt"/>
            </a:endParaRPr>
          </a:p>
          <a:p>
            <a:endParaRPr lang="ru-R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AC025-95C2-468A-B3CE-B14EEF096CAE}"/>
              </a:ext>
            </a:extLst>
          </p:cNvPr>
          <p:cNvSpPr txBox="1"/>
          <p:nvPr/>
        </p:nvSpPr>
        <p:spPr>
          <a:xfrm>
            <a:off x="84171" y="168102"/>
            <a:ext cx="732042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внедрения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73D0A7D-9962-4CE2-B80A-671143382566}"/>
              </a:ext>
            </a:extLst>
          </p:cNvPr>
          <p:cNvSpPr txBox="1">
            <a:spLocks/>
          </p:cNvSpPr>
          <p:nvPr/>
        </p:nvSpPr>
        <p:spPr>
          <a:xfrm>
            <a:off x="448309" y="1355077"/>
            <a:ext cx="10472239" cy="4990084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1. Подготовка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состава рабочей группы и разработка графика работы с контрольными точками отсчета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2. Сбор и анализ информации об утвержденных профессиональных стандартах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3. Сверка должностных обязанностей в организации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4. Сверка наименований должностей в организации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5. Проверка работников на соответствие требованиям профессионального стандарта (опыт, образование) для конкретной обобщенной трудовой функции</a:t>
            </a:r>
          </a:p>
        </p:txBody>
      </p:sp>
      <p:sp>
        <p:nvSpPr>
          <p:cNvPr id="8" name="Номер слайда 17">
            <a:extLst>
              <a:ext uri="{FF2B5EF4-FFF2-40B4-BE49-F238E27FC236}">
                <a16:creationId xmlns:a16="http://schemas.microsoft.com/office/drawing/2014/main" id="{324DF50D-5F52-4F9C-BF7D-784A74D41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742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AC025-95C2-468A-B3CE-B14EEF096CAE}"/>
              </a:ext>
            </a:extLst>
          </p:cNvPr>
          <p:cNvSpPr txBox="1"/>
          <p:nvPr/>
        </p:nvSpPr>
        <p:spPr>
          <a:xfrm>
            <a:off x="270996" y="160129"/>
            <a:ext cx="80944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Этап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Подготовка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9AAA98D-1CFB-4284-9332-F589D73308B9}"/>
              </a:ext>
            </a:extLst>
          </p:cNvPr>
          <p:cNvSpPr txBox="1">
            <a:spLocks/>
          </p:cNvSpPr>
          <p:nvPr/>
        </p:nvSpPr>
        <p:spPr>
          <a:xfrm>
            <a:off x="421458" y="1345092"/>
            <a:ext cx="11117399" cy="4536504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Провести совещание по обсуждению профессиональных стандартов с руководителями всех структурных подразделений.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Сформировать рабочую группу по внедрению профессиональных стандартов. </a:t>
            </a:r>
          </a:p>
          <a:p>
            <a:pPr marL="0" indent="0">
              <a:buNone/>
            </a:pP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рабочей группы рекомендуется включить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57188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Представителя профсоюзной организации; 2) Юриста;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Руководителя ОТИЗ;  4)  Руководителей производственных подразделений; </a:t>
            </a:r>
          </a:p>
          <a:p>
            <a:pPr marL="357188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 Специалиста службы управления персоналом по всем функциональным подразделениям; 6) Других сотрудников с учетом специфики организации.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Утвердить состав рабочей группы и разработать график работы с контрольными точками отсчета.</a:t>
            </a:r>
          </a:p>
        </p:txBody>
      </p:sp>
      <p:sp>
        <p:nvSpPr>
          <p:cNvPr id="8" name="Номер слайда 17">
            <a:extLst>
              <a:ext uri="{FF2B5EF4-FFF2-40B4-BE49-F238E27FC236}">
                <a16:creationId xmlns:a16="http://schemas.microsoft.com/office/drawing/2014/main" id="{34E61FB4-5A6D-4763-BD8B-BE882FC3D2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31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+mj-lt"/>
            </a:endParaRPr>
          </a:p>
          <a:p>
            <a:endParaRPr lang="ru-R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AC025-95C2-468A-B3CE-B14EEF096CAE}"/>
              </a:ext>
            </a:extLst>
          </p:cNvPr>
          <p:cNvSpPr txBox="1"/>
          <p:nvPr/>
        </p:nvSpPr>
        <p:spPr>
          <a:xfrm>
            <a:off x="-452904" y="140709"/>
            <a:ext cx="85829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Этап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Сбор информации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3633" y="1934540"/>
            <a:ext cx="104103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со всеми профессиональными стандартами, которые вышли, в реестре профессиональных стандартов по адресу: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www.profstandart.rosmintrud.ru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401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проанализировать весь реестр профессиональных стандартов во избежание пропуска или дублирования стандартов в вашей организации.</a:t>
            </a:r>
          </a:p>
          <a:p>
            <a:pPr indent="35401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список всех профессиональных стандартов, которые «при первом приближении» могут относиться к тем видам деятельности, по которым есть работники в компании.</a:t>
            </a:r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id="{BE658EC2-8737-42DA-B664-A43B13EB19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177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+mj-lt"/>
            </a:endParaRPr>
          </a:p>
          <a:p>
            <a:endParaRPr lang="ru-R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AC025-95C2-468A-B3CE-B14EEF096CAE}"/>
              </a:ext>
            </a:extLst>
          </p:cNvPr>
          <p:cNvSpPr txBox="1"/>
          <p:nvPr/>
        </p:nvSpPr>
        <p:spPr>
          <a:xfrm>
            <a:off x="846412" y="212740"/>
            <a:ext cx="81346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Этап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Сверка функций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25673-EBC2-4C83-BAB0-5E9317448F78}"/>
              </a:ext>
            </a:extLst>
          </p:cNvPr>
          <p:cNvSpPr txBox="1"/>
          <p:nvPr/>
        </p:nvSpPr>
        <p:spPr>
          <a:xfrm>
            <a:off x="488935" y="2720129"/>
            <a:ext cx="10550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Проанализировать, соответствуют ли должностные обязанности,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работнику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трудовом договоре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должностной инструкции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 иным документам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обобщенной трудовой функции (ОТФ) и трудовым функциям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установленным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 стандартом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id="{924DB8B4-DCCA-4002-AC17-CAC1198E23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04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+mj-lt"/>
            </a:endParaRPr>
          </a:p>
          <a:p>
            <a:endParaRPr lang="ru-R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AC025-95C2-468A-B3CE-B14EEF096CAE}"/>
              </a:ext>
            </a:extLst>
          </p:cNvPr>
          <p:cNvSpPr txBox="1"/>
          <p:nvPr/>
        </p:nvSpPr>
        <p:spPr>
          <a:xfrm>
            <a:off x="647584" y="283702"/>
            <a:ext cx="96240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Этап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Сверка наименований должностей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73D0A7D-9962-4CE2-B80A-671143382566}"/>
              </a:ext>
            </a:extLst>
          </p:cNvPr>
          <p:cNvSpPr txBox="1">
            <a:spLocks/>
          </p:cNvSpPr>
          <p:nvPr/>
        </p:nvSpPr>
        <p:spPr>
          <a:xfrm>
            <a:off x="492669" y="2398356"/>
            <a:ext cx="10811056" cy="2865403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Сверить наименование должности в штатном расписании с «Возможным наименованием должности» в профессиональном стандарте.</a:t>
            </a:r>
          </a:p>
          <a:p>
            <a:pPr marL="514350" indent="-514350" algn="just"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Документально зафиксировать результаты сравнения наименования должности (профессии).</a:t>
            </a:r>
          </a:p>
        </p:txBody>
      </p:sp>
      <p:sp>
        <p:nvSpPr>
          <p:cNvPr id="8" name="Номер слайда 17">
            <a:extLst>
              <a:ext uri="{FF2B5EF4-FFF2-40B4-BE49-F238E27FC236}">
                <a16:creationId xmlns:a16="http://schemas.microsoft.com/office/drawing/2014/main" id="{7DEA1917-6400-4778-A279-F66EF46843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42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+mj-lt"/>
            </a:endParaRPr>
          </a:p>
          <a:p>
            <a:endParaRPr lang="ru-R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AC025-95C2-468A-B3CE-B14EEF096CAE}"/>
              </a:ext>
            </a:extLst>
          </p:cNvPr>
          <p:cNvSpPr txBox="1"/>
          <p:nvPr/>
        </p:nvSpPr>
        <p:spPr>
          <a:xfrm>
            <a:off x="-475129" y="92752"/>
            <a:ext cx="100811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85750" algn="ctr" eaLnBrk="0" fontAlgn="base" hangingPunct="0">
              <a:spcAft>
                <a:spcPct val="0"/>
              </a:spcAft>
            </a:pPr>
            <a:r>
              <a:rPr lang="ru-RU" sz="2800" dirty="0">
                <a:latin typeface="Georgia" panose="02040502050405020303" pitchFamily="18" charset="0"/>
                <a:cs typeface="Arial" pitchFamily="34" charset="0"/>
              </a:rPr>
              <a:t>Что такое профессиональный стандарт?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B17C7C-D785-46C9-AABF-D811CF2B3FF7}"/>
              </a:ext>
            </a:extLst>
          </p:cNvPr>
          <p:cNvSpPr txBox="1"/>
          <p:nvPr/>
        </p:nvSpPr>
        <p:spPr>
          <a:xfrm>
            <a:off x="453005" y="1577459"/>
            <a:ext cx="114090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«Профессиональный стандарт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характеристика квалификации, необходимой работнику для осуществления определенного вида профессиональной деятельности, в том числе выполнения определенной трудовой функции».</a:t>
            </a:r>
          </a:p>
          <a:p>
            <a:pPr indent="2857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Профессиональный стандарт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детализированное </a:t>
            </a:r>
            <a:r>
              <a:rPr lang="ru-RU" sz="24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конкретного вида профессиональной деятельности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вне зависимости от специфики организации (масштабов ее деятельности; формы собственности и т.д.), от регионов функционирования и порядка формирования штатного расписания в конкретных организациях (т.е. разделения труда).</a:t>
            </a:r>
          </a:p>
          <a:p>
            <a:pPr indent="2857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5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«Квалификация работника -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уровень знаний, умений, профессиональных навыков и опыта работы работника».</a:t>
            </a:r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id="{809DA31A-2E2D-45A6-BC3B-9380ECE72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975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+mj-lt"/>
            </a:endParaRPr>
          </a:p>
          <a:p>
            <a:endParaRPr lang="ru-R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AC025-95C2-468A-B3CE-B14EEF096CAE}"/>
              </a:ext>
            </a:extLst>
          </p:cNvPr>
          <p:cNvSpPr txBox="1"/>
          <p:nvPr/>
        </p:nvSpPr>
        <p:spPr>
          <a:xfrm>
            <a:off x="177" y="54684"/>
            <a:ext cx="978105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Этап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Проверка работников на соответствие «базовым» требованиям профессионального стандарта (опыт и образование)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73D0A7D-9962-4CE2-B80A-671143382566}"/>
              </a:ext>
            </a:extLst>
          </p:cNvPr>
          <p:cNvSpPr txBox="1">
            <a:spLocks/>
          </p:cNvSpPr>
          <p:nvPr/>
        </p:nvSpPr>
        <p:spPr>
          <a:xfrm>
            <a:off x="864870" y="2507138"/>
            <a:ext cx="9624060" cy="1475037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выявления несоответствий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устранить несоответствия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например, при несоответствии уровня образования сотрудника требованиям профессионального стандарта формируется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обучения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Номер слайда 17">
            <a:extLst>
              <a:ext uri="{FF2B5EF4-FFF2-40B4-BE49-F238E27FC236}">
                <a16:creationId xmlns:a16="http://schemas.microsoft.com/office/drawing/2014/main" id="{0B15F83F-2EB1-48BE-934D-44470E7BDA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4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+mj-lt"/>
            </a:endParaRPr>
          </a:p>
          <a:p>
            <a:endParaRPr lang="ru-R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AC025-95C2-468A-B3CE-B14EEF096CAE}"/>
              </a:ext>
            </a:extLst>
          </p:cNvPr>
          <p:cNvSpPr txBox="1"/>
          <p:nvPr/>
        </p:nvSpPr>
        <p:spPr>
          <a:xfrm>
            <a:off x="-296074" y="53675"/>
            <a:ext cx="100811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профессиональных стандартов для нефтегазового комплекса - 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951EF18-EB31-4FAB-80BB-899103507FCE}"/>
              </a:ext>
            </a:extLst>
          </p:cNvPr>
          <p:cNvSpPr/>
          <p:nvPr/>
        </p:nvSpPr>
        <p:spPr>
          <a:xfrm>
            <a:off x="563568" y="1762841"/>
            <a:ext cx="10835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государственных внебюджетных фондах, государственных и муниципальных учреждениях, унитарных предприятиях, в госкорпорациях, госкомпаниях и хозяйственных обществах, более 50% (процентов) акций (долей) в уставном капитале которых находится в государственной или муниципальной собственности, профстандарты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 для применения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27 июня 2016 г. № 584</a:t>
            </a:r>
          </a:p>
        </p:txBody>
      </p:sp>
      <p:sp>
        <p:nvSpPr>
          <p:cNvPr id="8" name="Номер слайда 17">
            <a:extLst>
              <a:ext uri="{FF2B5EF4-FFF2-40B4-BE49-F238E27FC236}">
                <a16:creationId xmlns:a16="http://schemas.microsoft.com/office/drawing/2014/main" id="{5E8DA9A8-0B0B-47E5-BBAA-BD2D6CA38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836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+mj-lt"/>
            </a:endParaRPr>
          </a:p>
          <a:p>
            <a:endParaRPr lang="ru-R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AC025-95C2-468A-B3CE-B14EEF096CAE}"/>
              </a:ext>
            </a:extLst>
          </p:cNvPr>
          <p:cNvSpPr txBox="1"/>
          <p:nvPr/>
        </p:nvSpPr>
        <p:spPr>
          <a:xfrm>
            <a:off x="-261393" y="196284"/>
            <a:ext cx="100811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планов по внедрению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0FE13C7-D51C-4FDE-9AFD-C760509482A5}"/>
              </a:ext>
            </a:extLst>
          </p:cNvPr>
          <p:cNvSpPr/>
          <p:nvPr/>
        </p:nvSpPr>
        <p:spPr>
          <a:xfrm>
            <a:off x="471987" y="1750971"/>
            <a:ext cx="109712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организации должны были до 2020 года утвердить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по организации применения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мнения представительного органа работников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4013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этих планах определен список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подлежащих применению. </a:t>
            </a:r>
          </a:p>
          <a:p>
            <a:pPr indent="354013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профессиональном образовании (обучении) и (или) дополнительном профобразовании работников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анализа квалификационных требований, содержащихся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id="{0C43FDA1-53D1-4E16-BF9C-0F3E74D24B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015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+mj-lt"/>
            </a:endParaRPr>
          </a:p>
          <a:p>
            <a:endParaRPr lang="ru-RU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DECF48A-3287-4A2B-8700-52D6CD8A49B1}"/>
              </a:ext>
            </a:extLst>
          </p:cNvPr>
          <p:cNvSpPr/>
          <p:nvPr/>
        </p:nvSpPr>
        <p:spPr>
          <a:xfrm>
            <a:off x="1038547" y="2483550"/>
            <a:ext cx="103522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 для применения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случаях, когда выполнение работ связано с предоставлением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 и компенсаций либо ограничений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908F6-0036-4798-9F69-9826ED1F08F2}"/>
              </a:ext>
            </a:extLst>
          </p:cNvPr>
          <p:cNvSpPr txBox="1"/>
          <p:nvPr/>
        </p:nvSpPr>
        <p:spPr>
          <a:xfrm>
            <a:off x="-576729" y="-45916"/>
            <a:ext cx="1008112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профессиональных стандартов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нефтегазового комплекса - № 2</a:t>
            </a:r>
          </a:p>
        </p:txBody>
      </p:sp>
      <p:sp>
        <p:nvSpPr>
          <p:cNvPr id="8" name="Номер слайда 17">
            <a:extLst>
              <a:ext uri="{FF2B5EF4-FFF2-40B4-BE49-F238E27FC236}">
                <a16:creationId xmlns:a16="http://schemas.microsoft.com/office/drawing/2014/main" id="{CFE528A9-D010-4F46-A932-38B678C329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218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+mj-lt"/>
            </a:endParaRPr>
          </a:p>
          <a:p>
            <a:endParaRPr lang="ru-RU" sz="1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0DF41F-EC87-4494-AA53-AB9B34DF8BA0}"/>
              </a:ext>
            </a:extLst>
          </p:cNvPr>
          <p:cNvSpPr/>
          <p:nvPr/>
        </p:nvSpPr>
        <p:spPr>
          <a:xfrm>
            <a:off x="560140" y="1432710"/>
            <a:ext cx="101900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льгот и компенсаций: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463" algn="just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117 ТК РФ: Ежегодный дополнительный оплачиваемый отпуск предоставляется работникам, занятым на подземных и открытых горных работах (минимум 7 календарных дней).</a:t>
            </a:r>
          </a:p>
          <a:p>
            <a:pPr marL="514350" indent="-514350" algn="just">
              <a:buAutoNum type="arabicParenR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Постановление Правительства РФ от 25.02.2000 № 163 (ред. от 20.06.2011) «Об утверждении перечня тяжелых работ и работ с вредными или опасными условиями труда, при выполнении которых запрещается применение труда лиц моложе восемнадцати лет» 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85F88-07B0-4352-9AA7-26C63D438A0A}"/>
              </a:ext>
            </a:extLst>
          </p:cNvPr>
          <p:cNvSpPr txBox="1"/>
          <p:nvPr/>
        </p:nvSpPr>
        <p:spPr>
          <a:xfrm>
            <a:off x="-576729" y="-45916"/>
            <a:ext cx="1008112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профессиональных стандартов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нефтегазового комплекса - № 2</a:t>
            </a:r>
          </a:p>
        </p:txBody>
      </p:sp>
      <p:sp>
        <p:nvSpPr>
          <p:cNvPr id="13" name="Номер слайда 17">
            <a:extLst>
              <a:ext uri="{FF2B5EF4-FFF2-40B4-BE49-F238E27FC236}">
                <a16:creationId xmlns:a16="http://schemas.microsoft.com/office/drawing/2014/main" id="{13E37630-B296-49AB-B5B2-9B80C0639A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497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+mj-lt"/>
            </a:endParaRPr>
          </a:p>
          <a:p>
            <a:endParaRPr lang="ru-RU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DECF48A-3287-4A2B-8700-52D6CD8A49B1}"/>
              </a:ext>
            </a:extLst>
          </p:cNvPr>
          <p:cNvSpPr/>
          <p:nvPr/>
        </p:nvSpPr>
        <p:spPr>
          <a:xfrm>
            <a:off x="1038548" y="2458150"/>
            <a:ext cx="96490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 для применения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тех случаях, когда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квалификации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установлены другими нормативными правовыми актами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1A7104-A4F0-4F5A-AA43-7C307B57F7E6}"/>
              </a:ext>
            </a:extLst>
          </p:cNvPr>
          <p:cNvSpPr txBox="1"/>
          <p:nvPr/>
        </p:nvSpPr>
        <p:spPr>
          <a:xfrm>
            <a:off x="-576729" y="-45916"/>
            <a:ext cx="1008112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профессиональных стандартов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нефтегазового комплекса - № 3</a:t>
            </a:r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id="{2985674A-6D7B-4E5E-AFA4-C53186E3D7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19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+mj-lt"/>
            </a:endParaRPr>
          </a:p>
          <a:p>
            <a:endParaRPr lang="ru-RU" sz="1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85B1936-5239-4D52-A4D0-23E2C7CF0B6C}"/>
              </a:ext>
            </a:extLst>
          </p:cNvPr>
          <p:cNvSpPr/>
          <p:nvPr/>
        </p:nvSpPr>
        <p:spPr>
          <a:xfrm>
            <a:off x="536281" y="1595021"/>
            <a:ext cx="107159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обязательных требований к квалификации: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по добыче нефти и газа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Федеральной службы по экологическому, технологическому и атомному надзору от 12.03.2013 № 101 «Об утверждении Федеральных норм и правил в области промышленной безопасности «Правила безопасности в нефтяной и газовой промышленности»):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руководству и ведению работ по бурению, освоению, ремонту и реконструкции скважин, ведению геофизических работ в скважинах, а также по добыче и подготовке нефти и газа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имеющие профессиональное образование по специальности и прошедшие проверку знаний в области промышленной безопасности»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5D20EB-9D78-4933-86BA-0B509D5369BE}"/>
              </a:ext>
            </a:extLst>
          </p:cNvPr>
          <p:cNvSpPr txBox="1"/>
          <p:nvPr/>
        </p:nvSpPr>
        <p:spPr>
          <a:xfrm>
            <a:off x="-576729" y="44619"/>
            <a:ext cx="100811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профессиональных стандартов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нефтегазового комплекса - № 3</a:t>
            </a:r>
          </a:p>
        </p:txBody>
      </p:sp>
      <p:sp>
        <p:nvSpPr>
          <p:cNvPr id="13" name="Номер слайда 17">
            <a:extLst>
              <a:ext uri="{FF2B5EF4-FFF2-40B4-BE49-F238E27FC236}">
                <a16:creationId xmlns:a16="http://schemas.microsoft.com/office/drawing/2014/main" id="{6EF05F7D-0AF2-4BD2-B29C-EE91D1DE4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872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08EAE8-744A-4EA7-8EC9-15142AB30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00" y="144854"/>
            <a:ext cx="9437125" cy="67786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система профессиональных квалификаций</a:t>
            </a:r>
            <a:endParaRPr lang="ru-RU" sz="2400" dirty="0"/>
          </a:p>
        </p:txBody>
      </p:sp>
      <p:sp>
        <p:nvSpPr>
          <p:cNvPr id="4" name="Номер слайда 17">
            <a:extLst>
              <a:ext uri="{FF2B5EF4-FFF2-40B4-BE49-F238E27FC236}">
                <a16:creationId xmlns:a16="http://schemas.microsoft.com/office/drawing/2014/main" id="{3C0B0807-863B-4412-A426-7AE9FF0B6D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/>
              <a:t>37</a:t>
            </a:fld>
            <a:endParaRPr lang="ru-RU" dirty="0"/>
          </a:p>
        </p:txBody>
      </p:sp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id="{775EC8E9-A9FC-44F3-8675-B932D0F1A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925637"/>
              </p:ext>
            </p:extLst>
          </p:nvPr>
        </p:nvGraphicFramePr>
        <p:xfrm>
          <a:off x="844550" y="1397725"/>
          <a:ext cx="10515600" cy="522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EEEEAF4-E2BD-4D9B-BF8B-4664A747552C}"/>
              </a:ext>
            </a:extLst>
          </p:cNvPr>
          <p:cNvSpPr/>
          <p:nvPr/>
        </p:nvSpPr>
        <p:spPr>
          <a:xfrm>
            <a:off x="200708" y="2295563"/>
            <a:ext cx="57930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latin typeface="Georgia" panose="02040502050405020303" pitchFamily="18" charset="0"/>
              </a:rPr>
              <a:t>Национальная система профессиональных квалификаций создается </a:t>
            </a:r>
            <a:r>
              <a:rPr lang="ru-RU" sz="2400" b="1" u="sng" dirty="0">
                <a:latin typeface="Georgia" panose="02040502050405020303" pitchFamily="18" charset="0"/>
              </a:rPr>
              <a:t>для </a:t>
            </a:r>
          </a:p>
          <a:p>
            <a:pPr algn="ctr">
              <a:buNone/>
            </a:pPr>
            <a:r>
              <a:rPr lang="ru-RU" sz="2400" b="1" u="sng" dirty="0">
                <a:latin typeface="Georgia" panose="02040502050405020303" pitchFamily="18" charset="0"/>
              </a:rPr>
              <a:t>обеспечения соответствия спроса и предложения на рынке труда </a:t>
            </a:r>
          </a:p>
          <a:p>
            <a:pPr algn="ctr">
              <a:buNone/>
            </a:pPr>
            <a:r>
              <a:rPr lang="ru-RU" sz="2400" b="1" dirty="0">
                <a:latin typeface="Georgia" panose="02040502050405020303" pitchFamily="18" charset="0"/>
              </a:rPr>
              <a:t>через связь системы образования с потребностями экономики</a:t>
            </a:r>
          </a:p>
        </p:txBody>
      </p:sp>
    </p:spTree>
    <p:extLst>
      <p:ext uri="{BB962C8B-B14F-4D97-AF65-F5344CB8AC3E}">
        <p14:creationId xmlns:p14="http://schemas.microsoft.com/office/powerpoint/2010/main" val="679350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3129" y="147714"/>
            <a:ext cx="10861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Независимая оценка квалификации</a:t>
            </a:r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FFE96A24-5A7F-4EC5-9616-D21359B59C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63098B-754B-4F27-B96F-860A96597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709" y="1873496"/>
            <a:ext cx="3041926" cy="4383248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102EDC5-DD08-4131-A28A-2A3E75561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94" y="1899888"/>
            <a:ext cx="3107599" cy="43832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DF397BE-96A3-4741-B4CB-3D9B5274C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0" y="1873496"/>
            <a:ext cx="3049824" cy="433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33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+mj-lt"/>
            </a:endParaRPr>
          </a:p>
          <a:p>
            <a:endParaRPr lang="ru-R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AC025-95C2-468A-B3CE-B14EEF096CAE}"/>
              </a:ext>
            </a:extLst>
          </p:cNvPr>
          <p:cNvSpPr txBox="1"/>
          <p:nvPr/>
        </p:nvSpPr>
        <p:spPr>
          <a:xfrm>
            <a:off x="-331782" y="205577"/>
            <a:ext cx="10081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оценка квалификации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739" y="1780355"/>
            <a:ext cx="10632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>
                <a:latin typeface="Georgia" panose="02040502050405020303" pitchFamily="18" charset="0"/>
              </a:rPr>
              <a:t>	Независимая оценка квалификации введена в Российской Федерации с 1 января 2017 года  Федеральными законами от 3 июля 2016 года:</a:t>
            </a:r>
          </a:p>
          <a:p>
            <a:pPr lvl="0" algn="just"/>
            <a:endParaRPr lang="ru-RU" sz="2400" dirty="0">
              <a:latin typeface="Georgia" panose="02040502050405020303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ru-RU" sz="2400" dirty="0">
                <a:latin typeface="Georgia" panose="02040502050405020303" pitchFamily="18" charset="0"/>
              </a:rPr>
              <a:t>№ 238-ФЗ «О независимой оценке квалификации»</a:t>
            </a:r>
          </a:p>
          <a:p>
            <a:pPr marL="342900" lvl="0" indent="-342900" algn="just">
              <a:buAutoNum type="arabicPeriod"/>
            </a:pPr>
            <a:r>
              <a:rPr lang="ru-RU" sz="2400" dirty="0">
                <a:latin typeface="Georgia" panose="02040502050405020303" pitchFamily="18" charset="0"/>
              </a:rPr>
              <a:t>№ 239-ФЗ «О внесении изменений в ТК РФ в связи с принятием ФЗ «О независимой оценке квалификации».</a:t>
            </a:r>
          </a:p>
          <a:p>
            <a:pPr marL="342900" lvl="0" indent="-342900" algn="just">
              <a:buAutoNum type="arabicPeriod"/>
            </a:pPr>
            <a:endParaRPr lang="ru-RU" sz="2400" dirty="0">
              <a:latin typeface="Georgia" panose="02040502050405020303" pitchFamily="18" charset="0"/>
            </a:endParaRPr>
          </a:p>
          <a:p>
            <a:pPr marL="342900" indent="-342900" algn="just"/>
            <a:r>
              <a:rPr lang="ru-RU" sz="2400" dirty="0">
                <a:latin typeface="Georgia" panose="02040502050405020303" pitchFamily="18" charset="0"/>
              </a:rPr>
              <a:t>Прохождение процедуры НОК строго добровольна: соискатель может пройти ее по своей инициативе (за свой счет) либо по предложению и за счет работодателя.</a:t>
            </a:r>
          </a:p>
        </p:txBody>
      </p:sp>
      <p:sp>
        <p:nvSpPr>
          <p:cNvPr id="8" name="Номер слайда 17">
            <a:extLst>
              <a:ext uri="{FF2B5EF4-FFF2-40B4-BE49-F238E27FC236}">
                <a16:creationId xmlns:a16="http://schemas.microsoft.com/office/drawing/2014/main" id="{06C097B7-ED29-41C8-B6AB-BE61B2023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98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5E3026-3A87-476A-9EA4-3C05B08E8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22" y="1391750"/>
            <a:ext cx="5698870" cy="4239524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9BC5942-CB2E-4D7F-B029-B1FE7F6D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82" y="60327"/>
            <a:ext cx="10515600" cy="77569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видов профессиональной деятельности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F3ED68-492E-4055-906B-7F1A11A566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t>4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191B3209-3143-4C85-8B6F-792E99FECD64}"/>
              </a:ext>
            </a:extLst>
          </p:cNvPr>
          <p:cNvSpPr txBox="1">
            <a:spLocks/>
          </p:cNvSpPr>
          <p:nvPr/>
        </p:nvSpPr>
        <p:spPr>
          <a:xfrm>
            <a:off x="377505" y="1505962"/>
            <a:ext cx="5310231" cy="1577031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Минтруда России от 29 сентября 2014 г. № 667н ведение реестра видов профессиональной деятельности поручено ВНИИ труда.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34DE5921-C570-4FEC-8175-31165B95B707}"/>
              </a:ext>
            </a:extLst>
          </p:cNvPr>
          <p:cNvSpPr txBox="1">
            <a:spLocks/>
          </p:cNvSpPr>
          <p:nvPr/>
        </p:nvSpPr>
        <p:spPr>
          <a:xfrm>
            <a:off x="377505" y="2978093"/>
            <a:ext cx="5107498" cy="288682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31333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131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Реестр доступен по ссылке </a:t>
            </a:r>
            <a:r>
              <a:rPr lang="en-US" sz="24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https://profstandart.rosmintrud.ru/obshchiy-informatsionnyy-blok/natsionalnyy-reestr-professionalnykh-standartov/reestr-oblastey-i-vidov-professionalnoy-deyatelnosti/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7481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04C82D4-1CAE-4351-A3A9-C5AFD1A0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06" y="211218"/>
            <a:ext cx="10515600" cy="51410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СЛОЖНОЕ ПРАВОВОЕ РЕГУЛИРОВАНИЕ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DAC760-75A6-4672-87C3-49A50426758F}"/>
              </a:ext>
            </a:extLst>
          </p:cNvPr>
          <p:cNvSpPr txBox="1"/>
          <p:nvPr/>
        </p:nvSpPr>
        <p:spPr>
          <a:xfrm>
            <a:off x="1480488" y="1476772"/>
            <a:ext cx="9267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Минтруда России с ответами на часто задаваемые вопросы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2CA90E1F-6988-43CF-942A-95FEC13A2B3C}"/>
              </a:ext>
            </a:extLst>
          </p:cNvPr>
          <p:cNvSpPr txBox="1">
            <a:spLocks/>
          </p:cNvSpPr>
          <p:nvPr/>
        </p:nvSpPr>
        <p:spPr>
          <a:xfrm>
            <a:off x="2247086" y="2100099"/>
            <a:ext cx="5743318" cy="1706575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04.04.2016 № 14-0/10/В-2253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06.07.2016 № 14-2/ООГ-6465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06.06.2017 № 14-2/10/В-4361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CC2ADEF-4FCB-4D34-9609-C1B6CFD6E892}"/>
              </a:ext>
            </a:extLst>
          </p:cNvPr>
          <p:cNvSpPr txBox="1">
            <a:spLocks/>
          </p:cNvSpPr>
          <p:nvPr/>
        </p:nvSpPr>
        <p:spPr>
          <a:xfrm>
            <a:off x="1480488" y="3780430"/>
            <a:ext cx="8827278" cy="1128738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Минтруда России, опубликованные на официальном сайте Минтруда России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907EDC75-6281-465A-9152-86C9B0013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8944" y="4846427"/>
            <a:ext cx="2686672" cy="106960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10.02.2016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21.04.2017</a:t>
            </a:r>
          </a:p>
        </p:txBody>
      </p:sp>
      <p:sp>
        <p:nvSpPr>
          <p:cNvPr id="2" name="AutoShape 2" descr="Conversation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7" name="Picture 7" descr="C:\Users\Мирлан\Downloads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89678"/>
            <a:ext cx="1163709" cy="11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C:\Users\Мирлан\Downloads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283458"/>
            <a:ext cx="1203472" cy="12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17">
            <a:extLst>
              <a:ext uri="{FF2B5EF4-FFF2-40B4-BE49-F238E27FC236}">
                <a16:creationId xmlns:a16="http://schemas.microsoft.com/office/drawing/2014/main" id="{71359076-7D02-4D7E-9642-927C1B1B4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03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112F3A-856B-41C7-84D1-573E251F2B42}"/>
              </a:ext>
            </a:extLst>
          </p:cNvPr>
          <p:cNvSpPr/>
          <p:nvPr/>
        </p:nvSpPr>
        <p:spPr>
          <a:xfrm>
            <a:off x="1084943" y="1391901"/>
            <a:ext cx="8791303" cy="97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3200" dirty="0">
                <a:ln w="12700">
                  <a:noFill/>
                  <a:prstDash val="solid"/>
                </a:ln>
                <a:solidFill>
                  <a:srgbClr val="324A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588C28-7834-4812-84CD-4F743B257817}"/>
              </a:ext>
            </a:extLst>
          </p:cNvPr>
          <p:cNvSpPr txBox="1"/>
          <p:nvPr/>
        </p:nvSpPr>
        <p:spPr>
          <a:xfrm>
            <a:off x="3744685" y="5503817"/>
            <a:ext cx="4702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324A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119119, г. Москва, Ленинский пр-т, 42</a:t>
            </a:r>
          </a:p>
          <a:p>
            <a:pPr algn="ctr"/>
            <a:r>
              <a:rPr lang="ru-RU" dirty="0">
                <a:solidFill>
                  <a:srgbClr val="324A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+7 495 930-69-74</a:t>
            </a:r>
          </a:p>
          <a:p>
            <a:pPr algn="ctr"/>
            <a:r>
              <a:rPr lang="en-US" dirty="0">
                <a:solidFill>
                  <a:srgbClr val="324A9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rogwu@rogwu.ru</a:t>
            </a:r>
            <a:endParaRPr lang="en-US" dirty="0">
              <a:solidFill>
                <a:srgbClr val="324A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324A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www.rogwu.ru</a:t>
            </a:r>
            <a:endParaRPr lang="ru-RU" dirty="0">
              <a:solidFill>
                <a:srgbClr val="324A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60241E70-18C8-47EE-B346-1AC2D260FDC2}"/>
              </a:ext>
            </a:extLst>
          </p:cNvPr>
          <p:cNvSpPr txBox="1">
            <a:spLocks/>
          </p:cNvSpPr>
          <p:nvPr/>
        </p:nvSpPr>
        <p:spPr>
          <a:xfrm>
            <a:off x="1364109" y="3838303"/>
            <a:ext cx="7809154" cy="557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Укуев Мирлан Максатбекович</a:t>
            </a:r>
          </a:p>
          <a:p>
            <a:pPr marL="0" indent="0" algn="ctr">
              <a:buNone/>
            </a:pPr>
            <a:r>
              <a:rPr lang="ru-RU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(495)938-79-07,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ukuev@rogwu.ru</a:t>
            </a:r>
            <a:endParaRPr lang="ru-RU" dirty="0">
              <a:ln w="1270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0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+mj-lt"/>
            </a:endParaRPr>
          </a:p>
          <a:p>
            <a:endParaRPr lang="ru-RU" sz="1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09DAAB-D0A2-46FD-B450-EDDE07D83B16}"/>
              </a:ext>
            </a:extLst>
          </p:cNvPr>
          <p:cNvSpPr/>
          <p:nvPr/>
        </p:nvSpPr>
        <p:spPr bwMode="auto">
          <a:xfrm>
            <a:off x="1015730" y="1292103"/>
            <a:ext cx="4652962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79C1">
                <a:shade val="95000"/>
                <a:satMod val="105000"/>
              </a:srgbClr>
            </a:solidFill>
            <a:prstDash val="soli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003366"/>
                </a:solidFill>
                <a:latin typeface="Arial Narrow"/>
                <a:cs typeface="+mn-cs"/>
              </a:rPr>
              <a:t>Председатель СПК НГК И.А. Матлашов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003366"/>
                </a:solidFill>
                <a:latin typeface="Arial Narrow"/>
                <a:cs typeface="+mn-cs"/>
              </a:rPr>
              <a:t>Советник Генерального директора ПАО «Газпром нефть»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0AB9A38-BEA0-4EA2-A7D7-1F85BF73A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661541"/>
              </p:ext>
            </p:extLst>
          </p:nvPr>
        </p:nvGraphicFramePr>
        <p:xfrm>
          <a:off x="920747" y="1962601"/>
          <a:ext cx="4963000" cy="411366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/>
              </a:tblPr>
              <a:tblGrid>
                <a:gridCol w="496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1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600" u="sng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Представители</a:t>
                      </a:r>
                      <a:r>
                        <a:rPr kumimoji="0" lang="ru-RU" sz="1600" u="sng" strike="noStrike" cap="none" normalizeH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 работодателей: </a:t>
                      </a:r>
                    </a:p>
                    <a:p>
                      <a:pPr marL="85725" marR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ru-RU" sz="1600" b="0" dirty="0">
                          <a:solidFill>
                            <a:srgbClr val="003366"/>
                          </a:solidFill>
                        </a:rPr>
                        <a:t>ПАО «Газпром»</a:t>
                      </a:r>
                    </a:p>
                    <a:p>
                      <a:pPr marL="85725" marR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3366"/>
                          </a:solidFill>
                        </a:rPr>
                        <a:t>ПАО «НК «Роснефть»</a:t>
                      </a:r>
                    </a:p>
                    <a:p>
                      <a:pPr marL="85725" marR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3366"/>
                          </a:solidFill>
                        </a:rPr>
                        <a:t>ПАО «Транснефть»</a:t>
                      </a:r>
                      <a:endParaRPr lang="ru-RU" sz="1600" b="0" i="0" dirty="0">
                        <a:solidFill>
                          <a:srgbClr val="003366"/>
                        </a:solidFill>
                      </a:endParaRPr>
                    </a:p>
                    <a:p>
                      <a:pPr marL="85725" marR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3366"/>
                          </a:solidFill>
                        </a:rPr>
                        <a:t>ПАО «ЛУКОЙЛ»</a:t>
                      </a:r>
                    </a:p>
                    <a:p>
                      <a:pPr marL="85725" marR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ru-RU" sz="1600" b="0" dirty="0">
                          <a:solidFill>
                            <a:srgbClr val="003366"/>
                          </a:solidFill>
                        </a:rPr>
                        <a:t>ПАО «Газпром нефть»</a:t>
                      </a:r>
                    </a:p>
                    <a:p>
                      <a:pPr marL="85725" marR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3366"/>
                          </a:solidFill>
                        </a:rPr>
                        <a:t>ПАО «Татнефть»</a:t>
                      </a:r>
                    </a:p>
                    <a:p>
                      <a:pPr marL="85725" marR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ru-RU" sz="1600" b="0" dirty="0">
                          <a:solidFill>
                            <a:srgbClr val="003366"/>
                          </a:solidFill>
                        </a:rPr>
                        <a:t>ПАО «НОВАТЭК»</a:t>
                      </a:r>
                    </a:p>
                    <a:p>
                      <a:pPr marL="85725" marR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  <a:defRPr/>
                      </a:pPr>
                      <a:r>
                        <a:rPr lang="ru-RU" sz="1600" b="0" dirty="0">
                          <a:solidFill>
                            <a:srgbClr val="003366"/>
                          </a:solidFill>
                        </a:rPr>
                        <a:t>АО «</a:t>
                      </a:r>
                      <a:r>
                        <a:rPr lang="ru-RU" sz="1600" b="0" dirty="0" err="1">
                          <a:solidFill>
                            <a:srgbClr val="003366"/>
                          </a:solidFill>
                        </a:rPr>
                        <a:t>Зарубежнефть</a:t>
                      </a:r>
                      <a:r>
                        <a:rPr lang="ru-RU" sz="1600" b="0" dirty="0">
                          <a:solidFill>
                            <a:srgbClr val="003366"/>
                          </a:solidFill>
                        </a:rPr>
                        <a:t>»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Председатель </a:t>
                      </a:r>
                      <a:r>
                        <a:rPr kumimoji="0" lang="ru-RU" sz="1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Нефтегазстройпрофсоюза</a:t>
                      </a:r>
                      <a:r>
                        <a:rPr kumimoji="0" lang="ru-RU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 России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Статс-секретарь – заместитель Министра энергетики Российской Федерации</a:t>
                      </a:r>
                      <a:endParaRPr lang="ru-RU" sz="1600" b="1" dirty="0">
                        <a:solidFill>
                          <a:srgbClr val="0033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Представители образовательных организаций</a:t>
                      </a:r>
                      <a:r>
                        <a:rPr kumimoji="0" lang="ru-RU" sz="1600" b="1" u="none" strike="noStrike" cap="none" normalizeH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 </a:t>
                      </a:r>
                      <a:endParaRPr lang="ru-RU" sz="1600" b="1" dirty="0">
                        <a:solidFill>
                          <a:srgbClr val="0033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Представители общественных организаций</a:t>
                      </a:r>
                      <a:endParaRPr lang="ru-RU" sz="1600" b="1" dirty="0">
                        <a:solidFill>
                          <a:srgbClr val="0033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0D3F4E63-2161-41E7-B20A-1CFC14E01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497" y="868824"/>
            <a:ext cx="4096649" cy="57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17">
            <a:extLst>
              <a:ext uri="{FF2B5EF4-FFF2-40B4-BE49-F238E27FC236}">
                <a16:creationId xmlns:a16="http://schemas.microsoft.com/office/drawing/2014/main" id="{B37A38B5-902C-49E4-A902-467B1A345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/>
              <a:t>5</a:t>
            </a:fld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5C470FE9-3613-4CD1-A237-ADEE0CF0E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55" y="60327"/>
            <a:ext cx="10515600" cy="77569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 профессиональным квалификациям в нефтегазовом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комплексе (СПК НГК)</a:t>
            </a:r>
          </a:p>
        </p:txBody>
      </p:sp>
    </p:spTree>
    <p:extLst>
      <p:ext uri="{BB962C8B-B14F-4D97-AF65-F5344CB8AC3E}">
        <p14:creationId xmlns:p14="http://schemas.microsoft.com/office/powerpoint/2010/main" val="114636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6E20BC-EECF-4224-8BE9-A2415211B5B2}"/>
              </a:ext>
            </a:extLst>
          </p:cNvPr>
          <p:cNvSpPr/>
          <p:nvPr/>
        </p:nvSpPr>
        <p:spPr>
          <a:xfrm>
            <a:off x="131192" y="26598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latin typeface="+mj-lt"/>
            </a:endParaRPr>
          </a:p>
          <a:p>
            <a:endParaRPr lang="ru-R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AC025-95C2-468A-B3CE-B14EEF096CAE}"/>
              </a:ext>
            </a:extLst>
          </p:cNvPr>
          <p:cNvSpPr txBox="1"/>
          <p:nvPr/>
        </p:nvSpPr>
        <p:spPr>
          <a:xfrm>
            <a:off x="-449729" y="229205"/>
            <a:ext cx="10081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разработки, актуализации и обсуждения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996EA7E-A612-4E23-8695-7E33C42E3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" r="3358"/>
          <a:stretch>
            <a:fillRect/>
          </a:stretch>
        </p:blipFill>
        <p:spPr bwMode="auto">
          <a:xfrm>
            <a:off x="729556" y="1517371"/>
            <a:ext cx="3744416" cy="491320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A5C490-6E02-4AB8-8B44-EF5DC152217A}"/>
              </a:ext>
            </a:extLst>
          </p:cNvPr>
          <p:cNvSpPr/>
          <p:nvPr/>
        </p:nvSpPr>
        <p:spPr>
          <a:xfrm>
            <a:off x="4963694" y="1719509"/>
            <a:ext cx="625833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Регламентирует:</a:t>
            </a:r>
          </a:p>
          <a:p>
            <a:pPr marL="342900" lvl="0" indent="-342900" algn="just" defTabSz="914400">
              <a:buFont typeface="Arial" panose="020B0604020202020204" pitchFamily="34" charset="0"/>
              <a:buChar char="•"/>
              <a:defRPr/>
            </a:pP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перечня профессиональных стандартов для разработки (актуализации)</a:t>
            </a:r>
          </a:p>
          <a:p>
            <a:pPr marL="342900" lvl="0" indent="-342900" algn="just" defTabSz="914400">
              <a:buFont typeface="Arial" panose="020B0604020202020204" pitchFamily="34" charset="0"/>
              <a:buChar char="•"/>
              <a:defRPr/>
            </a:pP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разработки (актуализации) проекта профессионального стандарта</a:t>
            </a:r>
          </a:p>
          <a:p>
            <a:pPr marL="342900" lvl="0" indent="-342900" algn="just" defTabSz="914400">
              <a:buFont typeface="Arial" panose="020B0604020202020204" pitchFamily="34" charset="0"/>
              <a:buChar char="•"/>
              <a:defRPr/>
            </a:pP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профессионально-общественного обсуждения проекта профессионального стандарта</a:t>
            </a:r>
          </a:p>
          <a:p>
            <a:pPr marL="342900" lvl="0" indent="-342900" algn="just" defTabSz="914400">
              <a:buFont typeface="Arial" panose="020B0604020202020204" pitchFamily="34" charset="0"/>
              <a:buChar char="•"/>
              <a:defRPr/>
            </a:pP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разработки</a:t>
            </a:r>
            <a:r>
              <a:rPr lang="ru-RU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(актуализации) профессиональных стандартов</a:t>
            </a:r>
          </a:p>
          <a:p>
            <a:pPr marL="342900" lvl="0" indent="-342900" algn="just" defTabSz="914400">
              <a:buFont typeface="Arial" panose="020B0604020202020204" pitchFamily="34" charset="0"/>
              <a:buChar char="•"/>
              <a:defRPr/>
            </a:pPr>
            <a:endParaRPr lang="ru-RU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7">
            <a:extLst>
              <a:ext uri="{FF2B5EF4-FFF2-40B4-BE49-F238E27FC236}">
                <a16:creationId xmlns:a16="http://schemas.microsoft.com/office/drawing/2014/main" id="{51BCEFA9-3A2C-4438-9FCE-7011C0DD67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75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D3A46DB-545E-47BD-973D-66E44EC59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43" y="1582174"/>
            <a:ext cx="5312392" cy="44833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Полный актуальный перечень </a:t>
            </a:r>
            <a:r>
              <a:rPr lang="ru-RU" dirty="0" err="1">
                <a:latin typeface="Times New Roman"/>
                <a:cs typeface="Times New Roman"/>
              </a:rPr>
              <a:t>профстандартов</a:t>
            </a:r>
            <a:r>
              <a:rPr lang="ru-RU" dirty="0">
                <a:latin typeface="Times New Roman"/>
                <a:cs typeface="Times New Roman"/>
              </a:rPr>
              <a:t> доступен на сайте Минтруда России по ссылке </a:t>
            </a:r>
            <a:r>
              <a:rPr lang="en-US" dirty="0">
                <a:latin typeface="Times New Roman"/>
                <a:cs typeface="Times New Roman"/>
              </a:rPr>
              <a:t>profstandart.rosmintrud.ru</a:t>
            </a:r>
            <a:r>
              <a:rPr lang="ru-RU" dirty="0">
                <a:latin typeface="Times New Roman"/>
                <a:cs typeface="Times New Roman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начало февраля 2021 года утверждено более 1356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090DBF6-6B88-4213-B61B-31B84415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06" y="94782"/>
            <a:ext cx="10515600" cy="82636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профессиональных стандартов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169D61-102C-43AF-92C0-F2A87DE11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t>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9DBFEB-A689-4DDC-9F0F-883EEE94B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58" y="1291310"/>
            <a:ext cx="6576958" cy="44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3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D3A46DB-545E-47BD-973D-66E44EC59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3930"/>
            <a:ext cx="4864231" cy="4483311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нефтегазовом комплексе утверждено 74 профстандарта, 5 из которых запланированы к актуализации в 2021 году. 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Актуальный перечень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профстандартов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нефтегазовом комплексе доступен на сайте </a:t>
            </a:r>
            <a:r>
              <a:rPr lang="en-US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spkngk</a:t>
            </a:r>
            <a: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090DBF6-6B88-4213-B61B-31B84415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9947" y="40218"/>
            <a:ext cx="10515600" cy="81182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стандарты в нефтегазовом комплексе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169D61-102C-43AF-92C0-F2A87DE11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t>8</a:t>
            </a:fld>
            <a:endParaRPr lang="ru-RU"/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CA0A5ED-D872-44FF-BE9E-C1FCD4A62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9" y="852043"/>
            <a:ext cx="7011994" cy="542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4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A6AC025-95C2-468A-B3CE-B14EEF096CAE}"/>
              </a:ext>
            </a:extLst>
          </p:cNvPr>
          <p:cNvSpPr txBox="1"/>
          <p:nvPr/>
        </p:nvSpPr>
        <p:spPr>
          <a:xfrm>
            <a:off x="-309322" y="58797"/>
            <a:ext cx="9565871" cy="7718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85750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содержание профессионального стандарта </a:t>
            </a:r>
          </a:p>
          <a:p>
            <a:pPr indent="285750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 макета профессионального стандарта)</a:t>
            </a:r>
          </a:p>
        </p:txBody>
      </p:sp>
      <p:sp>
        <p:nvSpPr>
          <p:cNvPr id="9" name="Скругленный прямоугольник 3">
            <a:extLst>
              <a:ext uri="{FF2B5EF4-FFF2-40B4-BE49-F238E27FC236}">
                <a16:creationId xmlns:a16="http://schemas.microsoft.com/office/drawing/2014/main" id="{5CD6ABD6-99F9-4143-BAA0-BDC1A19DF9F1}"/>
              </a:ext>
            </a:extLst>
          </p:cNvPr>
          <p:cNvSpPr/>
          <p:nvPr/>
        </p:nvSpPr>
        <p:spPr>
          <a:xfrm>
            <a:off x="538526" y="3668611"/>
            <a:ext cx="3335332" cy="8650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действия </a:t>
            </a:r>
          </a:p>
          <a:p>
            <a:pPr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ТФ № 1)</a:t>
            </a:r>
          </a:p>
        </p:txBody>
      </p:sp>
      <p:sp>
        <p:nvSpPr>
          <p:cNvPr id="14" name="Скругленный прямоугольник 4">
            <a:extLst>
              <a:ext uri="{FF2B5EF4-FFF2-40B4-BE49-F238E27FC236}">
                <a16:creationId xmlns:a16="http://schemas.microsoft.com/office/drawing/2014/main" id="{B7779590-EA18-417F-98E7-B3132B6AB110}"/>
              </a:ext>
            </a:extLst>
          </p:cNvPr>
          <p:cNvSpPr/>
          <p:nvPr/>
        </p:nvSpPr>
        <p:spPr>
          <a:xfrm>
            <a:off x="322537" y="1409700"/>
            <a:ext cx="11314739" cy="87458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Обобщенная трудовая функция (ОТФ) № 1</a:t>
            </a:r>
          </a:p>
        </p:txBody>
      </p:sp>
      <p:sp>
        <p:nvSpPr>
          <p:cNvPr id="15" name="Скругленный прямоугольник 6">
            <a:extLst>
              <a:ext uri="{FF2B5EF4-FFF2-40B4-BE49-F238E27FC236}">
                <a16:creationId xmlns:a16="http://schemas.microsoft.com/office/drawing/2014/main" id="{6DB87F09-D798-402E-873B-48FC35378ECE}"/>
              </a:ext>
            </a:extLst>
          </p:cNvPr>
          <p:cNvSpPr/>
          <p:nvPr/>
        </p:nvSpPr>
        <p:spPr>
          <a:xfrm>
            <a:off x="536326" y="5439817"/>
            <a:ext cx="3354871" cy="67972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знания </a:t>
            </a:r>
          </a:p>
          <a:p>
            <a:pPr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ТФ № 1)</a:t>
            </a:r>
          </a:p>
        </p:txBody>
      </p:sp>
      <p:sp>
        <p:nvSpPr>
          <p:cNvPr id="19" name="Скругленный прямоугольник 3">
            <a:extLst>
              <a:ext uri="{FF2B5EF4-FFF2-40B4-BE49-F238E27FC236}">
                <a16:creationId xmlns:a16="http://schemas.microsoft.com/office/drawing/2014/main" id="{07CB607A-72B2-476C-994E-C18A98E958D7}"/>
              </a:ext>
            </a:extLst>
          </p:cNvPr>
          <p:cNvSpPr/>
          <p:nvPr/>
        </p:nvSpPr>
        <p:spPr>
          <a:xfrm>
            <a:off x="526492" y="4630422"/>
            <a:ext cx="3335332" cy="6797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умения </a:t>
            </a:r>
          </a:p>
          <a:p>
            <a:pPr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ТФ № 1)</a:t>
            </a:r>
          </a:p>
        </p:txBody>
      </p:sp>
      <p:sp>
        <p:nvSpPr>
          <p:cNvPr id="22" name="Скругленный прямоугольник 5">
            <a:extLst>
              <a:ext uri="{FF2B5EF4-FFF2-40B4-BE49-F238E27FC236}">
                <a16:creationId xmlns:a16="http://schemas.microsoft.com/office/drawing/2014/main" id="{95995B53-5595-4E56-ABD6-CDD94B8B786A}"/>
              </a:ext>
            </a:extLst>
          </p:cNvPr>
          <p:cNvSpPr/>
          <p:nvPr/>
        </p:nvSpPr>
        <p:spPr>
          <a:xfrm>
            <a:off x="536327" y="2580181"/>
            <a:ext cx="3335330" cy="9511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функция (ТФ) № 1</a:t>
            </a:r>
          </a:p>
        </p:txBody>
      </p:sp>
      <p:sp>
        <p:nvSpPr>
          <p:cNvPr id="37" name="Скругленный прямоугольник 3">
            <a:extLst>
              <a:ext uri="{FF2B5EF4-FFF2-40B4-BE49-F238E27FC236}">
                <a16:creationId xmlns:a16="http://schemas.microsoft.com/office/drawing/2014/main" id="{154B4B2E-20AC-4866-85E8-DBA2CA9BA3AD}"/>
              </a:ext>
            </a:extLst>
          </p:cNvPr>
          <p:cNvSpPr/>
          <p:nvPr/>
        </p:nvSpPr>
        <p:spPr>
          <a:xfrm>
            <a:off x="4247925" y="3649567"/>
            <a:ext cx="3289800" cy="8972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действия </a:t>
            </a:r>
          </a:p>
          <a:p>
            <a:pPr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ТФ № 2)</a:t>
            </a:r>
          </a:p>
        </p:txBody>
      </p:sp>
      <p:sp>
        <p:nvSpPr>
          <p:cNvPr id="38" name="Скругленный прямоугольник 6">
            <a:extLst>
              <a:ext uri="{FF2B5EF4-FFF2-40B4-BE49-F238E27FC236}">
                <a16:creationId xmlns:a16="http://schemas.microsoft.com/office/drawing/2014/main" id="{44316A2A-421C-42B3-B564-FDC7E6E3BBBF}"/>
              </a:ext>
            </a:extLst>
          </p:cNvPr>
          <p:cNvSpPr/>
          <p:nvPr/>
        </p:nvSpPr>
        <p:spPr>
          <a:xfrm>
            <a:off x="4247923" y="5457626"/>
            <a:ext cx="3361205" cy="67394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знания </a:t>
            </a:r>
          </a:p>
          <a:p>
            <a:pPr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(из ТФ № 2)</a:t>
            </a:r>
          </a:p>
        </p:txBody>
      </p:sp>
      <p:sp>
        <p:nvSpPr>
          <p:cNvPr id="39" name="Скругленный прямоугольник 3">
            <a:extLst>
              <a:ext uri="{FF2B5EF4-FFF2-40B4-BE49-F238E27FC236}">
                <a16:creationId xmlns:a16="http://schemas.microsoft.com/office/drawing/2014/main" id="{E71F9F6A-0F81-449C-A15A-FCE91E4B0088}"/>
              </a:ext>
            </a:extLst>
          </p:cNvPr>
          <p:cNvSpPr/>
          <p:nvPr/>
        </p:nvSpPr>
        <p:spPr>
          <a:xfrm>
            <a:off x="4247921" y="4658872"/>
            <a:ext cx="3361210" cy="6469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Необходимые умения </a:t>
            </a:r>
          </a:p>
          <a:p>
            <a:pPr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(из ТФ № 2)</a:t>
            </a:r>
          </a:p>
        </p:txBody>
      </p:sp>
      <p:sp>
        <p:nvSpPr>
          <p:cNvPr id="69" name="Скругленный прямоугольник 3">
            <a:extLst>
              <a:ext uri="{FF2B5EF4-FFF2-40B4-BE49-F238E27FC236}">
                <a16:creationId xmlns:a16="http://schemas.microsoft.com/office/drawing/2014/main" id="{686334F0-4CDD-4A79-A97F-17C3AB3F8DF0}"/>
              </a:ext>
            </a:extLst>
          </p:cNvPr>
          <p:cNvSpPr/>
          <p:nvPr/>
        </p:nvSpPr>
        <p:spPr>
          <a:xfrm>
            <a:off x="8017531" y="2580182"/>
            <a:ext cx="3430682" cy="9205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наименования должностей</a:t>
            </a:r>
          </a:p>
        </p:txBody>
      </p:sp>
      <p:sp>
        <p:nvSpPr>
          <p:cNvPr id="70" name="Скругленный прямоугольник 3">
            <a:extLst>
              <a:ext uri="{FF2B5EF4-FFF2-40B4-BE49-F238E27FC236}">
                <a16:creationId xmlns:a16="http://schemas.microsoft.com/office/drawing/2014/main" id="{EDAF537E-0204-4AE2-8112-46FC89069B2C}"/>
              </a:ext>
            </a:extLst>
          </p:cNvPr>
          <p:cNvSpPr/>
          <p:nvPr/>
        </p:nvSpPr>
        <p:spPr>
          <a:xfrm>
            <a:off x="8017531" y="3649567"/>
            <a:ext cx="3430682" cy="8972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образованию и обучению</a:t>
            </a:r>
          </a:p>
        </p:txBody>
      </p:sp>
      <p:sp>
        <p:nvSpPr>
          <p:cNvPr id="71" name="Скругленный прямоугольник 3">
            <a:extLst>
              <a:ext uri="{FF2B5EF4-FFF2-40B4-BE49-F238E27FC236}">
                <a16:creationId xmlns:a16="http://schemas.microsoft.com/office/drawing/2014/main" id="{49670E8F-EE94-44BC-9C94-7365A7356784}"/>
              </a:ext>
            </a:extLst>
          </p:cNvPr>
          <p:cNvSpPr/>
          <p:nvPr/>
        </p:nvSpPr>
        <p:spPr>
          <a:xfrm>
            <a:off x="8017531" y="4658871"/>
            <a:ext cx="3430682" cy="6469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опыту практической работы</a:t>
            </a:r>
          </a:p>
        </p:txBody>
      </p:sp>
      <p:sp>
        <p:nvSpPr>
          <p:cNvPr id="72" name="Скругленный прямоугольник 3">
            <a:extLst>
              <a:ext uri="{FF2B5EF4-FFF2-40B4-BE49-F238E27FC236}">
                <a16:creationId xmlns:a16="http://schemas.microsoft.com/office/drawing/2014/main" id="{CFB51D10-F583-437E-B767-2D35351A739C}"/>
              </a:ext>
            </a:extLst>
          </p:cNvPr>
          <p:cNvSpPr/>
          <p:nvPr/>
        </p:nvSpPr>
        <p:spPr>
          <a:xfrm>
            <a:off x="8017531" y="5439817"/>
            <a:ext cx="3440518" cy="6917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условия допуска к работе</a:t>
            </a:r>
          </a:p>
        </p:txBody>
      </p:sp>
      <p:sp>
        <p:nvSpPr>
          <p:cNvPr id="73" name="Скругленный прямоугольник 5">
            <a:extLst>
              <a:ext uri="{FF2B5EF4-FFF2-40B4-BE49-F238E27FC236}">
                <a16:creationId xmlns:a16="http://schemas.microsoft.com/office/drawing/2014/main" id="{3117BA12-9F93-4C89-BB7E-8FD834EC0BE5}"/>
              </a:ext>
            </a:extLst>
          </p:cNvPr>
          <p:cNvSpPr/>
          <p:nvPr/>
        </p:nvSpPr>
        <p:spPr>
          <a:xfrm>
            <a:off x="4244643" y="2580182"/>
            <a:ext cx="3289800" cy="9205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функция (ТФ) № 2</a:t>
            </a:r>
          </a:p>
        </p:txBody>
      </p:sp>
      <p:sp>
        <p:nvSpPr>
          <p:cNvPr id="20" name="Номер слайда 17">
            <a:extLst>
              <a:ext uri="{FF2B5EF4-FFF2-40B4-BE49-F238E27FC236}">
                <a16:creationId xmlns:a16="http://schemas.microsoft.com/office/drawing/2014/main" id="{BC6D7D3E-D623-4A15-B375-69CCAAA85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60792" y="6345161"/>
            <a:ext cx="2743200" cy="365125"/>
          </a:xfrm>
        </p:spPr>
        <p:txBody>
          <a:bodyPr/>
          <a:lstStyle/>
          <a:p>
            <a:fld id="{D087C74A-4241-44BD-A278-F4AA7398E93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369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7FE8ACC-3D79-4176-A724-2815E1DB762A}" vid="{0B105576-CB70-4993-82CA-8D3239CCE41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389D2D-8877-4B35-BC14-A9DF24FD39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baca9-2892-4ef6-8b83-294e114785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7CFE67-3FC7-4E17-953D-9B677924F3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C2C3E92-C622-4D9E-9507-35D58DDD1B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2067</TotalTime>
  <Words>3432</Words>
  <Application>Microsoft Office PowerPoint</Application>
  <PresentationFormat>Широкоэкранный</PresentationFormat>
  <Paragraphs>307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Тема1</vt:lpstr>
      <vt:lpstr>Презентация PowerPoint</vt:lpstr>
      <vt:lpstr>Презентация PowerPoint</vt:lpstr>
      <vt:lpstr>Презентация PowerPoint</vt:lpstr>
      <vt:lpstr>Реестр видов профессиональной деятельности</vt:lpstr>
      <vt:lpstr>Совет по профессиональным квалификациям в нефтегазовом  комплексе (СПК НГК)</vt:lpstr>
      <vt:lpstr>Презентация PowerPoint</vt:lpstr>
      <vt:lpstr>Реестр профессиональных стандартов</vt:lpstr>
      <vt:lpstr>Профессиональные стандарты в нефтегазовом комплексе</vt:lpstr>
      <vt:lpstr>Презентация PowerPoint</vt:lpstr>
      <vt:lpstr>Презентация PowerPoint</vt:lpstr>
      <vt:lpstr>Решение Верховного Суда РФ от 25.05.2015 № АКПИ15-388  «Об отказе в удовлетворении заявления о признании частично недействующим раздела II квалификационного справочника должностей руководителей, специалистов и других служащих, утв. Постановлением Минтруда России от 21.08.1998 № 37»: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Уровни квалификации и тарификация работ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Национальная система профессиональных квалификаций</vt:lpstr>
      <vt:lpstr>Презентация PowerPoint</vt:lpstr>
      <vt:lpstr>Презентация PowerPoint</vt:lpstr>
      <vt:lpstr>СЛОЖНОЕ ПРАВОВОЕ РЕГУЛИРОВАНИЕ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Нефтегазстройпрофсоюз России</dc:title>
  <dc:creator>Евгений Портной</dc:creator>
  <cp:lastModifiedBy>Анастасия Владимировна</cp:lastModifiedBy>
  <cp:revision>173</cp:revision>
  <cp:lastPrinted>2021-03-01T08:54:41Z</cp:lastPrinted>
  <dcterms:created xsi:type="dcterms:W3CDTF">2019-11-07T06:11:59Z</dcterms:created>
  <dcterms:modified xsi:type="dcterms:W3CDTF">2021-05-14T09:31:23Z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0x0101007614599B489ACE4C98556584C2512FB3</vt:lpwstr>
  </property>
</Properties>
</file>