
<file path=[Content_Types].xml><?xml version="1.0" encoding="utf-8"?>
<Types xmlns="http://schemas.openxmlformats.org/package/2006/content-types">
  <Default Extension="bin" ContentType="application/vnd.openxmlformats-officedocument.oleObject"/>
  <Default Extension="heic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4"/>
  </p:sldMasterIdLst>
  <p:notesMasterIdLst>
    <p:notesMasterId r:id="rId41"/>
  </p:notesMasterIdLst>
  <p:sldIdLst>
    <p:sldId id="308" r:id="rId5"/>
    <p:sldId id="328" r:id="rId6"/>
    <p:sldId id="649" r:id="rId7"/>
    <p:sldId id="639" r:id="rId8"/>
    <p:sldId id="637" r:id="rId9"/>
    <p:sldId id="604" r:id="rId10"/>
    <p:sldId id="640" r:id="rId11"/>
    <p:sldId id="293" r:id="rId12"/>
    <p:sldId id="627" r:id="rId13"/>
    <p:sldId id="641" r:id="rId14"/>
    <p:sldId id="292" r:id="rId15"/>
    <p:sldId id="642" r:id="rId16"/>
    <p:sldId id="643" r:id="rId17"/>
    <p:sldId id="644" r:id="rId18"/>
    <p:sldId id="645" r:id="rId19"/>
    <p:sldId id="646" r:id="rId20"/>
    <p:sldId id="647" r:id="rId21"/>
    <p:sldId id="274" r:id="rId22"/>
    <p:sldId id="650" r:id="rId23"/>
    <p:sldId id="651" r:id="rId24"/>
    <p:sldId id="665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29" r:id="rId33"/>
    <p:sldId id="659" r:id="rId34"/>
    <p:sldId id="661" r:id="rId35"/>
    <p:sldId id="662" r:id="rId36"/>
    <p:sldId id="319" r:id="rId37"/>
    <p:sldId id="663" r:id="rId38"/>
    <p:sldId id="664" r:id="rId39"/>
    <p:sldId id="265" r:id="rId4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29C4864-9F6B-4258-BA62-1268603AEC4C}">
          <p14:sldIdLst>
            <p14:sldId id="308"/>
            <p14:sldId id="328"/>
            <p14:sldId id="649"/>
            <p14:sldId id="639"/>
            <p14:sldId id="637"/>
            <p14:sldId id="604"/>
            <p14:sldId id="640"/>
            <p14:sldId id="293"/>
            <p14:sldId id="627"/>
            <p14:sldId id="641"/>
            <p14:sldId id="292"/>
            <p14:sldId id="642"/>
            <p14:sldId id="643"/>
            <p14:sldId id="644"/>
            <p14:sldId id="645"/>
            <p14:sldId id="646"/>
            <p14:sldId id="647"/>
            <p14:sldId id="274"/>
            <p14:sldId id="650"/>
            <p14:sldId id="651"/>
            <p14:sldId id="665"/>
            <p14:sldId id="652"/>
            <p14:sldId id="653"/>
            <p14:sldId id="654"/>
            <p14:sldId id="655"/>
            <p14:sldId id="656"/>
            <p14:sldId id="657"/>
            <p14:sldId id="658"/>
            <p14:sldId id="629"/>
            <p14:sldId id="659"/>
            <p14:sldId id="661"/>
            <p14:sldId id="662"/>
            <p14:sldId id="319"/>
            <p14:sldId id="663"/>
            <p14:sldId id="6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 Сергеевна" initials="СС" lastIdx="1" clrIdx="0">
    <p:extLst>
      <p:ext uri="{19B8F6BF-5375-455C-9EA6-DF929625EA0E}">
        <p15:presenceInfo xmlns:p15="http://schemas.microsoft.com/office/powerpoint/2012/main" userId="Светлана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2D3"/>
    <a:srgbClr val="E6322C"/>
    <a:srgbClr val="324A92"/>
    <a:srgbClr val="ADADAD"/>
    <a:srgbClr val="FFFFFF"/>
    <a:srgbClr val="344688"/>
    <a:srgbClr val="1F63AC"/>
    <a:srgbClr val="CE2939"/>
    <a:srgbClr val="1D65AD"/>
    <a:srgbClr val="D42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6" y="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организаций, </a:t>
            </a: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направивших отказ в период действия Отраслевого соглашения </a:t>
            </a: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201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-2019 годов</a:t>
            </a:r>
          </a:p>
        </c:rich>
      </c:tx>
      <c:layout>
        <c:manualLayout>
          <c:xMode val="edge"/>
          <c:yMode val="edge"/>
          <c:x val="0.15937765892374917"/>
          <c:y val="3.15703096898229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организаций, направивших отказ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B4-40D9-94CA-82B4AE74BD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B4-40D9-94CA-82B4AE74BD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B4-40D9-94CA-82B4AE74BD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B4-40D9-94CA-82B4AE74BD95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0B4-40D9-94CA-82B4AE74BD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ПАО «НК «Роснефть»</c:v>
                </c:pt>
                <c:pt idx="1">
                  <c:v>ПАО «Газпром нефть»</c:v>
                </c:pt>
                <c:pt idx="2">
                  <c:v>ПАО «Сургутнефтегаз»</c:v>
                </c:pt>
                <c:pt idx="3">
                  <c:v>ПАО «Транснефть»</c:v>
                </c:pt>
                <c:pt idx="4">
                  <c:v>Иные организации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254</c:v>
                </c:pt>
                <c:pt idx="1">
                  <c:v>32</c:v>
                </c:pt>
                <c:pt idx="2">
                  <c:v>8</c:v>
                </c:pt>
                <c:pt idx="3">
                  <c:v>49</c:v>
                </c:pt>
                <c:pt idx="4">
                  <c:v>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0B4-40D9-94CA-82B4AE74BD9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014870752362645"/>
          <c:y val="0.38637907125464588"/>
          <c:w val="0.4185796316947859"/>
          <c:h val="0.54168969859230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j-lt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организаций, </a:t>
            </a: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направивших отказ в период действия Отраслевого соглашения </a:t>
            </a: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2020-2022 годов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организаций, направивших отказ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C4-407C-B80C-D69D7334A9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C4-407C-B80C-D69D7334A9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C4-407C-B80C-D69D7334A9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C4-407C-B80C-D69D7334A9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C4-407C-B80C-D69D7334A98F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8C4-407C-B80C-D69D7334A98F}"/>
              </c:ext>
            </c:extLst>
          </c:dPt>
          <c:dLbls>
            <c:dLbl>
              <c:idx val="3"/>
              <c:layout>
                <c:manualLayout>
                  <c:x val="3.9514062829255354E-2"/>
                  <c:y val="7.95489018650418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8C4-407C-B80C-D69D7334A9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ПАО «НК «Роснефть»</c:v>
                </c:pt>
                <c:pt idx="1">
                  <c:v>ПАО «Газпром нефть»</c:v>
                </c:pt>
                <c:pt idx="2">
                  <c:v>ПАО «Сургутнефтегаз»</c:v>
                </c:pt>
                <c:pt idx="3">
                  <c:v>ПАО «Транснефть»</c:v>
                </c:pt>
                <c:pt idx="4">
                  <c:v>АО «Росгеология»</c:v>
                </c:pt>
                <c:pt idx="5">
                  <c:v>Иные организации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85</c:v>
                </c:pt>
                <c:pt idx="1">
                  <c:v>28</c:v>
                </c:pt>
                <c:pt idx="2">
                  <c:v>8</c:v>
                </c:pt>
                <c:pt idx="3">
                  <c:v>1</c:v>
                </c:pt>
                <c:pt idx="4">
                  <c:v>19</c:v>
                </c:pt>
                <c:pt idx="5">
                  <c:v>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8C4-407C-B80C-D69D7334A98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855004709456818"/>
          <c:y val="0.34878534653170035"/>
          <c:w val="0.37166640303295184"/>
          <c:h val="0.616877209740774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j-lt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heic"/><Relationship Id="rId1" Type="http://schemas.openxmlformats.org/officeDocument/2006/relationships/image" Target="../media/image30.jp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heic"/><Relationship Id="rId1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86E1ED-6D1A-4728-AA47-A0126D9C6B7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02B9DB0-D225-4EC2-9233-50D698AEBD81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уровень</a:t>
          </a:r>
        </a:p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Российской Федерации</a:t>
          </a:r>
        </a:p>
      </dgm:t>
    </dgm:pt>
    <dgm:pt modelId="{8B664C3E-893C-49A4-9357-BE340B37C533}" type="parTrans" cxnId="{DCDD1A96-DC53-49C2-8099-EB4E9E9EFBE6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4E4B0A-EAC4-4676-9AA6-EE8FEAA080A8}" type="sibTrans" cxnId="{DCDD1A96-DC53-49C2-8099-EB4E9E9EFBE6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968205-A173-4BD6-BB23-5324BFEDECFA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Межрегиональный уровень</a:t>
          </a:r>
        </a:p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двух и более субъектах Российской Федерации</a:t>
          </a:r>
        </a:p>
      </dgm:t>
    </dgm:pt>
    <dgm:pt modelId="{A012C2AF-BF5E-4D33-A138-237377762D85}" type="parTrans" cxnId="{86FCF5B7-CCDE-4602-88B6-DBFFA1AAB863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A99618-2E78-4FE3-B1EB-FE87CFB705E6}" type="sibTrans" cxnId="{86FCF5B7-CCDE-4602-88B6-DBFFA1AAB863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D8B5A-4F1F-4799-8173-289D5084D755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уровень</a:t>
          </a:r>
        </a:p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субъекте Российской Федерации</a:t>
          </a:r>
        </a:p>
      </dgm:t>
    </dgm:pt>
    <dgm:pt modelId="{4C43D8AB-D61E-41D5-9788-4CC32AD71459}" type="parTrans" cxnId="{A295896C-24F1-4B82-AB06-5A814BFFB4F6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B6515-550B-4AE4-8809-FEDC3B2A0EC6}" type="sibTrans" cxnId="{A295896C-24F1-4B82-AB06-5A814BFFB4F6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15C0A-9020-4773-9204-1D6E3013047B}">
      <dgm:prSet custT="1"/>
      <dgm:spPr/>
      <dgm:t>
        <a:bodyPr/>
        <a:lstStyle/>
        <a:p>
          <a:r>
            <a:rPr lang="ru-RU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Отраслевой уровень</a:t>
          </a:r>
        </a:p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отрасли (отраслях)</a:t>
          </a:r>
        </a:p>
      </dgm:t>
    </dgm:pt>
    <dgm:pt modelId="{24314B51-D1D9-4B2C-9A59-0A9729BB0748}" type="parTrans" cxnId="{2FC6C8D9-BD78-48E7-875E-C1D91673B189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35CEAC-380B-47B8-89BA-1D7791F49536}" type="sibTrans" cxnId="{2FC6C8D9-BD78-48E7-875E-C1D91673B189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51006-30F8-425E-9B02-087862BBA134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Территориальный уровень</a:t>
          </a:r>
        </a:p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муниципальном образовании</a:t>
          </a:r>
        </a:p>
      </dgm:t>
    </dgm:pt>
    <dgm:pt modelId="{AB9394E3-663A-486D-B191-C8242A84D0B9}" type="parTrans" cxnId="{2BEE2673-A4C7-48B5-B795-75EE65E1B059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6CAA2A-C0ED-468B-851C-824CA4DA78F4}" type="sibTrans" cxnId="{2BEE2673-A4C7-48B5-B795-75EE65E1B059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A60C3B-42FC-49FA-AF97-0C1B958F9D4B}">
      <dgm:prSet custT="1"/>
      <dgm:spPr/>
      <dgm:t>
        <a:bodyPr/>
        <a:lstStyle/>
        <a:p>
          <a:r>
            <a:rPr lang="ru-RU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Локальный уровень</a:t>
          </a:r>
        </a:p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обязательства работников и работодателя в сфере труда</a:t>
          </a:r>
          <a:endParaRPr lang="ru-RU" sz="1200">
            <a:highlight>
              <a:srgbClr val="FF00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75473B-5619-48B0-A5D9-BF62684ABD75}" type="parTrans" cxnId="{5A308572-C6C9-4AC8-81DC-EA9D1221C4A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83E767-6A02-4BEF-836A-A9B74AF626E3}" type="sibTrans" cxnId="{5A308572-C6C9-4AC8-81DC-EA9D1221C4A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E2B666-D219-4787-B556-38C47EF2A9C1}" type="pres">
      <dgm:prSet presAssocID="{3C86E1ED-6D1A-4728-AA47-A0126D9C6B7E}" presName="compositeShape" presStyleCnt="0">
        <dgm:presLayoutVars>
          <dgm:dir/>
          <dgm:resizeHandles/>
        </dgm:presLayoutVars>
      </dgm:prSet>
      <dgm:spPr/>
    </dgm:pt>
    <dgm:pt modelId="{83899C63-B336-4D00-BB11-084615C3C51E}" type="pres">
      <dgm:prSet presAssocID="{3C86E1ED-6D1A-4728-AA47-A0126D9C6B7E}" presName="pyramid" presStyleLbl="node1" presStyleIdx="0" presStyleCnt="1"/>
      <dgm:spPr/>
    </dgm:pt>
    <dgm:pt modelId="{C77431B9-0B4A-45AB-A5E3-05B5EF47BD40}" type="pres">
      <dgm:prSet presAssocID="{3C86E1ED-6D1A-4728-AA47-A0126D9C6B7E}" presName="theList" presStyleCnt="0"/>
      <dgm:spPr/>
    </dgm:pt>
    <dgm:pt modelId="{A11BFB22-301B-4E35-A0AB-D21F53D49193}" type="pres">
      <dgm:prSet presAssocID="{E02B9DB0-D225-4EC2-9233-50D698AEBD81}" presName="aNode" presStyleLbl="fgAcc1" presStyleIdx="0" presStyleCnt="6" custScaleX="153498" custScaleY="211133" custLinFactY="-65654" custLinFactNeighborX="324" custLinFactNeighborY="-100000">
        <dgm:presLayoutVars>
          <dgm:bulletEnabled val="1"/>
        </dgm:presLayoutVars>
      </dgm:prSet>
      <dgm:spPr/>
    </dgm:pt>
    <dgm:pt modelId="{4B8412D2-D12D-4DC6-9B4D-B5DE0DA530FC}" type="pres">
      <dgm:prSet presAssocID="{E02B9DB0-D225-4EC2-9233-50D698AEBD81}" presName="aSpace" presStyleCnt="0"/>
      <dgm:spPr/>
    </dgm:pt>
    <dgm:pt modelId="{3671C34A-492A-4974-9F19-58DC78639970}" type="pres">
      <dgm:prSet presAssocID="{D4968205-A173-4BD6-BB23-5324BFEDECFA}" presName="aNode" presStyleLbl="fgAcc1" presStyleIdx="1" presStyleCnt="6" custScaleX="154581" custScaleY="214578" custLinFactY="201281" custLinFactNeighborX="430" custLinFactNeighborY="300000">
        <dgm:presLayoutVars>
          <dgm:bulletEnabled val="1"/>
        </dgm:presLayoutVars>
      </dgm:prSet>
      <dgm:spPr/>
    </dgm:pt>
    <dgm:pt modelId="{91A17B46-2D5E-4A82-A086-0ACA8F9031A6}" type="pres">
      <dgm:prSet presAssocID="{D4968205-A173-4BD6-BB23-5324BFEDECFA}" presName="aSpace" presStyleCnt="0"/>
      <dgm:spPr/>
    </dgm:pt>
    <dgm:pt modelId="{5944F60A-0CCE-4E99-8AC1-3BA8F56291CD}" type="pres">
      <dgm:prSet presAssocID="{8D8D8B5A-4F1F-4799-8173-289D5084D755}" presName="aNode" presStyleLbl="fgAcc1" presStyleIdx="2" presStyleCnt="6" custScaleX="155335" custScaleY="214776" custLinFactY="225221" custLinFactNeighborX="53" custLinFactNeighborY="300000">
        <dgm:presLayoutVars>
          <dgm:bulletEnabled val="1"/>
        </dgm:presLayoutVars>
      </dgm:prSet>
      <dgm:spPr/>
    </dgm:pt>
    <dgm:pt modelId="{87F8103D-BEBC-4ABA-82D3-84A3718B597E}" type="pres">
      <dgm:prSet presAssocID="{8D8D8B5A-4F1F-4799-8173-289D5084D755}" presName="aSpace" presStyleCnt="0"/>
      <dgm:spPr/>
    </dgm:pt>
    <dgm:pt modelId="{AF1DD78C-DA4D-4B41-8FF5-D5FD737F3FC2}" type="pres">
      <dgm:prSet presAssocID="{97215C0A-9020-4773-9204-1D6E3013047B}" presName="aNode" presStyleLbl="fgAcc1" presStyleIdx="3" presStyleCnt="6" custScaleX="154310" custScaleY="226519" custLinFactY="-433526" custLinFactNeighborX="565" custLinFactNeighborY="-500000">
        <dgm:presLayoutVars>
          <dgm:bulletEnabled val="1"/>
        </dgm:presLayoutVars>
      </dgm:prSet>
      <dgm:spPr/>
    </dgm:pt>
    <dgm:pt modelId="{9E3484AA-603E-4858-A4FB-7BD38EE769ED}" type="pres">
      <dgm:prSet presAssocID="{97215C0A-9020-4773-9204-1D6E3013047B}" presName="aSpace" presStyleCnt="0"/>
      <dgm:spPr/>
    </dgm:pt>
    <dgm:pt modelId="{13C9D357-9F67-40C8-AF56-4ED9C9DF2C40}" type="pres">
      <dgm:prSet presAssocID="{82751006-30F8-425E-9B02-087862BBA134}" presName="aNode" presStyleLbl="fgAcc1" presStyleIdx="4" presStyleCnt="6" custScaleX="154310" custScaleY="244065" custLinFactY="68955" custLinFactNeighborX="-324" custLinFactNeighborY="100000">
        <dgm:presLayoutVars>
          <dgm:bulletEnabled val="1"/>
        </dgm:presLayoutVars>
      </dgm:prSet>
      <dgm:spPr/>
    </dgm:pt>
    <dgm:pt modelId="{87D4313E-11D6-41C7-8C9A-17CE1A59456C}" type="pres">
      <dgm:prSet presAssocID="{82751006-30F8-425E-9B02-087862BBA134}" presName="aSpace" presStyleCnt="0"/>
      <dgm:spPr/>
    </dgm:pt>
    <dgm:pt modelId="{DADA67F5-55A4-49FC-8B19-048575B65399}" type="pres">
      <dgm:prSet presAssocID="{EFA60C3B-42FC-49FA-AF97-0C1B958F9D4B}" presName="aNode" presStyleLbl="fgAcc1" presStyleIdx="5" presStyleCnt="6" custScaleX="154310" custScaleY="206499" custLinFactY="98933" custLinFactNeighborX="648" custLinFactNeighborY="100000">
        <dgm:presLayoutVars>
          <dgm:bulletEnabled val="1"/>
        </dgm:presLayoutVars>
      </dgm:prSet>
      <dgm:spPr/>
    </dgm:pt>
    <dgm:pt modelId="{2D48BCFB-24BC-4D3C-A866-94F8D5037811}" type="pres">
      <dgm:prSet presAssocID="{EFA60C3B-42FC-49FA-AF97-0C1B958F9D4B}" presName="aSpace" presStyleCnt="0"/>
      <dgm:spPr/>
    </dgm:pt>
  </dgm:ptLst>
  <dgm:cxnLst>
    <dgm:cxn modelId="{DC1B7315-E71B-4757-90A4-50D7A903FF5F}" type="presOf" srcId="{97215C0A-9020-4773-9204-1D6E3013047B}" destId="{AF1DD78C-DA4D-4B41-8FF5-D5FD737F3FC2}" srcOrd="0" destOrd="0" presId="urn:microsoft.com/office/officeart/2005/8/layout/pyramid2"/>
    <dgm:cxn modelId="{2C38BA3C-FA34-4E57-8889-D309C226629E}" type="presOf" srcId="{8D8D8B5A-4F1F-4799-8173-289D5084D755}" destId="{5944F60A-0CCE-4E99-8AC1-3BA8F56291CD}" srcOrd="0" destOrd="0" presId="urn:microsoft.com/office/officeart/2005/8/layout/pyramid2"/>
    <dgm:cxn modelId="{A295896C-24F1-4B82-AB06-5A814BFFB4F6}" srcId="{3C86E1ED-6D1A-4728-AA47-A0126D9C6B7E}" destId="{8D8D8B5A-4F1F-4799-8173-289D5084D755}" srcOrd="2" destOrd="0" parTransId="{4C43D8AB-D61E-41D5-9788-4CC32AD71459}" sibTransId="{E06B6515-550B-4AE4-8809-FEDC3B2A0EC6}"/>
    <dgm:cxn modelId="{5A308572-C6C9-4AC8-81DC-EA9D1221C4A5}" srcId="{3C86E1ED-6D1A-4728-AA47-A0126D9C6B7E}" destId="{EFA60C3B-42FC-49FA-AF97-0C1B958F9D4B}" srcOrd="5" destOrd="0" parTransId="{BD75473B-5619-48B0-A5D9-BF62684ABD75}" sibTransId="{FD83E767-6A02-4BEF-836A-A9B74AF626E3}"/>
    <dgm:cxn modelId="{2BEE2673-A4C7-48B5-B795-75EE65E1B059}" srcId="{3C86E1ED-6D1A-4728-AA47-A0126D9C6B7E}" destId="{82751006-30F8-425E-9B02-087862BBA134}" srcOrd="4" destOrd="0" parTransId="{AB9394E3-663A-486D-B191-C8242A84D0B9}" sibTransId="{3B6CAA2A-C0ED-468B-851C-824CA4DA78F4}"/>
    <dgm:cxn modelId="{DCDD1A96-DC53-49C2-8099-EB4E9E9EFBE6}" srcId="{3C86E1ED-6D1A-4728-AA47-A0126D9C6B7E}" destId="{E02B9DB0-D225-4EC2-9233-50D698AEBD81}" srcOrd="0" destOrd="0" parTransId="{8B664C3E-893C-49A4-9357-BE340B37C533}" sibTransId="{DC4E4B0A-EAC4-4676-9AA6-EE8FEAA080A8}"/>
    <dgm:cxn modelId="{467E32A3-9294-4D90-9928-3360F1143536}" type="presOf" srcId="{E02B9DB0-D225-4EC2-9233-50D698AEBD81}" destId="{A11BFB22-301B-4E35-A0AB-D21F53D49193}" srcOrd="0" destOrd="0" presId="urn:microsoft.com/office/officeart/2005/8/layout/pyramid2"/>
    <dgm:cxn modelId="{86FCF5B7-CCDE-4602-88B6-DBFFA1AAB863}" srcId="{3C86E1ED-6D1A-4728-AA47-A0126D9C6B7E}" destId="{D4968205-A173-4BD6-BB23-5324BFEDECFA}" srcOrd="1" destOrd="0" parTransId="{A012C2AF-BF5E-4D33-A138-237377762D85}" sibTransId="{5AA99618-2E78-4FE3-B1EB-FE87CFB705E6}"/>
    <dgm:cxn modelId="{4921A8C2-D71D-4E6D-90E9-50AC04CEBB26}" type="presOf" srcId="{D4968205-A173-4BD6-BB23-5324BFEDECFA}" destId="{3671C34A-492A-4974-9F19-58DC78639970}" srcOrd="0" destOrd="0" presId="urn:microsoft.com/office/officeart/2005/8/layout/pyramid2"/>
    <dgm:cxn modelId="{227C41CC-494F-4AF6-8A23-B998CDFCDED3}" type="presOf" srcId="{3C86E1ED-6D1A-4728-AA47-A0126D9C6B7E}" destId="{83E2B666-D219-4787-B556-38C47EF2A9C1}" srcOrd="0" destOrd="0" presId="urn:microsoft.com/office/officeart/2005/8/layout/pyramid2"/>
    <dgm:cxn modelId="{2FC6C8D9-BD78-48E7-875E-C1D91673B189}" srcId="{3C86E1ED-6D1A-4728-AA47-A0126D9C6B7E}" destId="{97215C0A-9020-4773-9204-1D6E3013047B}" srcOrd="3" destOrd="0" parTransId="{24314B51-D1D9-4B2C-9A59-0A9729BB0748}" sibTransId="{1F35CEAC-380B-47B8-89BA-1D7791F49536}"/>
    <dgm:cxn modelId="{EE3F8FDF-F2A3-477D-9259-E262D9CDC6AC}" type="presOf" srcId="{EFA60C3B-42FC-49FA-AF97-0C1B958F9D4B}" destId="{DADA67F5-55A4-49FC-8B19-048575B65399}" srcOrd="0" destOrd="0" presId="urn:microsoft.com/office/officeart/2005/8/layout/pyramid2"/>
    <dgm:cxn modelId="{FA02A5E6-7836-477B-A656-7E8B0B9DC4D3}" type="presOf" srcId="{82751006-30F8-425E-9B02-087862BBA134}" destId="{13C9D357-9F67-40C8-AF56-4ED9C9DF2C40}" srcOrd="0" destOrd="0" presId="urn:microsoft.com/office/officeart/2005/8/layout/pyramid2"/>
    <dgm:cxn modelId="{EF0F21D3-B811-404C-A397-7D75FB5D61FD}" type="presParOf" srcId="{83E2B666-D219-4787-B556-38C47EF2A9C1}" destId="{83899C63-B336-4D00-BB11-084615C3C51E}" srcOrd="0" destOrd="0" presId="urn:microsoft.com/office/officeart/2005/8/layout/pyramid2"/>
    <dgm:cxn modelId="{93A7CC8B-F7D5-451F-B288-354D2EEF382F}" type="presParOf" srcId="{83E2B666-D219-4787-B556-38C47EF2A9C1}" destId="{C77431B9-0B4A-45AB-A5E3-05B5EF47BD40}" srcOrd="1" destOrd="0" presId="urn:microsoft.com/office/officeart/2005/8/layout/pyramid2"/>
    <dgm:cxn modelId="{2DE083D7-1334-40E7-AB6A-81B89436D2A2}" type="presParOf" srcId="{C77431B9-0B4A-45AB-A5E3-05B5EF47BD40}" destId="{A11BFB22-301B-4E35-A0AB-D21F53D49193}" srcOrd="0" destOrd="0" presId="urn:microsoft.com/office/officeart/2005/8/layout/pyramid2"/>
    <dgm:cxn modelId="{DEB1B772-2811-4853-B0A9-60D8D82B8826}" type="presParOf" srcId="{C77431B9-0B4A-45AB-A5E3-05B5EF47BD40}" destId="{4B8412D2-D12D-4DC6-9B4D-B5DE0DA530FC}" srcOrd="1" destOrd="0" presId="urn:microsoft.com/office/officeart/2005/8/layout/pyramid2"/>
    <dgm:cxn modelId="{F99ACB30-F343-4BA6-AE1B-7B179DDEDC8A}" type="presParOf" srcId="{C77431B9-0B4A-45AB-A5E3-05B5EF47BD40}" destId="{3671C34A-492A-4974-9F19-58DC78639970}" srcOrd="2" destOrd="0" presId="urn:microsoft.com/office/officeart/2005/8/layout/pyramid2"/>
    <dgm:cxn modelId="{A323094D-6D7F-439E-BC40-A8394AC1F22B}" type="presParOf" srcId="{C77431B9-0B4A-45AB-A5E3-05B5EF47BD40}" destId="{91A17B46-2D5E-4A82-A086-0ACA8F9031A6}" srcOrd="3" destOrd="0" presId="urn:microsoft.com/office/officeart/2005/8/layout/pyramid2"/>
    <dgm:cxn modelId="{E38E0E87-42D1-46FE-8ED4-D9310C1FB646}" type="presParOf" srcId="{C77431B9-0B4A-45AB-A5E3-05B5EF47BD40}" destId="{5944F60A-0CCE-4E99-8AC1-3BA8F56291CD}" srcOrd="4" destOrd="0" presId="urn:microsoft.com/office/officeart/2005/8/layout/pyramid2"/>
    <dgm:cxn modelId="{33F932A1-491E-4B37-AC79-5A75E2E1054E}" type="presParOf" srcId="{C77431B9-0B4A-45AB-A5E3-05B5EF47BD40}" destId="{87F8103D-BEBC-4ABA-82D3-84A3718B597E}" srcOrd="5" destOrd="0" presId="urn:microsoft.com/office/officeart/2005/8/layout/pyramid2"/>
    <dgm:cxn modelId="{8BF65404-EBB4-4BF5-88D4-01C0A68FE668}" type="presParOf" srcId="{C77431B9-0B4A-45AB-A5E3-05B5EF47BD40}" destId="{AF1DD78C-DA4D-4B41-8FF5-D5FD737F3FC2}" srcOrd="6" destOrd="0" presId="urn:microsoft.com/office/officeart/2005/8/layout/pyramid2"/>
    <dgm:cxn modelId="{592517AE-BE67-4E4E-BCE6-4CD651C0E5DA}" type="presParOf" srcId="{C77431B9-0B4A-45AB-A5E3-05B5EF47BD40}" destId="{9E3484AA-603E-4858-A4FB-7BD38EE769ED}" srcOrd="7" destOrd="0" presId="urn:microsoft.com/office/officeart/2005/8/layout/pyramid2"/>
    <dgm:cxn modelId="{642C3B6E-7A54-49B1-AED0-2E112C68E7CD}" type="presParOf" srcId="{C77431B9-0B4A-45AB-A5E3-05B5EF47BD40}" destId="{13C9D357-9F67-40C8-AF56-4ED9C9DF2C40}" srcOrd="8" destOrd="0" presId="urn:microsoft.com/office/officeart/2005/8/layout/pyramid2"/>
    <dgm:cxn modelId="{BF85E806-457E-4A79-AC2C-50BCBAA9F4EB}" type="presParOf" srcId="{C77431B9-0B4A-45AB-A5E3-05B5EF47BD40}" destId="{87D4313E-11D6-41C7-8C9A-17CE1A59456C}" srcOrd="9" destOrd="0" presId="urn:microsoft.com/office/officeart/2005/8/layout/pyramid2"/>
    <dgm:cxn modelId="{7CEBDFA0-17C6-4055-BF72-D99A04183345}" type="presParOf" srcId="{C77431B9-0B4A-45AB-A5E3-05B5EF47BD40}" destId="{DADA67F5-55A4-49FC-8B19-048575B65399}" srcOrd="10" destOrd="0" presId="urn:microsoft.com/office/officeart/2005/8/layout/pyramid2"/>
    <dgm:cxn modelId="{C581FC96-C03D-4732-BDFB-B9A926F3142E}" type="presParOf" srcId="{C77431B9-0B4A-45AB-A5E3-05B5EF47BD40}" destId="{2D48BCFB-24BC-4D3C-A866-94F8D5037811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1232DF-E22D-4199-888F-7C4D9C99A6DB}" type="doc">
      <dgm:prSet loTypeId="urn:microsoft.com/office/officeart/2005/8/layout/venn1" loCatId="relationship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03F79305-A555-43EA-AFCD-8FDA634EB15D}">
      <dgm:prSet custT="1"/>
      <dgm:spPr/>
      <dgm:t>
        <a:bodyPr/>
        <a:lstStyle/>
        <a:p>
          <a:pPr algn="l"/>
          <a:r>
            <a:rPr lang="ru-RU" sz="2000" b="0" i="0" baseline="0" dirty="0"/>
            <a:t>3. Развитие рынка труда и содействие занятости населения</a:t>
          </a:r>
          <a:endParaRPr lang="ru-RU" sz="2000" dirty="0"/>
        </a:p>
      </dgm:t>
    </dgm:pt>
    <dgm:pt modelId="{DB65E905-0517-4BF9-852F-2C8D61D21965}" type="parTrans" cxnId="{571737DA-C824-4A5D-8B10-F3F685BBA7AE}">
      <dgm:prSet/>
      <dgm:spPr/>
      <dgm:t>
        <a:bodyPr/>
        <a:lstStyle/>
        <a:p>
          <a:endParaRPr lang="ru-RU" sz="2000"/>
        </a:p>
      </dgm:t>
    </dgm:pt>
    <dgm:pt modelId="{7077D0F1-5DD4-46A3-AB9E-B302D9BDEDFC}" type="sibTrans" cxnId="{571737DA-C824-4A5D-8B10-F3F685BBA7AE}">
      <dgm:prSet/>
      <dgm:spPr/>
      <dgm:t>
        <a:bodyPr/>
        <a:lstStyle/>
        <a:p>
          <a:endParaRPr lang="ru-RU" sz="2000"/>
        </a:p>
      </dgm:t>
    </dgm:pt>
    <dgm:pt modelId="{2119D387-F63D-478C-8ECA-F2326F3742D1}">
      <dgm:prSet custT="1"/>
      <dgm:spPr/>
      <dgm:t>
        <a:bodyPr/>
        <a:lstStyle/>
        <a:p>
          <a:pPr algn="l"/>
          <a:r>
            <a:rPr lang="ru-RU" sz="2000" b="0" i="0" baseline="0" dirty="0"/>
            <a:t>4. Социальное страхование, социальная защита, развитие отраслей социальной сферы</a:t>
          </a:r>
          <a:endParaRPr lang="ru-RU" sz="2000" dirty="0"/>
        </a:p>
      </dgm:t>
    </dgm:pt>
    <dgm:pt modelId="{4505C0A6-78CF-4CB5-8A8F-E14AB2E1EB1E}" type="parTrans" cxnId="{9CA4C26C-4E7F-4FF7-A1E2-70CE57FF5C44}">
      <dgm:prSet/>
      <dgm:spPr/>
      <dgm:t>
        <a:bodyPr/>
        <a:lstStyle/>
        <a:p>
          <a:endParaRPr lang="ru-RU" sz="2000"/>
        </a:p>
      </dgm:t>
    </dgm:pt>
    <dgm:pt modelId="{F8614BC5-9F13-485E-8A75-3B72A8070035}" type="sibTrans" cxnId="{9CA4C26C-4E7F-4FF7-A1E2-70CE57FF5C44}">
      <dgm:prSet/>
      <dgm:spPr/>
      <dgm:t>
        <a:bodyPr/>
        <a:lstStyle/>
        <a:p>
          <a:endParaRPr lang="ru-RU" sz="2000"/>
        </a:p>
      </dgm:t>
    </dgm:pt>
    <dgm:pt modelId="{22F58E73-8799-4216-8BBE-55B187367634}">
      <dgm:prSet custT="1"/>
      <dgm:spPr/>
      <dgm:t>
        <a:bodyPr/>
        <a:lstStyle/>
        <a:p>
          <a:pPr algn="l"/>
          <a:r>
            <a:rPr lang="ru-RU" sz="2000" b="0" i="0" baseline="0" dirty="0"/>
            <a:t>5. Условия и охрана труда, промышленная и экологическая безопасность</a:t>
          </a:r>
          <a:endParaRPr lang="ru-RU" sz="2000" dirty="0"/>
        </a:p>
      </dgm:t>
    </dgm:pt>
    <dgm:pt modelId="{CDF296F8-D5D7-44FD-BF87-4831CADE5E51}" type="parTrans" cxnId="{C932CDA1-B22C-4C38-9A3C-A7A64E752D0B}">
      <dgm:prSet/>
      <dgm:spPr/>
      <dgm:t>
        <a:bodyPr/>
        <a:lstStyle/>
        <a:p>
          <a:endParaRPr lang="ru-RU" sz="2000"/>
        </a:p>
      </dgm:t>
    </dgm:pt>
    <dgm:pt modelId="{B324143B-471B-4F9B-8DA8-EBA51EEA7638}" type="sibTrans" cxnId="{C932CDA1-B22C-4C38-9A3C-A7A64E752D0B}">
      <dgm:prSet/>
      <dgm:spPr/>
      <dgm:t>
        <a:bodyPr/>
        <a:lstStyle/>
        <a:p>
          <a:endParaRPr lang="ru-RU" sz="2000"/>
        </a:p>
      </dgm:t>
    </dgm:pt>
    <dgm:pt modelId="{D9706C51-5C7E-4543-85FF-5E62121FAB26}">
      <dgm:prSet custT="1"/>
      <dgm:spPr/>
      <dgm:t>
        <a:bodyPr/>
        <a:lstStyle/>
        <a:p>
          <a:pPr algn="l"/>
          <a:r>
            <a:rPr lang="ru-RU" sz="2000" b="0" i="0" baseline="0" dirty="0"/>
            <a:t>7. Развитие социального партнерства и координация действий Сторон Соглашения</a:t>
          </a:r>
          <a:endParaRPr lang="ru-RU" sz="2000" dirty="0"/>
        </a:p>
      </dgm:t>
    </dgm:pt>
    <dgm:pt modelId="{33ED6DA0-566C-446B-8324-C984824A2603}" type="parTrans" cxnId="{26F03962-A7F4-4223-B11D-24D2C352E9F0}">
      <dgm:prSet/>
      <dgm:spPr/>
      <dgm:t>
        <a:bodyPr/>
        <a:lstStyle/>
        <a:p>
          <a:endParaRPr lang="ru-RU" sz="2000"/>
        </a:p>
      </dgm:t>
    </dgm:pt>
    <dgm:pt modelId="{861E8823-CD85-4193-AE07-03D9649C1AC2}" type="sibTrans" cxnId="{26F03962-A7F4-4223-B11D-24D2C352E9F0}">
      <dgm:prSet/>
      <dgm:spPr/>
      <dgm:t>
        <a:bodyPr/>
        <a:lstStyle/>
        <a:p>
          <a:endParaRPr lang="ru-RU" sz="2000"/>
        </a:p>
      </dgm:t>
    </dgm:pt>
    <dgm:pt modelId="{DB62C83A-8855-4C7C-B900-B7D3FA1638C4}">
      <dgm:prSet custT="1"/>
      <dgm:spPr/>
      <dgm:t>
        <a:bodyPr/>
        <a:lstStyle/>
        <a:p>
          <a:pPr algn="l"/>
          <a:r>
            <a:rPr lang="ru-RU" sz="2000" b="0" i="0" baseline="0" dirty="0"/>
            <a:t>6. Социально-экономические проблемы развития регионов России, в том числе районов Крайнего Севера и приравненных к ним местностей</a:t>
          </a:r>
          <a:endParaRPr lang="ru-RU" sz="2000" dirty="0"/>
        </a:p>
      </dgm:t>
    </dgm:pt>
    <dgm:pt modelId="{3AEF1C89-5C30-48D2-8A83-539B14AF72C9}" type="parTrans" cxnId="{95AB6DB0-306D-4C42-8C54-23C85C474993}">
      <dgm:prSet/>
      <dgm:spPr/>
      <dgm:t>
        <a:bodyPr/>
        <a:lstStyle/>
        <a:p>
          <a:endParaRPr lang="ru-RU" sz="2000"/>
        </a:p>
      </dgm:t>
    </dgm:pt>
    <dgm:pt modelId="{6E28522B-CEB5-4482-9B75-ECE18CA4803E}" type="sibTrans" cxnId="{95AB6DB0-306D-4C42-8C54-23C85C474993}">
      <dgm:prSet/>
      <dgm:spPr/>
      <dgm:t>
        <a:bodyPr/>
        <a:lstStyle/>
        <a:p>
          <a:endParaRPr lang="ru-RU" sz="2000"/>
        </a:p>
      </dgm:t>
    </dgm:pt>
    <dgm:pt modelId="{C45FEAB1-0663-4BC6-9C00-67B9DD4B2A20}">
      <dgm:prSet custT="1"/>
      <dgm:spPr/>
      <dgm:t>
        <a:bodyPr/>
        <a:lstStyle/>
        <a:p>
          <a:pPr algn="l"/>
          <a:r>
            <a:rPr lang="ru-RU" sz="2000" dirty="0"/>
            <a:t>1. Экономическая политика</a:t>
          </a:r>
        </a:p>
      </dgm:t>
    </dgm:pt>
    <dgm:pt modelId="{2B068115-DBD0-4CD5-B899-2517305E6671}" type="parTrans" cxnId="{274F268A-8562-4E2E-A88A-1ADF08511691}">
      <dgm:prSet/>
      <dgm:spPr/>
      <dgm:t>
        <a:bodyPr/>
        <a:lstStyle/>
        <a:p>
          <a:endParaRPr lang="ru-RU" sz="2000"/>
        </a:p>
      </dgm:t>
    </dgm:pt>
    <dgm:pt modelId="{4EC6754C-14E1-4AE9-9767-F78D748EF045}" type="sibTrans" cxnId="{274F268A-8562-4E2E-A88A-1ADF08511691}">
      <dgm:prSet/>
      <dgm:spPr/>
      <dgm:t>
        <a:bodyPr/>
        <a:lstStyle/>
        <a:p>
          <a:endParaRPr lang="ru-RU" sz="2000"/>
        </a:p>
      </dgm:t>
    </dgm:pt>
    <dgm:pt modelId="{B16634CF-71FE-45D3-9617-F9CE3B2B55C4}">
      <dgm:prSet custT="1"/>
      <dgm:spPr/>
      <dgm:t>
        <a:bodyPr/>
        <a:lstStyle/>
        <a:p>
          <a:pPr algn="l"/>
          <a:r>
            <a:rPr lang="ru-RU" sz="2000" b="0" i="0" baseline="0"/>
            <a:t>2. Заработная плата, доходы и уровень жизни населения</a:t>
          </a:r>
          <a:endParaRPr lang="ru-RU" sz="2000" dirty="0"/>
        </a:p>
      </dgm:t>
    </dgm:pt>
    <dgm:pt modelId="{AF179201-D3DF-40DD-9065-1F1135FF7CAC}" type="parTrans" cxnId="{887C029B-B213-43AF-879C-616F387DD6F9}">
      <dgm:prSet/>
      <dgm:spPr/>
      <dgm:t>
        <a:bodyPr/>
        <a:lstStyle/>
        <a:p>
          <a:endParaRPr lang="ru-RU" sz="2000"/>
        </a:p>
      </dgm:t>
    </dgm:pt>
    <dgm:pt modelId="{0CFBA829-A545-401B-9BE6-DDB4FA29FB18}" type="sibTrans" cxnId="{887C029B-B213-43AF-879C-616F387DD6F9}">
      <dgm:prSet/>
      <dgm:spPr/>
      <dgm:t>
        <a:bodyPr/>
        <a:lstStyle/>
        <a:p>
          <a:endParaRPr lang="ru-RU" sz="2000"/>
        </a:p>
      </dgm:t>
    </dgm:pt>
    <dgm:pt modelId="{417A275D-3A07-4C2B-A0BF-D10CB2F8D2DB}" type="pres">
      <dgm:prSet presAssocID="{BE1232DF-E22D-4199-888F-7C4D9C99A6DB}" presName="compositeShape" presStyleCnt="0">
        <dgm:presLayoutVars>
          <dgm:chMax val="7"/>
          <dgm:dir/>
          <dgm:resizeHandles val="exact"/>
        </dgm:presLayoutVars>
      </dgm:prSet>
      <dgm:spPr/>
    </dgm:pt>
    <dgm:pt modelId="{8BA0CBCF-4FA6-4172-B215-F1AD1BAAD493}" type="pres">
      <dgm:prSet presAssocID="{C45FEAB1-0663-4BC6-9C00-67B9DD4B2A20}" presName="circ1" presStyleLbl="vennNode1" presStyleIdx="0" presStyleCnt="7"/>
      <dgm:spPr/>
    </dgm:pt>
    <dgm:pt modelId="{1B1D3DFE-60DA-40F8-BDD3-2C6D3F9327E9}" type="pres">
      <dgm:prSet presAssocID="{C45FEAB1-0663-4BC6-9C00-67B9DD4B2A2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AB9CAF4-E1CC-4F5E-8BEE-314471860E46}" type="pres">
      <dgm:prSet presAssocID="{B16634CF-71FE-45D3-9617-F9CE3B2B55C4}" presName="circ2" presStyleLbl="vennNode1" presStyleIdx="1" presStyleCnt="7"/>
      <dgm:spPr/>
    </dgm:pt>
    <dgm:pt modelId="{371529AF-8EF0-45B0-8BB8-ADF9E7BEEDCD}" type="pres">
      <dgm:prSet presAssocID="{B16634CF-71FE-45D3-9617-F9CE3B2B55C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E47AC2-0691-4B5B-86C1-4E9E75DB63D1}" type="pres">
      <dgm:prSet presAssocID="{03F79305-A555-43EA-AFCD-8FDA634EB15D}" presName="circ3" presStyleLbl="vennNode1" presStyleIdx="2" presStyleCnt="7"/>
      <dgm:spPr/>
    </dgm:pt>
    <dgm:pt modelId="{3D806752-0899-4EBC-A941-030BAB245266}" type="pres">
      <dgm:prSet presAssocID="{03F79305-A555-43EA-AFCD-8FDA634EB15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A1B0652-F090-4DDD-9227-FB1C18E753F3}" type="pres">
      <dgm:prSet presAssocID="{2119D387-F63D-478C-8ECA-F2326F3742D1}" presName="circ4" presStyleLbl="vennNode1" presStyleIdx="3" presStyleCnt="7"/>
      <dgm:spPr/>
    </dgm:pt>
    <dgm:pt modelId="{1DECA673-82BA-4857-9FFF-2B08F1FEBAB6}" type="pres">
      <dgm:prSet presAssocID="{2119D387-F63D-478C-8ECA-F2326F3742D1}" presName="circ4Tx" presStyleLbl="revTx" presStyleIdx="0" presStyleCnt="0" custScaleX="125871">
        <dgm:presLayoutVars>
          <dgm:chMax val="0"/>
          <dgm:chPref val="0"/>
          <dgm:bulletEnabled val="1"/>
        </dgm:presLayoutVars>
      </dgm:prSet>
      <dgm:spPr/>
    </dgm:pt>
    <dgm:pt modelId="{996E5404-DA0B-48BC-B7EB-D1ED6DAB245F}" type="pres">
      <dgm:prSet presAssocID="{22F58E73-8799-4216-8BBE-55B187367634}" presName="circ5" presStyleLbl="vennNode1" presStyleIdx="4" presStyleCnt="7"/>
      <dgm:spPr/>
    </dgm:pt>
    <dgm:pt modelId="{74CE6FC0-87A7-432A-A630-577B9FFD865D}" type="pres">
      <dgm:prSet presAssocID="{22F58E73-8799-4216-8BBE-55B187367634}" presName="circ5Tx" presStyleLbl="revTx" presStyleIdx="0" presStyleCnt="0" custScaleX="121141">
        <dgm:presLayoutVars>
          <dgm:chMax val="0"/>
          <dgm:chPref val="0"/>
          <dgm:bulletEnabled val="1"/>
        </dgm:presLayoutVars>
      </dgm:prSet>
      <dgm:spPr/>
    </dgm:pt>
    <dgm:pt modelId="{7696EA5D-88A7-46E6-9BC0-E852C2F9D9A0}" type="pres">
      <dgm:prSet presAssocID="{DB62C83A-8855-4C7C-B900-B7D3FA1638C4}" presName="circ6" presStyleLbl="vennNode1" presStyleIdx="5" presStyleCnt="7"/>
      <dgm:spPr/>
    </dgm:pt>
    <dgm:pt modelId="{355E093D-C45F-43B0-8900-E5EBF4DCCD98}" type="pres">
      <dgm:prSet presAssocID="{DB62C83A-8855-4C7C-B900-B7D3FA1638C4}" presName="circ6Tx" presStyleLbl="revTx" presStyleIdx="0" presStyleCnt="0" custScaleX="164387" custLinFactNeighborX="-24891" custLinFactNeighborY="-1147">
        <dgm:presLayoutVars>
          <dgm:chMax val="0"/>
          <dgm:chPref val="0"/>
          <dgm:bulletEnabled val="1"/>
        </dgm:presLayoutVars>
      </dgm:prSet>
      <dgm:spPr/>
    </dgm:pt>
    <dgm:pt modelId="{F30C7710-1DD3-4069-B938-AB880CADEE8F}" type="pres">
      <dgm:prSet presAssocID="{D9706C51-5C7E-4543-85FF-5E62121FAB26}" presName="circ7" presStyleLbl="vennNode1" presStyleIdx="6" presStyleCnt="7"/>
      <dgm:spPr/>
    </dgm:pt>
    <dgm:pt modelId="{25EF9554-C210-4C04-83F7-4B77E55D5D9A}" type="pres">
      <dgm:prSet presAssocID="{D9706C51-5C7E-4543-85FF-5E62121FAB26}" presName="circ7Tx" presStyleLbl="revTx" presStyleIdx="0" presStyleCnt="0" custScaleX="137175">
        <dgm:presLayoutVars>
          <dgm:chMax val="0"/>
          <dgm:chPref val="0"/>
          <dgm:bulletEnabled val="1"/>
        </dgm:presLayoutVars>
      </dgm:prSet>
      <dgm:spPr/>
    </dgm:pt>
  </dgm:ptLst>
  <dgm:cxnLst>
    <dgm:cxn modelId="{F4BF6526-73BE-49CB-AB19-4BCD8C731548}" type="presOf" srcId="{2119D387-F63D-478C-8ECA-F2326F3742D1}" destId="{1DECA673-82BA-4857-9FFF-2B08F1FEBAB6}" srcOrd="0" destOrd="0" presId="urn:microsoft.com/office/officeart/2005/8/layout/venn1"/>
    <dgm:cxn modelId="{FFBCF52A-BFD5-4436-9659-403B9C66216A}" type="presOf" srcId="{C45FEAB1-0663-4BC6-9C00-67B9DD4B2A20}" destId="{1B1D3DFE-60DA-40F8-BDD3-2C6D3F9327E9}" srcOrd="0" destOrd="0" presId="urn:microsoft.com/office/officeart/2005/8/layout/venn1"/>
    <dgm:cxn modelId="{24C3433C-4776-470C-AE38-DA875DC74D3E}" type="presOf" srcId="{D9706C51-5C7E-4543-85FF-5E62121FAB26}" destId="{25EF9554-C210-4C04-83F7-4B77E55D5D9A}" srcOrd="0" destOrd="0" presId="urn:microsoft.com/office/officeart/2005/8/layout/venn1"/>
    <dgm:cxn modelId="{26F03962-A7F4-4223-B11D-24D2C352E9F0}" srcId="{BE1232DF-E22D-4199-888F-7C4D9C99A6DB}" destId="{D9706C51-5C7E-4543-85FF-5E62121FAB26}" srcOrd="6" destOrd="0" parTransId="{33ED6DA0-566C-446B-8324-C984824A2603}" sibTransId="{861E8823-CD85-4193-AE07-03D9649C1AC2}"/>
    <dgm:cxn modelId="{9CA4C26C-4E7F-4FF7-A1E2-70CE57FF5C44}" srcId="{BE1232DF-E22D-4199-888F-7C4D9C99A6DB}" destId="{2119D387-F63D-478C-8ECA-F2326F3742D1}" srcOrd="3" destOrd="0" parTransId="{4505C0A6-78CF-4CB5-8A8F-E14AB2E1EB1E}" sibTransId="{F8614BC5-9F13-485E-8A75-3B72A8070035}"/>
    <dgm:cxn modelId="{75AD3155-DA90-42BD-8CAB-FA2015DB433C}" type="presOf" srcId="{DB62C83A-8855-4C7C-B900-B7D3FA1638C4}" destId="{355E093D-C45F-43B0-8900-E5EBF4DCCD98}" srcOrd="0" destOrd="0" presId="urn:microsoft.com/office/officeart/2005/8/layout/venn1"/>
    <dgm:cxn modelId="{274F268A-8562-4E2E-A88A-1ADF08511691}" srcId="{BE1232DF-E22D-4199-888F-7C4D9C99A6DB}" destId="{C45FEAB1-0663-4BC6-9C00-67B9DD4B2A20}" srcOrd="0" destOrd="0" parTransId="{2B068115-DBD0-4CD5-B899-2517305E6671}" sibTransId="{4EC6754C-14E1-4AE9-9767-F78D748EF045}"/>
    <dgm:cxn modelId="{B29FB696-51E5-477B-ACA7-B7ABFC490FDB}" type="presOf" srcId="{22F58E73-8799-4216-8BBE-55B187367634}" destId="{74CE6FC0-87A7-432A-A630-577B9FFD865D}" srcOrd="0" destOrd="0" presId="urn:microsoft.com/office/officeart/2005/8/layout/venn1"/>
    <dgm:cxn modelId="{887C029B-B213-43AF-879C-616F387DD6F9}" srcId="{BE1232DF-E22D-4199-888F-7C4D9C99A6DB}" destId="{B16634CF-71FE-45D3-9617-F9CE3B2B55C4}" srcOrd="1" destOrd="0" parTransId="{AF179201-D3DF-40DD-9065-1F1135FF7CAC}" sibTransId="{0CFBA829-A545-401B-9BE6-DDB4FA29FB18}"/>
    <dgm:cxn modelId="{6CEA21A0-6E78-4094-815E-DDE9ADFF4197}" type="presOf" srcId="{B16634CF-71FE-45D3-9617-F9CE3B2B55C4}" destId="{371529AF-8EF0-45B0-8BB8-ADF9E7BEEDCD}" srcOrd="0" destOrd="0" presId="urn:microsoft.com/office/officeart/2005/8/layout/venn1"/>
    <dgm:cxn modelId="{C932CDA1-B22C-4C38-9A3C-A7A64E752D0B}" srcId="{BE1232DF-E22D-4199-888F-7C4D9C99A6DB}" destId="{22F58E73-8799-4216-8BBE-55B187367634}" srcOrd="4" destOrd="0" parTransId="{CDF296F8-D5D7-44FD-BF87-4831CADE5E51}" sibTransId="{B324143B-471B-4F9B-8DA8-EBA51EEA7638}"/>
    <dgm:cxn modelId="{21F635A3-B809-462C-80F3-92FBF9D1CA65}" type="presOf" srcId="{03F79305-A555-43EA-AFCD-8FDA634EB15D}" destId="{3D806752-0899-4EBC-A941-030BAB245266}" srcOrd="0" destOrd="0" presId="urn:microsoft.com/office/officeart/2005/8/layout/venn1"/>
    <dgm:cxn modelId="{95AB6DB0-306D-4C42-8C54-23C85C474993}" srcId="{BE1232DF-E22D-4199-888F-7C4D9C99A6DB}" destId="{DB62C83A-8855-4C7C-B900-B7D3FA1638C4}" srcOrd="5" destOrd="0" parTransId="{3AEF1C89-5C30-48D2-8A83-539B14AF72C9}" sibTransId="{6E28522B-CEB5-4482-9B75-ECE18CA4803E}"/>
    <dgm:cxn modelId="{6E16EDD5-C7B4-469F-BFD7-892CCBF19A74}" type="presOf" srcId="{BE1232DF-E22D-4199-888F-7C4D9C99A6DB}" destId="{417A275D-3A07-4C2B-A0BF-D10CB2F8D2DB}" srcOrd="0" destOrd="0" presId="urn:microsoft.com/office/officeart/2005/8/layout/venn1"/>
    <dgm:cxn modelId="{571737DA-C824-4A5D-8B10-F3F685BBA7AE}" srcId="{BE1232DF-E22D-4199-888F-7C4D9C99A6DB}" destId="{03F79305-A555-43EA-AFCD-8FDA634EB15D}" srcOrd="2" destOrd="0" parTransId="{DB65E905-0517-4BF9-852F-2C8D61D21965}" sibTransId="{7077D0F1-5DD4-46A3-AB9E-B302D9BDEDFC}"/>
    <dgm:cxn modelId="{78BAFF2A-8572-4565-99E3-980D4502F4A9}" type="presParOf" srcId="{417A275D-3A07-4C2B-A0BF-D10CB2F8D2DB}" destId="{8BA0CBCF-4FA6-4172-B215-F1AD1BAAD493}" srcOrd="0" destOrd="0" presId="urn:microsoft.com/office/officeart/2005/8/layout/venn1"/>
    <dgm:cxn modelId="{D779F5D8-49A9-43CD-B14C-B95491BC0D08}" type="presParOf" srcId="{417A275D-3A07-4C2B-A0BF-D10CB2F8D2DB}" destId="{1B1D3DFE-60DA-40F8-BDD3-2C6D3F9327E9}" srcOrd="1" destOrd="0" presId="urn:microsoft.com/office/officeart/2005/8/layout/venn1"/>
    <dgm:cxn modelId="{5F52115E-80B0-4706-B837-126F2360AAFC}" type="presParOf" srcId="{417A275D-3A07-4C2B-A0BF-D10CB2F8D2DB}" destId="{5AB9CAF4-E1CC-4F5E-8BEE-314471860E46}" srcOrd="2" destOrd="0" presId="urn:microsoft.com/office/officeart/2005/8/layout/venn1"/>
    <dgm:cxn modelId="{6C08C863-2265-4D7C-B56D-A1E723A77E27}" type="presParOf" srcId="{417A275D-3A07-4C2B-A0BF-D10CB2F8D2DB}" destId="{371529AF-8EF0-45B0-8BB8-ADF9E7BEEDCD}" srcOrd="3" destOrd="0" presId="urn:microsoft.com/office/officeart/2005/8/layout/venn1"/>
    <dgm:cxn modelId="{C4EDFB61-AFF7-4B3B-B4F5-23251530D23C}" type="presParOf" srcId="{417A275D-3A07-4C2B-A0BF-D10CB2F8D2DB}" destId="{1BE47AC2-0691-4B5B-86C1-4E9E75DB63D1}" srcOrd="4" destOrd="0" presId="urn:microsoft.com/office/officeart/2005/8/layout/venn1"/>
    <dgm:cxn modelId="{B2BDEE21-B8FF-4E41-962A-0804EA0BA4F3}" type="presParOf" srcId="{417A275D-3A07-4C2B-A0BF-D10CB2F8D2DB}" destId="{3D806752-0899-4EBC-A941-030BAB245266}" srcOrd="5" destOrd="0" presId="urn:microsoft.com/office/officeart/2005/8/layout/venn1"/>
    <dgm:cxn modelId="{E3FBDDC3-68A5-40D6-827E-E4EC6F8BA33B}" type="presParOf" srcId="{417A275D-3A07-4C2B-A0BF-D10CB2F8D2DB}" destId="{2A1B0652-F090-4DDD-9227-FB1C18E753F3}" srcOrd="6" destOrd="0" presId="urn:microsoft.com/office/officeart/2005/8/layout/venn1"/>
    <dgm:cxn modelId="{A6A9F23B-E29C-4FCD-BB48-EDB5AF69200E}" type="presParOf" srcId="{417A275D-3A07-4C2B-A0BF-D10CB2F8D2DB}" destId="{1DECA673-82BA-4857-9FFF-2B08F1FEBAB6}" srcOrd="7" destOrd="0" presId="urn:microsoft.com/office/officeart/2005/8/layout/venn1"/>
    <dgm:cxn modelId="{B9FDBD07-C933-4A1E-B30C-D089079275B9}" type="presParOf" srcId="{417A275D-3A07-4C2B-A0BF-D10CB2F8D2DB}" destId="{996E5404-DA0B-48BC-B7EB-D1ED6DAB245F}" srcOrd="8" destOrd="0" presId="urn:microsoft.com/office/officeart/2005/8/layout/venn1"/>
    <dgm:cxn modelId="{D66E44C2-3AF0-42AB-ACA6-CD9AAC092EF2}" type="presParOf" srcId="{417A275D-3A07-4C2B-A0BF-D10CB2F8D2DB}" destId="{74CE6FC0-87A7-432A-A630-577B9FFD865D}" srcOrd="9" destOrd="0" presId="urn:microsoft.com/office/officeart/2005/8/layout/venn1"/>
    <dgm:cxn modelId="{CF9BE4FB-90BA-4F16-8844-9CCA925988D2}" type="presParOf" srcId="{417A275D-3A07-4C2B-A0BF-D10CB2F8D2DB}" destId="{7696EA5D-88A7-46E6-9BC0-E852C2F9D9A0}" srcOrd="10" destOrd="0" presId="urn:microsoft.com/office/officeart/2005/8/layout/venn1"/>
    <dgm:cxn modelId="{FFE831F0-617C-4238-93DE-F4B10FA6464A}" type="presParOf" srcId="{417A275D-3A07-4C2B-A0BF-D10CB2F8D2DB}" destId="{355E093D-C45F-43B0-8900-E5EBF4DCCD98}" srcOrd="11" destOrd="0" presId="urn:microsoft.com/office/officeart/2005/8/layout/venn1"/>
    <dgm:cxn modelId="{4FC8218C-092E-4985-9134-2347F826BCF5}" type="presParOf" srcId="{417A275D-3A07-4C2B-A0BF-D10CB2F8D2DB}" destId="{F30C7710-1DD3-4069-B938-AB880CADEE8F}" srcOrd="12" destOrd="0" presId="urn:microsoft.com/office/officeart/2005/8/layout/venn1"/>
    <dgm:cxn modelId="{DD9D43B0-4606-4A86-90CF-A1422E74956F}" type="presParOf" srcId="{417A275D-3A07-4C2B-A0BF-D10CB2F8D2DB}" destId="{25EF9554-C210-4C04-83F7-4B77E55D5D9A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BA225C-14C8-49EA-A633-9270705C389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63C9F8-BD55-4517-BC9A-FAD08D054E14}">
      <dgm:prSet phldrT="[Текст]" custT="1"/>
      <dgm:spPr>
        <a:xfrm>
          <a:off x="1308066" y="289611"/>
          <a:ext cx="4940333" cy="115919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b="0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всех </a:t>
          </a:r>
          <a:r>
            <a:rPr lang="ru-RU" sz="1400" b="1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работодателей, являющихся членами Объединения работодателей</a:t>
          </a:r>
          <a:r>
            <a:rPr lang="ru-RU" sz="1400" b="0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а также являющихся членами объединений работодателей, иных некоммерческих организаций, входящих в Объединение работодателей</a:t>
          </a:r>
          <a:endParaRPr lang="ru-RU" sz="14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4A0EF06-278D-48B6-B8FA-2188CC868D50}" type="parTrans" cxnId="{7B847067-743F-4C1C-8472-A1D958BEA168}">
      <dgm:prSet/>
      <dgm:spPr/>
      <dgm:t>
        <a:bodyPr/>
        <a:lstStyle/>
        <a:p>
          <a:endParaRPr lang="ru-RU"/>
        </a:p>
      </dgm:t>
    </dgm:pt>
    <dgm:pt modelId="{9F4CBB7D-2BD2-4952-A5BC-FD632ED8AC0E}" type="sibTrans" cxnId="{7B847067-743F-4C1C-8472-A1D958BEA168}">
      <dgm:prSet/>
      <dgm:spPr/>
      <dgm:t>
        <a:bodyPr/>
        <a:lstStyle/>
        <a:p>
          <a:endParaRPr lang="ru-RU"/>
        </a:p>
      </dgm:t>
    </dgm:pt>
    <dgm:pt modelId="{1EF12C06-D5F7-4E09-9984-AFF97746E38F}">
      <dgm:prSet custT="1"/>
      <dgm:spPr>
        <a:xfrm>
          <a:off x="1263483" y="1598375"/>
          <a:ext cx="4946825" cy="73824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b="1" i="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работодателей, не являющихся членами Объединения работодателей, которые уполномочили </a:t>
          </a:r>
          <a:r>
            <a:rPr lang="ru-RU" sz="1400" b="0" i="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указанное </a:t>
          </a:r>
          <a:r>
            <a:rPr lang="ru-RU" sz="1400" b="1" i="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объединение от их имени участвовать в коллективных переговорах </a:t>
          </a:r>
          <a:r>
            <a:rPr lang="ru-RU" sz="1400" b="0" i="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 заключить Соглашение либо присоединились к Соглашению после его заключения</a:t>
          </a:r>
          <a:endParaRPr lang="ru-RU" sz="1400" baseline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CB7FB68-912B-4C89-8C0A-467BB59A7D9B}" type="parTrans" cxnId="{19B6AC6B-50D6-4C56-9725-F6D30B59A30C}">
      <dgm:prSet/>
      <dgm:spPr/>
      <dgm:t>
        <a:bodyPr/>
        <a:lstStyle/>
        <a:p>
          <a:endParaRPr lang="ru-RU"/>
        </a:p>
      </dgm:t>
    </dgm:pt>
    <dgm:pt modelId="{37FFCB17-4A26-448F-B3AC-0AABA7A8B3E6}" type="sibTrans" cxnId="{19B6AC6B-50D6-4C56-9725-F6D30B59A30C}">
      <dgm:prSet/>
      <dgm:spPr/>
      <dgm:t>
        <a:bodyPr/>
        <a:lstStyle/>
        <a:p>
          <a:endParaRPr lang="ru-RU"/>
        </a:p>
      </dgm:t>
    </dgm:pt>
    <dgm:pt modelId="{0EADCFC5-6418-4FFC-AAFF-B7EEC5257D02}">
      <dgm:prSet custT="1"/>
      <dgm:spPr>
        <a:xfrm>
          <a:off x="1235406" y="2526182"/>
          <a:ext cx="4986004" cy="56339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ru-RU" sz="1400" b="1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работодателей</a:t>
          </a:r>
          <a:r>
            <a:rPr lang="ru-RU" sz="1400" b="0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осуществляющих деятельность в соответствующих отрасли, </a:t>
          </a:r>
          <a:r>
            <a:rPr lang="ru-RU" sz="1400" b="1" i="1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виде деятельности </a:t>
          </a:r>
          <a:r>
            <a:rPr lang="en-US" sz="1400" b="0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ru-RU" sz="1400" b="0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см. раздел 4), </a:t>
          </a:r>
          <a:r>
            <a:rPr lang="ru-RU" sz="1400" b="1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 представивших в течение 30 календарных дней </a:t>
          </a:r>
          <a:r>
            <a:rPr lang="ru-RU" sz="1400" b="0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 дня официального опубликования предложения о присоединении к Соглашению в федеральный орган исполнительной власти, осуществляющий функции по выработке государственной политики и нормативно-правовому регулированию в сфере труда, </a:t>
          </a:r>
          <a:r>
            <a:rPr lang="ru-RU" sz="1400" b="1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мотивированный письменный отказ присоединиться к </a:t>
          </a:r>
          <a:r>
            <a:rPr lang="ru-RU" sz="1400" b="0" i="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нему</a:t>
          </a:r>
          <a:endParaRPr lang="ru-RU" sz="14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32382B5-E074-4D5A-A76D-2D08E4044740}" type="parTrans" cxnId="{62CA619A-6CE0-435B-9C0B-67D17261B5F7}">
      <dgm:prSet/>
      <dgm:spPr/>
      <dgm:t>
        <a:bodyPr/>
        <a:lstStyle/>
        <a:p>
          <a:endParaRPr lang="ru-RU"/>
        </a:p>
      </dgm:t>
    </dgm:pt>
    <dgm:pt modelId="{48567D73-8BBA-457B-8C7B-AF57C114003A}" type="sibTrans" cxnId="{62CA619A-6CE0-435B-9C0B-67D17261B5F7}">
      <dgm:prSet/>
      <dgm:spPr/>
      <dgm:t>
        <a:bodyPr/>
        <a:lstStyle/>
        <a:p>
          <a:endParaRPr lang="ru-RU"/>
        </a:p>
      </dgm:t>
    </dgm:pt>
    <dgm:pt modelId="{F233FCE6-1A72-4D1B-B66B-50C56A386267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Профсоюза и профсоюзных организаций</a:t>
          </a:r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, входящих в его структуру</a:t>
          </a:r>
        </a:p>
      </dgm:t>
    </dgm:pt>
    <dgm:pt modelId="{9122B355-CC2B-4C87-8C6D-967F9EC2CBCC}" type="parTrans" cxnId="{68120D23-65F3-459D-9A35-B6B72F1768FF}">
      <dgm:prSet/>
      <dgm:spPr/>
      <dgm:t>
        <a:bodyPr/>
        <a:lstStyle/>
        <a:p>
          <a:endParaRPr lang="ru-RU"/>
        </a:p>
      </dgm:t>
    </dgm:pt>
    <dgm:pt modelId="{FDA6BA7E-EBE1-4BB6-B1FD-F59295705A76}" type="sibTrans" cxnId="{68120D23-65F3-459D-9A35-B6B72F1768FF}">
      <dgm:prSet/>
      <dgm:spPr/>
      <dgm:t>
        <a:bodyPr/>
        <a:lstStyle/>
        <a:p>
          <a:endParaRPr lang="ru-RU"/>
        </a:p>
      </dgm:t>
    </dgm:pt>
    <dgm:pt modelId="{A3D16A19-5C0E-4D00-8E78-5554E8E5F85C}" type="pres">
      <dgm:prSet presAssocID="{8DBA225C-14C8-49EA-A633-9270705C389A}" presName="compositeShape" presStyleCnt="0">
        <dgm:presLayoutVars>
          <dgm:dir/>
          <dgm:resizeHandles/>
        </dgm:presLayoutVars>
      </dgm:prSet>
      <dgm:spPr/>
    </dgm:pt>
    <dgm:pt modelId="{6CB44403-2FB1-4884-BCA1-E1EDE0081B2A}" type="pres">
      <dgm:prSet presAssocID="{8DBA225C-14C8-49EA-A633-9270705C389A}" presName="pyramid" presStyleLbl="node1" presStyleIdx="0" presStyleCnt="1" custLinFactNeighborX="128" custLinFactNeighborY="-511"/>
      <dgm:spPr>
        <a:xfrm>
          <a:off x="0" y="0"/>
          <a:ext cx="3886200" cy="3886200"/>
        </a:xfrm>
        <a:prstGeom prst="triangl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A6003AE-9DEB-4BFB-8400-41B40633E0FA}" type="pres">
      <dgm:prSet presAssocID="{8DBA225C-14C8-49EA-A633-9270705C389A}" presName="theList" presStyleCnt="0"/>
      <dgm:spPr/>
    </dgm:pt>
    <dgm:pt modelId="{25D33B97-B5CA-4281-8D08-D926BD8CAF09}" type="pres">
      <dgm:prSet presAssocID="{B863C9F8-BD55-4517-BC9A-FAD08D054E14}" presName="aNode" presStyleLbl="fgAcc1" presStyleIdx="0" presStyleCnt="4" custScaleX="178898" custScaleY="610946" custLinFactY="-100000" custLinFactNeighborX="196" custLinFactNeighborY="-152990">
        <dgm:presLayoutVars>
          <dgm:bulletEnabled val="1"/>
        </dgm:presLayoutVars>
      </dgm:prSet>
      <dgm:spPr/>
    </dgm:pt>
    <dgm:pt modelId="{E52A8383-775D-4CCE-8E43-CD9B3721EAE2}" type="pres">
      <dgm:prSet presAssocID="{B863C9F8-BD55-4517-BC9A-FAD08D054E14}" presName="aSpace" presStyleCnt="0"/>
      <dgm:spPr/>
    </dgm:pt>
    <dgm:pt modelId="{ED2D2578-A842-43C0-AC95-57C10D2DCA84}" type="pres">
      <dgm:prSet presAssocID="{1EF12C06-D5F7-4E09-9984-AFF97746E38F}" presName="aNode" presStyleLbl="fgAcc1" presStyleIdx="1" presStyleCnt="4" custScaleX="178898" custScaleY="689204" custLinFactY="-9929" custLinFactNeighborX="-333" custLinFactNeighborY="-100000">
        <dgm:presLayoutVars>
          <dgm:bulletEnabled val="1"/>
        </dgm:presLayoutVars>
      </dgm:prSet>
      <dgm:spPr/>
    </dgm:pt>
    <dgm:pt modelId="{1284FB2F-EF2E-41AF-B9CD-F8EA6BBBA932}" type="pres">
      <dgm:prSet presAssocID="{1EF12C06-D5F7-4E09-9984-AFF97746E38F}" presName="aSpace" presStyleCnt="0"/>
      <dgm:spPr/>
    </dgm:pt>
    <dgm:pt modelId="{CD43F27B-6BCC-4D5A-A423-36109609158C}" type="pres">
      <dgm:prSet presAssocID="{0EADCFC5-6418-4FFC-AAFF-B7EEC5257D02}" presName="aNode" presStyleLbl="fgAcc1" presStyleIdx="2" presStyleCnt="4" custScaleX="178898" custScaleY="1391478" custLinFactY="39707" custLinFactNeighborX="-786" custLinFactNeighborY="100000">
        <dgm:presLayoutVars>
          <dgm:bulletEnabled val="1"/>
        </dgm:presLayoutVars>
      </dgm:prSet>
      <dgm:spPr/>
    </dgm:pt>
    <dgm:pt modelId="{95DC7B6A-60F8-413F-975A-2F925499869D}" type="pres">
      <dgm:prSet presAssocID="{0EADCFC5-6418-4FFC-AAFF-B7EEC5257D02}" presName="aSpace" presStyleCnt="0"/>
      <dgm:spPr/>
    </dgm:pt>
    <dgm:pt modelId="{4714FB3E-835E-4D0E-A231-B889B4BADC5C}" type="pres">
      <dgm:prSet presAssocID="{F233FCE6-1A72-4D1B-B66B-50C56A386267}" presName="aNode" presStyleLbl="fgAcc1" presStyleIdx="3" presStyleCnt="4" custScaleX="178898" custScaleY="265285" custLinFactY="162350" custLinFactNeighborX="1179" custLinFactNeighborY="200000">
        <dgm:presLayoutVars>
          <dgm:bulletEnabled val="1"/>
        </dgm:presLayoutVars>
      </dgm:prSet>
      <dgm:spPr/>
    </dgm:pt>
    <dgm:pt modelId="{C9363E30-9D50-4E3B-A334-9FAA74D4493A}" type="pres">
      <dgm:prSet presAssocID="{F233FCE6-1A72-4D1B-B66B-50C56A386267}" presName="aSpace" presStyleCnt="0"/>
      <dgm:spPr/>
    </dgm:pt>
  </dgm:ptLst>
  <dgm:cxnLst>
    <dgm:cxn modelId="{2A2E020C-8942-4FDD-99C8-1EC36BAE33B1}" type="presOf" srcId="{1EF12C06-D5F7-4E09-9984-AFF97746E38F}" destId="{ED2D2578-A842-43C0-AC95-57C10D2DCA84}" srcOrd="0" destOrd="0" presId="urn:microsoft.com/office/officeart/2005/8/layout/pyramid2"/>
    <dgm:cxn modelId="{F1F76217-8F34-4F6E-97B5-E178880EE784}" type="presOf" srcId="{0EADCFC5-6418-4FFC-AAFF-B7EEC5257D02}" destId="{CD43F27B-6BCC-4D5A-A423-36109609158C}" srcOrd="0" destOrd="0" presId="urn:microsoft.com/office/officeart/2005/8/layout/pyramid2"/>
    <dgm:cxn modelId="{68120D23-65F3-459D-9A35-B6B72F1768FF}" srcId="{8DBA225C-14C8-49EA-A633-9270705C389A}" destId="{F233FCE6-1A72-4D1B-B66B-50C56A386267}" srcOrd="3" destOrd="0" parTransId="{9122B355-CC2B-4C87-8C6D-967F9EC2CBCC}" sibTransId="{FDA6BA7E-EBE1-4BB6-B1FD-F59295705A76}"/>
    <dgm:cxn modelId="{75463D2C-A5D5-4637-A774-4865A0F74099}" type="presOf" srcId="{F233FCE6-1A72-4D1B-B66B-50C56A386267}" destId="{4714FB3E-835E-4D0E-A231-B889B4BADC5C}" srcOrd="0" destOrd="0" presId="urn:microsoft.com/office/officeart/2005/8/layout/pyramid2"/>
    <dgm:cxn modelId="{7B847067-743F-4C1C-8472-A1D958BEA168}" srcId="{8DBA225C-14C8-49EA-A633-9270705C389A}" destId="{B863C9F8-BD55-4517-BC9A-FAD08D054E14}" srcOrd="0" destOrd="0" parTransId="{64A0EF06-278D-48B6-B8FA-2188CC868D50}" sibTransId="{9F4CBB7D-2BD2-4952-A5BC-FD632ED8AC0E}"/>
    <dgm:cxn modelId="{19B6AC6B-50D6-4C56-9725-F6D30B59A30C}" srcId="{8DBA225C-14C8-49EA-A633-9270705C389A}" destId="{1EF12C06-D5F7-4E09-9984-AFF97746E38F}" srcOrd="1" destOrd="0" parTransId="{CCB7FB68-912B-4C89-8C0A-467BB59A7D9B}" sibTransId="{37FFCB17-4A26-448F-B3AC-0AABA7A8B3E6}"/>
    <dgm:cxn modelId="{25D8BC4E-C2D1-41FA-AC97-33A297D1F0A3}" type="presOf" srcId="{8DBA225C-14C8-49EA-A633-9270705C389A}" destId="{A3D16A19-5C0E-4D00-8E78-5554E8E5F85C}" srcOrd="0" destOrd="0" presId="urn:microsoft.com/office/officeart/2005/8/layout/pyramid2"/>
    <dgm:cxn modelId="{FE648895-AA50-4CB9-BA7D-A428FD368D23}" type="presOf" srcId="{B863C9F8-BD55-4517-BC9A-FAD08D054E14}" destId="{25D33B97-B5CA-4281-8D08-D926BD8CAF09}" srcOrd="0" destOrd="0" presId="urn:microsoft.com/office/officeart/2005/8/layout/pyramid2"/>
    <dgm:cxn modelId="{62CA619A-6CE0-435B-9C0B-67D17261B5F7}" srcId="{8DBA225C-14C8-49EA-A633-9270705C389A}" destId="{0EADCFC5-6418-4FFC-AAFF-B7EEC5257D02}" srcOrd="2" destOrd="0" parTransId="{A32382B5-E074-4D5A-A76D-2D08E4044740}" sibTransId="{48567D73-8BBA-457B-8C7B-AF57C114003A}"/>
    <dgm:cxn modelId="{DD2662B3-4178-4A07-8212-9579E4929B81}" type="presParOf" srcId="{A3D16A19-5C0E-4D00-8E78-5554E8E5F85C}" destId="{6CB44403-2FB1-4884-BCA1-E1EDE0081B2A}" srcOrd="0" destOrd="0" presId="urn:microsoft.com/office/officeart/2005/8/layout/pyramid2"/>
    <dgm:cxn modelId="{76ECFC86-93D0-4977-9968-F026C44658C7}" type="presParOf" srcId="{A3D16A19-5C0E-4D00-8E78-5554E8E5F85C}" destId="{9A6003AE-9DEB-4BFB-8400-41B40633E0FA}" srcOrd="1" destOrd="0" presId="urn:microsoft.com/office/officeart/2005/8/layout/pyramid2"/>
    <dgm:cxn modelId="{4417B088-4343-48B8-AC07-EAA000EA2643}" type="presParOf" srcId="{9A6003AE-9DEB-4BFB-8400-41B40633E0FA}" destId="{25D33B97-B5CA-4281-8D08-D926BD8CAF09}" srcOrd="0" destOrd="0" presId="urn:microsoft.com/office/officeart/2005/8/layout/pyramid2"/>
    <dgm:cxn modelId="{C33516AB-3CF3-420E-BA95-C0ED8DD7328C}" type="presParOf" srcId="{9A6003AE-9DEB-4BFB-8400-41B40633E0FA}" destId="{E52A8383-775D-4CCE-8E43-CD9B3721EAE2}" srcOrd="1" destOrd="0" presId="urn:microsoft.com/office/officeart/2005/8/layout/pyramid2"/>
    <dgm:cxn modelId="{AA1ED401-760A-42BC-BFB0-308B469949CC}" type="presParOf" srcId="{9A6003AE-9DEB-4BFB-8400-41B40633E0FA}" destId="{ED2D2578-A842-43C0-AC95-57C10D2DCA84}" srcOrd="2" destOrd="0" presId="urn:microsoft.com/office/officeart/2005/8/layout/pyramid2"/>
    <dgm:cxn modelId="{06259171-EC9C-43F6-ACE5-CB326D7DB37B}" type="presParOf" srcId="{9A6003AE-9DEB-4BFB-8400-41B40633E0FA}" destId="{1284FB2F-EF2E-41AF-B9CD-F8EA6BBBA932}" srcOrd="3" destOrd="0" presId="urn:microsoft.com/office/officeart/2005/8/layout/pyramid2"/>
    <dgm:cxn modelId="{DBBD13DF-50B9-42D3-A10F-0183FBFF42C3}" type="presParOf" srcId="{9A6003AE-9DEB-4BFB-8400-41B40633E0FA}" destId="{CD43F27B-6BCC-4D5A-A423-36109609158C}" srcOrd="4" destOrd="0" presId="urn:microsoft.com/office/officeart/2005/8/layout/pyramid2"/>
    <dgm:cxn modelId="{25DAA021-E705-463D-A952-D87DF3BC1022}" type="presParOf" srcId="{9A6003AE-9DEB-4BFB-8400-41B40633E0FA}" destId="{95DC7B6A-60F8-413F-975A-2F925499869D}" srcOrd="5" destOrd="0" presId="urn:microsoft.com/office/officeart/2005/8/layout/pyramid2"/>
    <dgm:cxn modelId="{D3CA50F2-A9BF-49C0-B1BA-53C93F91EBE1}" type="presParOf" srcId="{9A6003AE-9DEB-4BFB-8400-41B40633E0FA}" destId="{4714FB3E-835E-4D0E-A231-B889B4BADC5C}" srcOrd="6" destOrd="0" presId="urn:microsoft.com/office/officeart/2005/8/layout/pyramid2"/>
    <dgm:cxn modelId="{628CB64F-56D4-4BA2-B9FE-D26C576EDF83}" type="presParOf" srcId="{9A6003AE-9DEB-4BFB-8400-41B40633E0FA}" destId="{C9363E30-9D50-4E3B-A334-9FAA74D4493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34DFE6-8B50-4855-BE45-9376BAD8692B}" type="doc">
      <dgm:prSet loTypeId="urn:microsoft.com/office/officeart/2008/layout/Lin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EFE5F75-3928-41AE-8F19-4A3C91C2051A}">
      <dgm:prSet phldrT="[Текст]" custT="1"/>
      <dgm:spPr/>
      <dgm:t>
        <a:bodyPr vert="vert270" anchor="ctr" anchorCtr="0"/>
        <a:lstStyle/>
        <a:p>
          <a:pPr algn="ctr"/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Соглашение действует в организациях, осуществляющих следующие виды деятельности: </a:t>
          </a:r>
        </a:p>
      </dgm:t>
    </dgm:pt>
    <dgm:pt modelId="{9B872B49-C44D-4708-854F-4508753284B4}" type="parTrans" cxnId="{969C3A96-700C-466B-88ED-BA561ACFAB3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0579D-586B-4138-961B-8E2FBC8E0F05}" type="sibTrans" cxnId="{969C3A96-700C-466B-88ED-BA561ACFAB3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94546C-9DC3-40CF-B6F0-0A235887C408}">
      <dgm:prSet phldrT="[Текст]"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добыча нефти и газа</a:t>
          </a:r>
        </a:p>
      </dgm:t>
    </dgm:pt>
    <dgm:pt modelId="{24B1A7E8-753B-4DD6-82CD-D7B5AAE534E7}" type="parTrans" cxnId="{9627DC23-3B07-4FD5-B13C-7953A2A439C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B480F-77DA-401C-AB0E-C936F72CEAB2}" type="sibTrans" cxnId="{9627DC23-3B07-4FD5-B13C-7953A2A439C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CCB25-33CD-44AD-A3DC-5C43E92234D3}">
      <dgm:prSet phldrT="[Текст]"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нефтяное и газовое строительство</a:t>
          </a:r>
        </a:p>
      </dgm:t>
    </dgm:pt>
    <dgm:pt modelId="{6F4B0E84-3117-4C78-9FBA-761A71C6ABDA}" type="parTrans" cxnId="{416EEE90-7883-4452-BA07-670AC1CE8D5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5A1BC-0454-4351-A0AB-3875592A0335}" type="sibTrans" cxnId="{416EEE90-7883-4452-BA07-670AC1CE8D5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CA924-22EB-4858-B810-2003009A35CE}">
      <dgm:prSet phldrT="[Текст]"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нефтяная и газовая переработка</a:t>
          </a:r>
        </a:p>
      </dgm:t>
    </dgm:pt>
    <dgm:pt modelId="{E25BA5D2-ED54-4216-B5EE-DD74F344864C}" type="parTrans" cxnId="{1E68AD9F-7F2E-4D3D-8895-7C97B74B851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79E970-A3E9-4902-87DC-314486182D7D}" type="sibTrans" cxnId="{1E68AD9F-7F2E-4D3D-8895-7C97B74B851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FC2CBD-FD65-41DE-BD8C-E38329CABF91}">
      <dgm:prSet phldrT="[Текст]"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нефтепродуктообеспечение</a:t>
          </a:r>
        </a:p>
      </dgm:t>
    </dgm:pt>
    <dgm:pt modelId="{B5312B91-47AA-433D-B6A7-A0A19D5B9322}" type="parTrans" cxnId="{9F3A4954-9113-4EBD-8E08-AE461A0EC83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117155-D1EB-46C0-A108-BA325DC0F327}" type="sibTrans" cxnId="{9F3A4954-9113-4EBD-8E08-AE461A0EC83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54A82B-71CE-4A47-97AD-790EE9A63E44}">
      <dgm:prSet phldrT="[Текст]"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нефтя­ной, нефтепродуктовый и газовый трубопроводный транспорт</a:t>
          </a:r>
        </a:p>
      </dgm:t>
    </dgm:pt>
    <dgm:pt modelId="{516432CA-5711-4883-8BA5-9114A410D51A}" type="parTrans" cxnId="{3A798B04-722F-4EDF-B267-6223A42B005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D4E693-10D8-48BC-9743-83B3E7E4B7C5}" type="sibTrans" cxnId="{3A798B04-722F-4EDF-B267-6223A42B005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1C6A8E-F406-4038-B175-A3284CD12B52}">
      <dgm:prSet phldrT="[Текст]"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геологическая разведка месторождений углеводородов</a:t>
          </a:r>
        </a:p>
      </dgm:t>
    </dgm:pt>
    <dgm:pt modelId="{DD5A79BF-1FDF-47D5-95CB-8B5FCA8DEBF1}" type="parTrans" cxnId="{18C36C67-3C8B-494B-A701-282B351E31A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B4E06-7C63-4A70-9536-F2769D96B829}" type="sibTrans" cxnId="{18C36C67-3C8B-494B-A701-282B351E31A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33730-6348-4267-B7BF-044ED122BE05}">
      <dgm:prSet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нефтяная и газовая химия</a:t>
          </a:r>
        </a:p>
      </dgm:t>
    </dgm:pt>
    <dgm:pt modelId="{2EF29BD0-1BE3-42A8-9ECB-BB29DAB50A0B}" type="parTrans" cxnId="{44196DCA-420A-478E-8BE6-70525F08B5B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36C95E-8862-4E5D-9DD5-A74701FC241E}" type="sibTrans" cxnId="{44196DCA-420A-478E-8BE6-70525F08B5B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113663-721F-4DED-A630-0A21230B1475}">
      <dgm:prSet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газификация и эксплуа­тация газового хозяйства</a:t>
          </a:r>
        </a:p>
      </dgm:t>
    </dgm:pt>
    <dgm:pt modelId="{33E29D57-E020-4945-A7DF-B2813B4E3AD8}" type="parTrans" cxnId="{8747ACCE-D226-4AEB-8676-F9DE16014A8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714FCB-F0CE-44CE-85E7-0151C312616E}" type="sibTrans" cxnId="{8747ACCE-D226-4AEB-8676-F9DE16014A8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DA190-0388-4B25-A143-AF3DA96D672D}">
      <dgm:prSet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транспортировка и реализация сжиженного газа</a:t>
          </a:r>
        </a:p>
      </dgm:t>
    </dgm:pt>
    <dgm:pt modelId="{3CC3CF71-19C9-4B12-A4ED-96A20DDBFFAD}" type="parTrans" cxnId="{2F19862B-B0DA-427A-8E46-483185CA90F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372F18-20DA-45CC-82D7-955FC0311FD8}" type="sibTrans" cxnId="{2F19862B-B0DA-427A-8E46-483185CA90F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DDB672-02CF-4695-8097-42B423A02890}">
      <dgm:prSet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переработка продукции нефтегазохимии</a:t>
          </a:r>
        </a:p>
      </dgm:t>
    </dgm:pt>
    <dgm:pt modelId="{FD34C109-1A9F-4A81-B803-266824D03044}" type="parTrans" cxnId="{3DBC8671-31A7-4DD6-8A73-6ED734762CC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3BD63-D75D-4A99-8DCB-9FE210B1CFEB}" type="sibTrans" cxnId="{3DBC8671-31A7-4DD6-8A73-6ED734762CC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BD72F-14C3-46A6-9ADB-C0CF9B31FA2E}">
      <dgm:prSet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нефтяное и газовое машиностроение</a:t>
          </a:r>
        </a:p>
      </dgm:t>
    </dgm:pt>
    <dgm:pt modelId="{02B9D595-388E-4A11-9A63-F6601A3B58BA}" type="parTrans" cxnId="{AB08664A-636A-4842-8D3B-10815209907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DB070B-901F-432C-B806-26BACE3B8D7A}" type="sibTrans" cxnId="{AB08664A-636A-4842-8D3B-10815209907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E1230-0233-48EF-BE5B-4425FE32FBF2}">
      <dgm:prSet custT="1"/>
      <dgm:spPr/>
      <dgm:t>
        <a:bodyPr/>
        <a:lstStyle/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организации, оказывающие им сервисные, транспорт­ные, научные либо проектные услуги.</a:t>
          </a:r>
        </a:p>
        <a:p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ED39CBB1-A962-4B82-9430-08985E06C27F}" type="parTrans" cxnId="{5063FED0-40C5-4A41-BC93-CF044D42BBB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5EC59-8E05-4AA1-879F-6D11163168F4}" type="sibTrans" cxnId="{5063FED0-40C5-4A41-BC93-CF044D42BBB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4DB194-DE1C-4864-A4D8-DBFFF3C95293}" type="pres">
      <dgm:prSet presAssocID="{2234DFE6-8B50-4855-BE45-9376BAD8692B}" presName="vert0" presStyleCnt="0">
        <dgm:presLayoutVars>
          <dgm:dir/>
          <dgm:animOne val="branch"/>
          <dgm:animLvl val="lvl"/>
        </dgm:presLayoutVars>
      </dgm:prSet>
      <dgm:spPr/>
    </dgm:pt>
    <dgm:pt modelId="{7E36C886-4E74-4B49-BB7F-C1BC2BC19BEB}" type="pres">
      <dgm:prSet presAssocID="{4EFE5F75-3928-41AE-8F19-4A3C91C2051A}" presName="thickLine" presStyleLbl="alignNode1" presStyleIdx="0" presStyleCnt="1"/>
      <dgm:spPr/>
    </dgm:pt>
    <dgm:pt modelId="{5D928F4A-7B25-4F26-B1A6-552027E8792B}" type="pres">
      <dgm:prSet presAssocID="{4EFE5F75-3928-41AE-8F19-4A3C91C2051A}" presName="horz1" presStyleCnt="0"/>
      <dgm:spPr/>
    </dgm:pt>
    <dgm:pt modelId="{A507C344-E9F3-4A33-B3B3-26D2C0339856}" type="pres">
      <dgm:prSet presAssocID="{4EFE5F75-3928-41AE-8F19-4A3C91C2051A}" presName="tx1" presStyleLbl="revTx" presStyleIdx="0" presStyleCnt="13" custScaleX="58462"/>
      <dgm:spPr/>
    </dgm:pt>
    <dgm:pt modelId="{771A375C-AED1-4F11-A0C2-2B80BE4B48AA}" type="pres">
      <dgm:prSet presAssocID="{4EFE5F75-3928-41AE-8F19-4A3C91C2051A}" presName="vert1" presStyleCnt="0"/>
      <dgm:spPr/>
    </dgm:pt>
    <dgm:pt modelId="{96AC0619-6386-44F3-AC12-390614DE458F}" type="pres">
      <dgm:prSet presAssocID="{CB94546C-9DC3-40CF-B6F0-0A235887C408}" presName="vertSpace2a" presStyleCnt="0"/>
      <dgm:spPr/>
    </dgm:pt>
    <dgm:pt modelId="{78B47B9D-93EF-41FC-BC97-ACA440A8D9C8}" type="pres">
      <dgm:prSet presAssocID="{CB94546C-9DC3-40CF-B6F0-0A235887C408}" presName="horz2" presStyleCnt="0"/>
      <dgm:spPr/>
    </dgm:pt>
    <dgm:pt modelId="{067DC485-71E9-45DA-B20A-28F1E1DF92F7}" type="pres">
      <dgm:prSet presAssocID="{CB94546C-9DC3-40CF-B6F0-0A235887C408}" presName="horzSpace2" presStyleCnt="0"/>
      <dgm:spPr/>
    </dgm:pt>
    <dgm:pt modelId="{195D78B2-9E40-43E7-A35B-739B4ACCF86D}" type="pres">
      <dgm:prSet presAssocID="{CB94546C-9DC3-40CF-B6F0-0A235887C408}" presName="tx2" presStyleLbl="revTx" presStyleIdx="1" presStyleCnt="13"/>
      <dgm:spPr/>
    </dgm:pt>
    <dgm:pt modelId="{0389B471-F855-4011-9409-E7B32B2B08B7}" type="pres">
      <dgm:prSet presAssocID="{CB94546C-9DC3-40CF-B6F0-0A235887C408}" presName="vert2" presStyleCnt="0"/>
      <dgm:spPr/>
    </dgm:pt>
    <dgm:pt modelId="{74C3FAF1-05BE-4274-8EF6-A7F3ED59DA8D}" type="pres">
      <dgm:prSet presAssocID="{CB94546C-9DC3-40CF-B6F0-0A235887C408}" presName="thinLine2b" presStyleLbl="callout" presStyleIdx="0" presStyleCnt="12"/>
      <dgm:spPr/>
    </dgm:pt>
    <dgm:pt modelId="{F4CE0F47-3E24-463D-8E36-0906CBE60396}" type="pres">
      <dgm:prSet presAssocID="{CB94546C-9DC3-40CF-B6F0-0A235887C408}" presName="vertSpace2b" presStyleCnt="0"/>
      <dgm:spPr/>
    </dgm:pt>
    <dgm:pt modelId="{E34810B1-6B99-4937-A3B4-F328D7401267}" type="pres">
      <dgm:prSet presAssocID="{5F9CCB25-33CD-44AD-A3DC-5C43E92234D3}" presName="horz2" presStyleCnt="0"/>
      <dgm:spPr/>
    </dgm:pt>
    <dgm:pt modelId="{57B82230-4D99-48B9-929F-641F2CA31F36}" type="pres">
      <dgm:prSet presAssocID="{5F9CCB25-33CD-44AD-A3DC-5C43E92234D3}" presName="horzSpace2" presStyleCnt="0"/>
      <dgm:spPr/>
    </dgm:pt>
    <dgm:pt modelId="{AFD42EB9-C02C-4F82-9B0E-47FCB53EA486}" type="pres">
      <dgm:prSet presAssocID="{5F9CCB25-33CD-44AD-A3DC-5C43E92234D3}" presName="tx2" presStyleLbl="revTx" presStyleIdx="2" presStyleCnt="13"/>
      <dgm:spPr/>
    </dgm:pt>
    <dgm:pt modelId="{1469D066-30DD-4D0A-951A-DC2BC2C6AF5E}" type="pres">
      <dgm:prSet presAssocID="{5F9CCB25-33CD-44AD-A3DC-5C43E92234D3}" presName="vert2" presStyleCnt="0"/>
      <dgm:spPr/>
    </dgm:pt>
    <dgm:pt modelId="{A6925A59-0762-4924-8908-5B44FB75653A}" type="pres">
      <dgm:prSet presAssocID="{5F9CCB25-33CD-44AD-A3DC-5C43E92234D3}" presName="thinLine2b" presStyleLbl="callout" presStyleIdx="1" presStyleCnt="12"/>
      <dgm:spPr/>
    </dgm:pt>
    <dgm:pt modelId="{7D488CD1-B774-47A1-939C-D6092F9E44A8}" type="pres">
      <dgm:prSet presAssocID="{5F9CCB25-33CD-44AD-A3DC-5C43E92234D3}" presName="vertSpace2b" presStyleCnt="0"/>
      <dgm:spPr/>
    </dgm:pt>
    <dgm:pt modelId="{C00E6A22-D75A-47F7-BAB6-45C0007955F2}" type="pres">
      <dgm:prSet presAssocID="{FF5CA924-22EB-4858-B810-2003009A35CE}" presName="horz2" presStyleCnt="0"/>
      <dgm:spPr/>
    </dgm:pt>
    <dgm:pt modelId="{8EB64EBD-D896-411C-91B4-F5A928D45874}" type="pres">
      <dgm:prSet presAssocID="{FF5CA924-22EB-4858-B810-2003009A35CE}" presName="horzSpace2" presStyleCnt="0"/>
      <dgm:spPr/>
    </dgm:pt>
    <dgm:pt modelId="{1AD7C3F3-42A6-4FE2-8B48-F7973641B958}" type="pres">
      <dgm:prSet presAssocID="{FF5CA924-22EB-4858-B810-2003009A35CE}" presName="tx2" presStyleLbl="revTx" presStyleIdx="3" presStyleCnt="13"/>
      <dgm:spPr/>
    </dgm:pt>
    <dgm:pt modelId="{0736D499-DBA4-4015-BAB0-60AE1D8EF605}" type="pres">
      <dgm:prSet presAssocID="{FF5CA924-22EB-4858-B810-2003009A35CE}" presName="vert2" presStyleCnt="0"/>
      <dgm:spPr/>
    </dgm:pt>
    <dgm:pt modelId="{AE5DCB10-A791-4552-AAE1-242B175E550A}" type="pres">
      <dgm:prSet presAssocID="{FF5CA924-22EB-4858-B810-2003009A35CE}" presName="thinLine2b" presStyleLbl="callout" presStyleIdx="2" presStyleCnt="12"/>
      <dgm:spPr/>
    </dgm:pt>
    <dgm:pt modelId="{2B7434B0-5E84-4C66-A212-A967A90EBB0C}" type="pres">
      <dgm:prSet presAssocID="{FF5CA924-22EB-4858-B810-2003009A35CE}" presName="vertSpace2b" presStyleCnt="0"/>
      <dgm:spPr/>
    </dgm:pt>
    <dgm:pt modelId="{3DE1388A-0282-461D-BD57-E57F2802DD75}" type="pres">
      <dgm:prSet presAssocID="{02FC2CBD-FD65-41DE-BD8C-E38329CABF91}" presName="horz2" presStyleCnt="0"/>
      <dgm:spPr/>
    </dgm:pt>
    <dgm:pt modelId="{8C2AA4E7-4319-4825-9FA0-12EA007C1DAF}" type="pres">
      <dgm:prSet presAssocID="{02FC2CBD-FD65-41DE-BD8C-E38329CABF91}" presName="horzSpace2" presStyleCnt="0"/>
      <dgm:spPr/>
    </dgm:pt>
    <dgm:pt modelId="{FCA3B741-7DA8-4957-849C-0BAD415EC06A}" type="pres">
      <dgm:prSet presAssocID="{02FC2CBD-FD65-41DE-BD8C-E38329CABF91}" presName="tx2" presStyleLbl="revTx" presStyleIdx="4" presStyleCnt="13"/>
      <dgm:spPr/>
    </dgm:pt>
    <dgm:pt modelId="{A89B4FD5-CA99-47B6-8A19-8C68F02C7CD1}" type="pres">
      <dgm:prSet presAssocID="{02FC2CBD-FD65-41DE-BD8C-E38329CABF91}" presName="vert2" presStyleCnt="0"/>
      <dgm:spPr/>
    </dgm:pt>
    <dgm:pt modelId="{787292D3-69A2-43DB-A2C1-275008BBD602}" type="pres">
      <dgm:prSet presAssocID="{02FC2CBD-FD65-41DE-BD8C-E38329CABF91}" presName="thinLine2b" presStyleLbl="callout" presStyleIdx="3" presStyleCnt="12"/>
      <dgm:spPr/>
    </dgm:pt>
    <dgm:pt modelId="{71A48FD3-A5A5-4984-8AAE-FC766DDFF6AA}" type="pres">
      <dgm:prSet presAssocID="{02FC2CBD-FD65-41DE-BD8C-E38329CABF91}" presName="vertSpace2b" presStyleCnt="0"/>
      <dgm:spPr/>
    </dgm:pt>
    <dgm:pt modelId="{C3195D52-46C6-439E-8E6F-0D98D799D308}" type="pres">
      <dgm:prSet presAssocID="{3E433730-6348-4267-B7BF-044ED122BE05}" presName="horz2" presStyleCnt="0"/>
      <dgm:spPr/>
    </dgm:pt>
    <dgm:pt modelId="{E1BD34B5-49F8-4029-A5D4-C138E1906109}" type="pres">
      <dgm:prSet presAssocID="{3E433730-6348-4267-B7BF-044ED122BE05}" presName="horzSpace2" presStyleCnt="0"/>
      <dgm:spPr/>
    </dgm:pt>
    <dgm:pt modelId="{653B1A5D-DB64-45D3-919D-64E27E5F6816}" type="pres">
      <dgm:prSet presAssocID="{3E433730-6348-4267-B7BF-044ED122BE05}" presName="tx2" presStyleLbl="revTx" presStyleIdx="5" presStyleCnt="13"/>
      <dgm:spPr/>
    </dgm:pt>
    <dgm:pt modelId="{39E4721D-9C35-44A0-98FB-E5A5138FB094}" type="pres">
      <dgm:prSet presAssocID="{3E433730-6348-4267-B7BF-044ED122BE05}" presName="vert2" presStyleCnt="0"/>
      <dgm:spPr/>
    </dgm:pt>
    <dgm:pt modelId="{F87DC754-BDEF-416F-BA61-80A141C9CE47}" type="pres">
      <dgm:prSet presAssocID="{3E433730-6348-4267-B7BF-044ED122BE05}" presName="thinLine2b" presStyleLbl="callout" presStyleIdx="4" presStyleCnt="12"/>
      <dgm:spPr/>
    </dgm:pt>
    <dgm:pt modelId="{C0FB505F-7216-481E-97AF-590EE0926148}" type="pres">
      <dgm:prSet presAssocID="{3E433730-6348-4267-B7BF-044ED122BE05}" presName="vertSpace2b" presStyleCnt="0"/>
      <dgm:spPr/>
    </dgm:pt>
    <dgm:pt modelId="{2FE3C2EF-BBBA-434C-88D5-12FFF5DC1E69}" type="pres">
      <dgm:prSet presAssocID="{F754A82B-71CE-4A47-97AD-790EE9A63E44}" presName="horz2" presStyleCnt="0"/>
      <dgm:spPr/>
    </dgm:pt>
    <dgm:pt modelId="{F813BC2B-D441-438A-B426-DD3C3E225E64}" type="pres">
      <dgm:prSet presAssocID="{F754A82B-71CE-4A47-97AD-790EE9A63E44}" presName="horzSpace2" presStyleCnt="0"/>
      <dgm:spPr/>
    </dgm:pt>
    <dgm:pt modelId="{8D826C62-60BB-43CC-85E1-AF12FA31CAA0}" type="pres">
      <dgm:prSet presAssocID="{F754A82B-71CE-4A47-97AD-790EE9A63E44}" presName="tx2" presStyleLbl="revTx" presStyleIdx="6" presStyleCnt="13"/>
      <dgm:spPr/>
    </dgm:pt>
    <dgm:pt modelId="{F44DE2B1-BC80-4209-B024-F8410E7EAD2C}" type="pres">
      <dgm:prSet presAssocID="{F754A82B-71CE-4A47-97AD-790EE9A63E44}" presName="vert2" presStyleCnt="0"/>
      <dgm:spPr/>
    </dgm:pt>
    <dgm:pt modelId="{1A44A850-68E5-43AD-BC1A-3602AFA6646C}" type="pres">
      <dgm:prSet presAssocID="{F754A82B-71CE-4A47-97AD-790EE9A63E44}" presName="thinLine2b" presStyleLbl="callout" presStyleIdx="5" presStyleCnt="12"/>
      <dgm:spPr/>
    </dgm:pt>
    <dgm:pt modelId="{73A75A6E-4B98-4790-A44B-3C7E77D6093F}" type="pres">
      <dgm:prSet presAssocID="{F754A82B-71CE-4A47-97AD-790EE9A63E44}" presName="vertSpace2b" presStyleCnt="0"/>
      <dgm:spPr/>
    </dgm:pt>
    <dgm:pt modelId="{9A881DC2-A36D-43AE-903E-5275A4195AEB}" type="pres">
      <dgm:prSet presAssocID="{AF113663-721F-4DED-A630-0A21230B1475}" presName="horz2" presStyleCnt="0"/>
      <dgm:spPr/>
    </dgm:pt>
    <dgm:pt modelId="{E25AA921-C46D-4C73-B7A4-790ECB99EAB9}" type="pres">
      <dgm:prSet presAssocID="{AF113663-721F-4DED-A630-0A21230B1475}" presName="horzSpace2" presStyleCnt="0"/>
      <dgm:spPr/>
    </dgm:pt>
    <dgm:pt modelId="{847C0C01-5BBE-4AE4-8B5A-A9366271AB6D}" type="pres">
      <dgm:prSet presAssocID="{AF113663-721F-4DED-A630-0A21230B1475}" presName="tx2" presStyleLbl="revTx" presStyleIdx="7" presStyleCnt="13"/>
      <dgm:spPr/>
    </dgm:pt>
    <dgm:pt modelId="{61F3B779-93DA-486E-B959-59647AF998B9}" type="pres">
      <dgm:prSet presAssocID="{AF113663-721F-4DED-A630-0A21230B1475}" presName="vert2" presStyleCnt="0"/>
      <dgm:spPr/>
    </dgm:pt>
    <dgm:pt modelId="{187C3A35-F051-4DC4-A498-39002A3174A9}" type="pres">
      <dgm:prSet presAssocID="{AF113663-721F-4DED-A630-0A21230B1475}" presName="thinLine2b" presStyleLbl="callout" presStyleIdx="6" presStyleCnt="12"/>
      <dgm:spPr/>
    </dgm:pt>
    <dgm:pt modelId="{01B597B1-4F83-4157-95DE-C28136636550}" type="pres">
      <dgm:prSet presAssocID="{AF113663-721F-4DED-A630-0A21230B1475}" presName="vertSpace2b" presStyleCnt="0"/>
      <dgm:spPr/>
    </dgm:pt>
    <dgm:pt modelId="{B86C85EE-1884-40B6-8BE0-106DC9695A0E}" type="pres">
      <dgm:prSet presAssocID="{4FDDA190-0388-4B25-A143-AF3DA96D672D}" presName="horz2" presStyleCnt="0"/>
      <dgm:spPr/>
    </dgm:pt>
    <dgm:pt modelId="{615DA865-666E-4181-8441-C1808E5EC237}" type="pres">
      <dgm:prSet presAssocID="{4FDDA190-0388-4B25-A143-AF3DA96D672D}" presName="horzSpace2" presStyleCnt="0"/>
      <dgm:spPr/>
    </dgm:pt>
    <dgm:pt modelId="{1188408F-163A-4B48-97E9-4C34C2B7528E}" type="pres">
      <dgm:prSet presAssocID="{4FDDA190-0388-4B25-A143-AF3DA96D672D}" presName="tx2" presStyleLbl="revTx" presStyleIdx="8" presStyleCnt="13"/>
      <dgm:spPr/>
    </dgm:pt>
    <dgm:pt modelId="{A984DCC8-262B-4340-8354-893E0722267F}" type="pres">
      <dgm:prSet presAssocID="{4FDDA190-0388-4B25-A143-AF3DA96D672D}" presName="vert2" presStyleCnt="0"/>
      <dgm:spPr/>
    </dgm:pt>
    <dgm:pt modelId="{7F61DA36-5DBE-4D4B-B5F6-D7C6190F30DD}" type="pres">
      <dgm:prSet presAssocID="{4FDDA190-0388-4B25-A143-AF3DA96D672D}" presName="thinLine2b" presStyleLbl="callout" presStyleIdx="7" presStyleCnt="12"/>
      <dgm:spPr/>
    </dgm:pt>
    <dgm:pt modelId="{F05BD74F-DBEF-494F-B1B7-3F9E1096BE27}" type="pres">
      <dgm:prSet presAssocID="{4FDDA190-0388-4B25-A143-AF3DA96D672D}" presName="vertSpace2b" presStyleCnt="0"/>
      <dgm:spPr/>
    </dgm:pt>
    <dgm:pt modelId="{6C044CEA-6ED4-4D9F-B511-A40A9C51D6D8}" type="pres">
      <dgm:prSet presAssocID="{FD1C6A8E-F406-4038-B175-A3284CD12B52}" presName="horz2" presStyleCnt="0"/>
      <dgm:spPr/>
    </dgm:pt>
    <dgm:pt modelId="{532DA699-04EB-43C4-8E8D-FFE58F9AA94F}" type="pres">
      <dgm:prSet presAssocID="{FD1C6A8E-F406-4038-B175-A3284CD12B52}" presName="horzSpace2" presStyleCnt="0"/>
      <dgm:spPr/>
    </dgm:pt>
    <dgm:pt modelId="{6DE3330C-59E3-4517-BF47-131834491757}" type="pres">
      <dgm:prSet presAssocID="{FD1C6A8E-F406-4038-B175-A3284CD12B52}" presName="tx2" presStyleLbl="revTx" presStyleIdx="9" presStyleCnt="13"/>
      <dgm:spPr/>
    </dgm:pt>
    <dgm:pt modelId="{9EC94F2C-EE71-4DF4-99F4-CF4DEA0A9395}" type="pres">
      <dgm:prSet presAssocID="{FD1C6A8E-F406-4038-B175-A3284CD12B52}" presName="vert2" presStyleCnt="0"/>
      <dgm:spPr/>
    </dgm:pt>
    <dgm:pt modelId="{DA4BABFB-C262-499C-9934-A66B2A1020DD}" type="pres">
      <dgm:prSet presAssocID="{FD1C6A8E-F406-4038-B175-A3284CD12B52}" presName="thinLine2b" presStyleLbl="callout" presStyleIdx="8" presStyleCnt="12"/>
      <dgm:spPr/>
    </dgm:pt>
    <dgm:pt modelId="{E06590D7-9F8F-444B-B2E7-BC113B2E7630}" type="pres">
      <dgm:prSet presAssocID="{FD1C6A8E-F406-4038-B175-A3284CD12B52}" presName="vertSpace2b" presStyleCnt="0"/>
      <dgm:spPr/>
    </dgm:pt>
    <dgm:pt modelId="{0141328C-307F-4819-9808-BA0AA1DA8D18}" type="pres">
      <dgm:prSet presAssocID="{D1DDB672-02CF-4695-8097-42B423A02890}" presName="horz2" presStyleCnt="0"/>
      <dgm:spPr/>
    </dgm:pt>
    <dgm:pt modelId="{EF5FD703-BD5A-4E97-B37B-C6930F2F8687}" type="pres">
      <dgm:prSet presAssocID="{D1DDB672-02CF-4695-8097-42B423A02890}" presName="horzSpace2" presStyleCnt="0"/>
      <dgm:spPr/>
    </dgm:pt>
    <dgm:pt modelId="{9E575DCE-1027-472D-A783-654A1A8DE7A5}" type="pres">
      <dgm:prSet presAssocID="{D1DDB672-02CF-4695-8097-42B423A02890}" presName="tx2" presStyleLbl="revTx" presStyleIdx="10" presStyleCnt="13"/>
      <dgm:spPr/>
    </dgm:pt>
    <dgm:pt modelId="{9242CF12-86B2-40FC-A63A-0299B19330C5}" type="pres">
      <dgm:prSet presAssocID="{D1DDB672-02CF-4695-8097-42B423A02890}" presName="vert2" presStyleCnt="0"/>
      <dgm:spPr/>
    </dgm:pt>
    <dgm:pt modelId="{F78EBF09-D848-47C7-8F9E-CC714516C432}" type="pres">
      <dgm:prSet presAssocID="{D1DDB672-02CF-4695-8097-42B423A02890}" presName="thinLine2b" presStyleLbl="callout" presStyleIdx="9" presStyleCnt="12"/>
      <dgm:spPr/>
    </dgm:pt>
    <dgm:pt modelId="{04D7563A-7FDF-4339-8DDE-AD982F3B3161}" type="pres">
      <dgm:prSet presAssocID="{D1DDB672-02CF-4695-8097-42B423A02890}" presName="vertSpace2b" presStyleCnt="0"/>
      <dgm:spPr/>
    </dgm:pt>
    <dgm:pt modelId="{2787F290-AFF6-40E8-9E2E-585070B816E0}" type="pres">
      <dgm:prSet presAssocID="{9D7BD72F-14C3-46A6-9ADB-C0CF9B31FA2E}" presName="horz2" presStyleCnt="0"/>
      <dgm:spPr/>
    </dgm:pt>
    <dgm:pt modelId="{FAA8715C-7B91-4967-ACFD-74CF2B1B8BB3}" type="pres">
      <dgm:prSet presAssocID="{9D7BD72F-14C3-46A6-9ADB-C0CF9B31FA2E}" presName="horzSpace2" presStyleCnt="0"/>
      <dgm:spPr/>
    </dgm:pt>
    <dgm:pt modelId="{439CE50B-8CB0-4A38-8A29-38F7A21C799B}" type="pres">
      <dgm:prSet presAssocID="{9D7BD72F-14C3-46A6-9ADB-C0CF9B31FA2E}" presName="tx2" presStyleLbl="revTx" presStyleIdx="11" presStyleCnt="13"/>
      <dgm:spPr/>
    </dgm:pt>
    <dgm:pt modelId="{A810B0F4-434A-420E-A03F-9961B8D59776}" type="pres">
      <dgm:prSet presAssocID="{9D7BD72F-14C3-46A6-9ADB-C0CF9B31FA2E}" presName="vert2" presStyleCnt="0"/>
      <dgm:spPr/>
    </dgm:pt>
    <dgm:pt modelId="{48CE0BDB-51E3-496E-B793-2D7F78F7D286}" type="pres">
      <dgm:prSet presAssocID="{9D7BD72F-14C3-46A6-9ADB-C0CF9B31FA2E}" presName="thinLine2b" presStyleLbl="callout" presStyleIdx="10" presStyleCnt="12"/>
      <dgm:spPr/>
    </dgm:pt>
    <dgm:pt modelId="{DFE9346C-1DC1-4F8E-A2C1-DBA57D7A1964}" type="pres">
      <dgm:prSet presAssocID="{9D7BD72F-14C3-46A6-9ADB-C0CF9B31FA2E}" presName="vertSpace2b" presStyleCnt="0"/>
      <dgm:spPr/>
    </dgm:pt>
    <dgm:pt modelId="{109FF2B3-6E34-4BFD-A647-44448E338477}" type="pres">
      <dgm:prSet presAssocID="{C86E1230-0233-48EF-BE5B-4425FE32FBF2}" presName="horz2" presStyleCnt="0"/>
      <dgm:spPr/>
    </dgm:pt>
    <dgm:pt modelId="{78130AA0-1115-4D85-A13D-0F2B2D9A7A5C}" type="pres">
      <dgm:prSet presAssocID="{C86E1230-0233-48EF-BE5B-4425FE32FBF2}" presName="horzSpace2" presStyleCnt="0"/>
      <dgm:spPr/>
    </dgm:pt>
    <dgm:pt modelId="{34D16ACB-FFD4-417B-94D7-39ABB817DDE6}" type="pres">
      <dgm:prSet presAssocID="{C86E1230-0233-48EF-BE5B-4425FE32FBF2}" presName="tx2" presStyleLbl="revTx" presStyleIdx="12" presStyleCnt="13"/>
      <dgm:spPr/>
    </dgm:pt>
    <dgm:pt modelId="{DC963379-5A7A-4AA4-A6BE-91AC15429FCD}" type="pres">
      <dgm:prSet presAssocID="{C86E1230-0233-48EF-BE5B-4425FE32FBF2}" presName="vert2" presStyleCnt="0"/>
      <dgm:spPr/>
    </dgm:pt>
    <dgm:pt modelId="{DE87BBDF-3B8A-4BE5-B396-7893FC43A12C}" type="pres">
      <dgm:prSet presAssocID="{C86E1230-0233-48EF-BE5B-4425FE32FBF2}" presName="thinLine2b" presStyleLbl="callout" presStyleIdx="11" presStyleCnt="12"/>
      <dgm:spPr/>
    </dgm:pt>
    <dgm:pt modelId="{54483A8E-F6FA-4537-B182-0C6EC2B6DFD7}" type="pres">
      <dgm:prSet presAssocID="{C86E1230-0233-48EF-BE5B-4425FE32FBF2}" presName="vertSpace2b" presStyleCnt="0"/>
      <dgm:spPr/>
    </dgm:pt>
  </dgm:ptLst>
  <dgm:cxnLst>
    <dgm:cxn modelId="{3A798B04-722F-4EDF-B267-6223A42B0059}" srcId="{4EFE5F75-3928-41AE-8F19-4A3C91C2051A}" destId="{F754A82B-71CE-4A47-97AD-790EE9A63E44}" srcOrd="5" destOrd="0" parTransId="{516432CA-5711-4883-8BA5-9114A410D51A}" sibTransId="{A2D4E693-10D8-48BC-9743-83B3E7E4B7C5}"/>
    <dgm:cxn modelId="{CB08E60A-53FD-49D4-979E-90302D48D940}" type="presOf" srcId="{4EFE5F75-3928-41AE-8F19-4A3C91C2051A}" destId="{A507C344-E9F3-4A33-B3B3-26D2C0339856}" srcOrd="0" destOrd="0" presId="urn:microsoft.com/office/officeart/2008/layout/LinedList"/>
    <dgm:cxn modelId="{29A0DD11-B307-44D2-8D25-3C8318B23BFF}" type="presOf" srcId="{9D7BD72F-14C3-46A6-9ADB-C0CF9B31FA2E}" destId="{439CE50B-8CB0-4A38-8A29-38F7A21C799B}" srcOrd="0" destOrd="0" presId="urn:microsoft.com/office/officeart/2008/layout/LinedList"/>
    <dgm:cxn modelId="{8A30821F-9750-4B4B-9792-5A9AEC2DC75F}" type="presOf" srcId="{5F9CCB25-33CD-44AD-A3DC-5C43E92234D3}" destId="{AFD42EB9-C02C-4F82-9B0E-47FCB53EA486}" srcOrd="0" destOrd="0" presId="urn:microsoft.com/office/officeart/2008/layout/LinedList"/>
    <dgm:cxn modelId="{9627DC23-3B07-4FD5-B13C-7953A2A439C8}" srcId="{4EFE5F75-3928-41AE-8F19-4A3C91C2051A}" destId="{CB94546C-9DC3-40CF-B6F0-0A235887C408}" srcOrd="0" destOrd="0" parTransId="{24B1A7E8-753B-4DD6-82CD-D7B5AAE534E7}" sibTransId="{5F9B480F-77DA-401C-AB0E-C936F72CEAB2}"/>
    <dgm:cxn modelId="{2F19862B-B0DA-427A-8E46-483185CA90F4}" srcId="{4EFE5F75-3928-41AE-8F19-4A3C91C2051A}" destId="{4FDDA190-0388-4B25-A143-AF3DA96D672D}" srcOrd="7" destOrd="0" parTransId="{3CC3CF71-19C9-4B12-A4ED-96A20DDBFFAD}" sibTransId="{C0372F18-20DA-45CC-82D7-955FC0311FD8}"/>
    <dgm:cxn modelId="{495BBE3C-D09C-40FB-BD8C-7DEF8BAF3053}" type="presOf" srcId="{FD1C6A8E-F406-4038-B175-A3284CD12B52}" destId="{6DE3330C-59E3-4517-BF47-131834491757}" srcOrd="0" destOrd="0" presId="urn:microsoft.com/office/officeart/2008/layout/LinedList"/>
    <dgm:cxn modelId="{18C36C67-3C8B-494B-A701-282B351E31A0}" srcId="{4EFE5F75-3928-41AE-8F19-4A3C91C2051A}" destId="{FD1C6A8E-F406-4038-B175-A3284CD12B52}" srcOrd="8" destOrd="0" parTransId="{DD5A79BF-1FDF-47D5-95CB-8B5FCA8DEBF1}" sibTransId="{CABB4E06-7C63-4A70-9536-F2769D96B829}"/>
    <dgm:cxn modelId="{AB08664A-636A-4842-8D3B-108152099071}" srcId="{4EFE5F75-3928-41AE-8F19-4A3C91C2051A}" destId="{9D7BD72F-14C3-46A6-9ADB-C0CF9B31FA2E}" srcOrd="10" destOrd="0" parTransId="{02B9D595-388E-4A11-9A63-F6601A3B58BA}" sibTransId="{28DB070B-901F-432C-B806-26BACE3B8D7A}"/>
    <dgm:cxn modelId="{3DBC8671-31A7-4DD6-8A73-6ED734762CC5}" srcId="{4EFE5F75-3928-41AE-8F19-4A3C91C2051A}" destId="{D1DDB672-02CF-4695-8097-42B423A02890}" srcOrd="9" destOrd="0" parTransId="{FD34C109-1A9F-4A81-B803-266824D03044}" sibTransId="{0FE3BD63-D75D-4A99-8DCB-9FE210B1CFEB}"/>
    <dgm:cxn modelId="{9F3A4954-9113-4EBD-8E08-AE461A0EC83C}" srcId="{4EFE5F75-3928-41AE-8F19-4A3C91C2051A}" destId="{02FC2CBD-FD65-41DE-BD8C-E38329CABF91}" srcOrd="3" destOrd="0" parTransId="{B5312B91-47AA-433D-B6A7-A0A19D5B9322}" sibTransId="{6E117155-D1EB-46C0-A108-BA325DC0F327}"/>
    <dgm:cxn modelId="{CD8E337C-B746-462D-A005-5011DC2B3886}" type="presOf" srcId="{F754A82B-71CE-4A47-97AD-790EE9A63E44}" destId="{8D826C62-60BB-43CC-85E1-AF12FA31CAA0}" srcOrd="0" destOrd="0" presId="urn:microsoft.com/office/officeart/2008/layout/LinedList"/>
    <dgm:cxn modelId="{19A84582-6A92-4608-A37A-385DCE5EFF97}" type="presOf" srcId="{D1DDB672-02CF-4695-8097-42B423A02890}" destId="{9E575DCE-1027-472D-A783-654A1A8DE7A5}" srcOrd="0" destOrd="0" presId="urn:microsoft.com/office/officeart/2008/layout/LinedList"/>
    <dgm:cxn modelId="{416EEE90-7883-4452-BA07-670AC1CE8D55}" srcId="{4EFE5F75-3928-41AE-8F19-4A3C91C2051A}" destId="{5F9CCB25-33CD-44AD-A3DC-5C43E92234D3}" srcOrd="1" destOrd="0" parTransId="{6F4B0E84-3117-4C78-9FBA-761A71C6ABDA}" sibTransId="{EFB5A1BC-0454-4351-A0AB-3875592A0335}"/>
    <dgm:cxn modelId="{969C3A96-700C-466B-88ED-BA561ACFAB38}" srcId="{2234DFE6-8B50-4855-BE45-9376BAD8692B}" destId="{4EFE5F75-3928-41AE-8F19-4A3C91C2051A}" srcOrd="0" destOrd="0" parTransId="{9B872B49-C44D-4708-854F-4508753284B4}" sibTransId="{5600579D-586B-4138-961B-8E2FBC8E0F05}"/>
    <dgm:cxn modelId="{1E68AD9F-7F2E-4D3D-8895-7C97B74B851F}" srcId="{4EFE5F75-3928-41AE-8F19-4A3C91C2051A}" destId="{FF5CA924-22EB-4858-B810-2003009A35CE}" srcOrd="2" destOrd="0" parTransId="{E25BA5D2-ED54-4216-B5EE-DD74F344864C}" sibTransId="{5F79E970-A3E9-4902-87DC-314486182D7D}"/>
    <dgm:cxn modelId="{7861E5A6-50BD-41D4-8549-17507F7C9EF7}" type="presOf" srcId="{AF113663-721F-4DED-A630-0A21230B1475}" destId="{847C0C01-5BBE-4AE4-8B5A-A9366271AB6D}" srcOrd="0" destOrd="0" presId="urn:microsoft.com/office/officeart/2008/layout/LinedList"/>
    <dgm:cxn modelId="{D711DDAF-5347-442B-A456-EA64CE1D2569}" type="presOf" srcId="{3E433730-6348-4267-B7BF-044ED122BE05}" destId="{653B1A5D-DB64-45D3-919D-64E27E5F6816}" srcOrd="0" destOrd="0" presId="urn:microsoft.com/office/officeart/2008/layout/LinedList"/>
    <dgm:cxn modelId="{ECA8A0B9-5A87-4CFA-ACD0-D32E4B038CD2}" type="presOf" srcId="{2234DFE6-8B50-4855-BE45-9376BAD8692B}" destId="{684DB194-DE1C-4864-A4D8-DBFFF3C95293}" srcOrd="0" destOrd="0" presId="urn:microsoft.com/office/officeart/2008/layout/LinedList"/>
    <dgm:cxn modelId="{8BA018BA-8CC0-40E5-92DF-7B462866DE29}" type="presOf" srcId="{4FDDA190-0388-4B25-A143-AF3DA96D672D}" destId="{1188408F-163A-4B48-97E9-4C34C2B7528E}" srcOrd="0" destOrd="0" presId="urn:microsoft.com/office/officeart/2008/layout/LinedList"/>
    <dgm:cxn modelId="{CBAB8EC8-E417-42BD-A41C-952004C592E0}" type="presOf" srcId="{02FC2CBD-FD65-41DE-BD8C-E38329CABF91}" destId="{FCA3B741-7DA8-4957-849C-0BAD415EC06A}" srcOrd="0" destOrd="0" presId="urn:microsoft.com/office/officeart/2008/layout/LinedList"/>
    <dgm:cxn modelId="{44196DCA-420A-478E-8BE6-70525F08B5BE}" srcId="{4EFE5F75-3928-41AE-8F19-4A3C91C2051A}" destId="{3E433730-6348-4267-B7BF-044ED122BE05}" srcOrd="4" destOrd="0" parTransId="{2EF29BD0-1BE3-42A8-9ECB-BB29DAB50A0B}" sibTransId="{3936C95E-8862-4E5D-9DD5-A74701FC241E}"/>
    <dgm:cxn modelId="{8747ACCE-D226-4AEB-8676-F9DE16014A87}" srcId="{4EFE5F75-3928-41AE-8F19-4A3C91C2051A}" destId="{AF113663-721F-4DED-A630-0A21230B1475}" srcOrd="6" destOrd="0" parTransId="{33E29D57-E020-4945-A7DF-B2813B4E3AD8}" sibTransId="{9A714FCB-F0CE-44CE-85E7-0151C312616E}"/>
    <dgm:cxn modelId="{0FF982CF-96B4-4FAE-A324-62369C8A4C42}" type="presOf" srcId="{FF5CA924-22EB-4858-B810-2003009A35CE}" destId="{1AD7C3F3-42A6-4FE2-8B48-F7973641B958}" srcOrd="0" destOrd="0" presId="urn:microsoft.com/office/officeart/2008/layout/LinedList"/>
    <dgm:cxn modelId="{5063FED0-40C5-4A41-BC93-CF044D42BBBB}" srcId="{4EFE5F75-3928-41AE-8F19-4A3C91C2051A}" destId="{C86E1230-0233-48EF-BE5B-4425FE32FBF2}" srcOrd="11" destOrd="0" parTransId="{ED39CBB1-A962-4B82-9430-08985E06C27F}" sibTransId="{5B75EC59-8E05-4AA1-879F-6D11163168F4}"/>
    <dgm:cxn modelId="{106C5BDA-6624-447B-9A34-4CE21DFA4C30}" type="presOf" srcId="{CB94546C-9DC3-40CF-B6F0-0A235887C408}" destId="{195D78B2-9E40-43E7-A35B-739B4ACCF86D}" srcOrd="0" destOrd="0" presId="urn:microsoft.com/office/officeart/2008/layout/LinedList"/>
    <dgm:cxn modelId="{E03924F6-FF3D-4D36-AA47-393CA2392BC6}" type="presOf" srcId="{C86E1230-0233-48EF-BE5B-4425FE32FBF2}" destId="{34D16ACB-FFD4-417B-94D7-39ABB817DDE6}" srcOrd="0" destOrd="0" presId="urn:microsoft.com/office/officeart/2008/layout/LinedList"/>
    <dgm:cxn modelId="{BB89F80D-B7F1-48AF-B6FC-2B7B176AB8D5}" type="presParOf" srcId="{684DB194-DE1C-4864-A4D8-DBFFF3C95293}" destId="{7E36C886-4E74-4B49-BB7F-C1BC2BC19BEB}" srcOrd="0" destOrd="0" presId="urn:microsoft.com/office/officeart/2008/layout/LinedList"/>
    <dgm:cxn modelId="{EC0E4D60-AABC-44D1-B0F3-8969E2CE59C0}" type="presParOf" srcId="{684DB194-DE1C-4864-A4D8-DBFFF3C95293}" destId="{5D928F4A-7B25-4F26-B1A6-552027E8792B}" srcOrd="1" destOrd="0" presId="urn:microsoft.com/office/officeart/2008/layout/LinedList"/>
    <dgm:cxn modelId="{8DA5759F-818E-4908-9534-BD7799365371}" type="presParOf" srcId="{5D928F4A-7B25-4F26-B1A6-552027E8792B}" destId="{A507C344-E9F3-4A33-B3B3-26D2C0339856}" srcOrd="0" destOrd="0" presId="urn:microsoft.com/office/officeart/2008/layout/LinedList"/>
    <dgm:cxn modelId="{E8451620-4171-4120-BB3F-58297B76DDF6}" type="presParOf" srcId="{5D928F4A-7B25-4F26-B1A6-552027E8792B}" destId="{771A375C-AED1-4F11-A0C2-2B80BE4B48AA}" srcOrd="1" destOrd="0" presId="urn:microsoft.com/office/officeart/2008/layout/LinedList"/>
    <dgm:cxn modelId="{CD1853C0-101E-4E38-BDDF-53CD939F9ADA}" type="presParOf" srcId="{771A375C-AED1-4F11-A0C2-2B80BE4B48AA}" destId="{96AC0619-6386-44F3-AC12-390614DE458F}" srcOrd="0" destOrd="0" presId="urn:microsoft.com/office/officeart/2008/layout/LinedList"/>
    <dgm:cxn modelId="{81DCD929-11A0-420B-BA65-67F8D3288AB6}" type="presParOf" srcId="{771A375C-AED1-4F11-A0C2-2B80BE4B48AA}" destId="{78B47B9D-93EF-41FC-BC97-ACA440A8D9C8}" srcOrd="1" destOrd="0" presId="urn:microsoft.com/office/officeart/2008/layout/LinedList"/>
    <dgm:cxn modelId="{7BAE4950-C0DF-49B6-93CA-0D0848536DB0}" type="presParOf" srcId="{78B47B9D-93EF-41FC-BC97-ACA440A8D9C8}" destId="{067DC485-71E9-45DA-B20A-28F1E1DF92F7}" srcOrd="0" destOrd="0" presId="urn:microsoft.com/office/officeart/2008/layout/LinedList"/>
    <dgm:cxn modelId="{EB8BD7CC-0D88-40C2-8E71-6CD033DA9E7A}" type="presParOf" srcId="{78B47B9D-93EF-41FC-BC97-ACA440A8D9C8}" destId="{195D78B2-9E40-43E7-A35B-739B4ACCF86D}" srcOrd="1" destOrd="0" presId="urn:microsoft.com/office/officeart/2008/layout/LinedList"/>
    <dgm:cxn modelId="{F686CDA2-7597-4BEE-B254-FE7DA4ECDA4F}" type="presParOf" srcId="{78B47B9D-93EF-41FC-BC97-ACA440A8D9C8}" destId="{0389B471-F855-4011-9409-E7B32B2B08B7}" srcOrd="2" destOrd="0" presId="urn:microsoft.com/office/officeart/2008/layout/LinedList"/>
    <dgm:cxn modelId="{8769D063-4460-462B-B6C9-CA04DCEC2E0C}" type="presParOf" srcId="{771A375C-AED1-4F11-A0C2-2B80BE4B48AA}" destId="{74C3FAF1-05BE-4274-8EF6-A7F3ED59DA8D}" srcOrd="2" destOrd="0" presId="urn:microsoft.com/office/officeart/2008/layout/LinedList"/>
    <dgm:cxn modelId="{62DED76A-68D7-4BF8-8865-50D921F2753D}" type="presParOf" srcId="{771A375C-AED1-4F11-A0C2-2B80BE4B48AA}" destId="{F4CE0F47-3E24-463D-8E36-0906CBE60396}" srcOrd="3" destOrd="0" presId="urn:microsoft.com/office/officeart/2008/layout/LinedList"/>
    <dgm:cxn modelId="{7F16EEC7-EA34-4A93-B8CE-B563BE5A1C33}" type="presParOf" srcId="{771A375C-AED1-4F11-A0C2-2B80BE4B48AA}" destId="{E34810B1-6B99-4937-A3B4-F328D7401267}" srcOrd="4" destOrd="0" presId="urn:microsoft.com/office/officeart/2008/layout/LinedList"/>
    <dgm:cxn modelId="{E9E2D412-D341-437F-A0AE-ED9AE5973185}" type="presParOf" srcId="{E34810B1-6B99-4937-A3B4-F328D7401267}" destId="{57B82230-4D99-48B9-929F-641F2CA31F36}" srcOrd="0" destOrd="0" presId="urn:microsoft.com/office/officeart/2008/layout/LinedList"/>
    <dgm:cxn modelId="{13AEA8D5-CF32-4C01-8C46-73D7EAC84F1B}" type="presParOf" srcId="{E34810B1-6B99-4937-A3B4-F328D7401267}" destId="{AFD42EB9-C02C-4F82-9B0E-47FCB53EA486}" srcOrd="1" destOrd="0" presId="urn:microsoft.com/office/officeart/2008/layout/LinedList"/>
    <dgm:cxn modelId="{84832E55-FDA8-41DF-84DC-ED558D29DDA5}" type="presParOf" srcId="{E34810B1-6B99-4937-A3B4-F328D7401267}" destId="{1469D066-30DD-4D0A-951A-DC2BC2C6AF5E}" srcOrd="2" destOrd="0" presId="urn:microsoft.com/office/officeart/2008/layout/LinedList"/>
    <dgm:cxn modelId="{6BA4F03F-F84A-4CB5-A04C-023DBAF4E808}" type="presParOf" srcId="{771A375C-AED1-4F11-A0C2-2B80BE4B48AA}" destId="{A6925A59-0762-4924-8908-5B44FB75653A}" srcOrd="5" destOrd="0" presId="urn:microsoft.com/office/officeart/2008/layout/LinedList"/>
    <dgm:cxn modelId="{7596EFAD-2357-408C-BCCA-780BFA16A1CB}" type="presParOf" srcId="{771A375C-AED1-4F11-A0C2-2B80BE4B48AA}" destId="{7D488CD1-B774-47A1-939C-D6092F9E44A8}" srcOrd="6" destOrd="0" presId="urn:microsoft.com/office/officeart/2008/layout/LinedList"/>
    <dgm:cxn modelId="{1F909FA6-49C7-4084-9D81-DE91282031CC}" type="presParOf" srcId="{771A375C-AED1-4F11-A0C2-2B80BE4B48AA}" destId="{C00E6A22-D75A-47F7-BAB6-45C0007955F2}" srcOrd="7" destOrd="0" presId="urn:microsoft.com/office/officeart/2008/layout/LinedList"/>
    <dgm:cxn modelId="{D671962D-F005-4F27-B6CA-341234AEFDA6}" type="presParOf" srcId="{C00E6A22-D75A-47F7-BAB6-45C0007955F2}" destId="{8EB64EBD-D896-411C-91B4-F5A928D45874}" srcOrd="0" destOrd="0" presId="urn:microsoft.com/office/officeart/2008/layout/LinedList"/>
    <dgm:cxn modelId="{C447AEC2-0C83-4AE3-AB82-C53592EEACA5}" type="presParOf" srcId="{C00E6A22-D75A-47F7-BAB6-45C0007955F2}" destId="{1AD7C3F3-42A6-4FE2-8B48-F7973641B958}" srcOrd="1" destOrd="0" presId="urn:microsoft.com/office/officeart/2008/layout/LinedList"/>
    <dgm:cxn modelId="{3B7C8B44-13DC-46D2-A5E4-B7AA1A81E3E4}" type="presParOf" srcId="{C00E6A22-D75A-47F7-BAB6-45C0007955F2}" destId="{0736D499-DBA4-4015-BAB0-60AE1D8EF605}" srcOrd="2" destOrd="0" presId="urn:microsoft.com/office/officeart/2008/layout/LinedList"/>
    <dgm:cxn modelId="{95D47471-3B56-4486-AAAB-1EC1B2925D25}" type="presParOf" srcId="{771A375C-AED1-4F11-A0C2-2B80BE4B48AA}" destId="{AE5DCB10-A791-4552-AAE1-242B175E550A}" srcOrd="8" destOrd="0" presId="urn:microsoft.com/office/officeart/2008/layout/LinedList"/>
    <dgm:cxn modelId="{C21687A6-A156-4FBE-9711-0723EF924D75}" type="presParOf" srcId="{771A375C-AED1-4F11-A0C2-2B80BE4B48AA}" destId="{2B7434B0-5E84-4C66-A212-A967A90EBB0C}" srcOrd="9" destOrd="0" presId="urn:microsoft.com/office/officeart/2008/layout/LinedList"/>
    <dgm:cxn modelId="{E271DC0D-29B0-42D5-A095-EA368D012CA2}" type="presParOf" srcId="{771A375C-AED1-4F11-A0C2-2B80BE4B48AA}" destId="{3DE1388A-0282-461D-BD57-E57F2802DD75}" srcOrd="10" destOrd="0" presId="urn:microsoft.com/office/officeart/2008/layout/LinedList"/>
    <dgm:cxn modelId="{42A8DF65-C174-4074-9645-ACADEFFE9D0E}" type="presParOf" srcId="{3DE1388A-0282-461D-BD57-E57F2802DD75}" destId="{8C2AA4E7-4319-4825-9FA0-12EA007C1DAF}" srcOrd="0" destOrd="0" presId="urn:microsoft.com/office/officeart/2008/layout/LinedList"/>
    <dgm:cxn modelId="{7819357E-0292-47DC-B2F2-4E7D242CA6EB}" type="presParOf" srcId="{3DE1388A-0282-461D-BD57-E57F2802DD75}" destId="{FCA3B741-7DA8-4957-849C-0BAD415EC06A}" srcOrd="1" destOrd="0" presId="urn:microsoft.com/office/officeart/2008/layout/LinedList"/>
    <dgm:cxn modelId="{CF124229-CECA-4666-BB42-83E164BF5D43}" type="presParOf" srcId="{3DE1388A-0282-461D-BD57-E57F2802DD75}" destId="{A89B4FD5-CA99-47B6-8A19-8C68F02C7CD1}" srcOrd="2" destOrd="0" presId="urn:microsoft.com/office/officeart/2008/layout/LinedList"/>
    <dgm:cxn modelId="{196B8F2F-5E8D-4022-ADD2-939BC40CF6A5}" type="presParOf" srcId="{771A375C-AED1-4F11-A0C2-2B80BE4B48AA}" destId="{787292D3-69A2-43DB-A2C1-275008BBD602}" srcOrd="11" destOrd="0" presId="urn:microsoft.com/office/officeart/2008/layout/LinedList"/>
    <dgm:cxn modelId="{0C3E452B-C972-42CD-8CFB-C9D21C27913B}" type="presParOf" srcId="{771A375C-AED1-4F11-A0C2-2B80BE4B48AA}" destId="{71A48FD3-A5A5-4984-8AAE-FC766DDFF6AA}" srcOrd="12" destOrd="0" presId="urn:microsoft.com/office/officeart/2008/layout/LinedList"/>
    <dgm:cxn modelId="{41BD24D7-FDA9-4CFB-8182-FBD86EB87596}" type="presParOf" srcId="{771A375C-AED1-4F11-A0C2-2B80BE4B48AA}" destId="{C3195D52-46C6-439E-8E6F-0D98D799D308}" srcOrd="13" destOrd="0" presId="urn:microsoft.com/office/officeart/2008/layout/LinedList"/>
    <dgm:cxn modelId="{E3E1446F-3E94-4248-9DC6-B29AED5F836B}" type="presParOf" srcId="{C3195D52-46C6-439E-8E6F-0D98D799D308}" destId="{E1BD34B5-49F8-4029-A5D4-C138E1906109}" srcOrd="0" destOrd="0" presId="urn:microsoft.com/office/officeart/2008/layout/LinedList"/>
    <dgm:cxn modelId="{CA3B64BF-3610-4732-ACEF-73744AA3573E}" type="presParOf" srcId="{C3195D52-46C6-439E-8E6F-0D98D799D308}" destId="{653B1A5D-DB64-45D3-919D-64E27E5F6816}" srcOrd="1" destOrd="0" presId="urn:microsoft.com/office/officeart/2008/layout/LinedList"/>
    <dgm:cxn modelId="{6DDC0BE5-9297-4481-BAFB-B4F7D17D5015}" type="presParOf" srcId="{C3195D52-46C6-439E-8E6F-0D98D799D308}" destId="{39E4721D-9C35-44A0-98FB-E5A5138FB094}" srcOrd="2" destOrd="0" presId="urn:microsoft.com/office/officeart/2008/layout/LinedList"/>
    <dgm:cxn modelId="{2AFC387A-5979-4E89-8714-198FB2BA4CD6}" type="presParOf" srcId="{771A375C-AED1-4F11-A0C2-2B80BE4B48AA}" destId="{F87DC754-BDEF-416F-BA61-80A141C9CE47}" srcOrd="14" destOrd="0" presId="urn:microsoft.com/office/officeart/2008/layout/LinedList"/>
    <dgm:cxn modelId="{15A9CD22-B110-47BD-AFF9-7B955E482D53}" type="presParOf" srcId="{771A375C-AED1-4F11-A0C2-2B80BE4B48AA}" destId="{C0FB505F-7216-481E-97AF-590EE0926148}" srcOrd="15" destOrd="0" presId="urn:microsoft.com/office/officeart/2008/layout/LinedList"/>
    <dgm:cxn modelId="{70DEDA94-F7E0-46E2-A077-A9C8E4A8F614}" type="presParOf" srcId="{771A375C-AED1-4F11-A0C2-2B80BE4B48AA}" destId="{2FE3C2EF-BBBA-434C-88D5-12FFF5DC1E69}" srcOrd="16" destOrd="0" presId="urn:microsoft.com/office/officeart/2008/layout/LinedList"/>
    <dgm:cxn modelId="{7600CCE8-DBCC-4A0C-B9A2-EDC36B2BFE44}" type="presParOf" srcId="{2FE3C2EF-BBBA-434C-88D5-12FFF5DC1E69}" destId="{F813BC2B-D441-438A-B426-DD3C3E225E64}" srcOrd="0" destOrd="0" presId="urn:microsoft.com/office/officeart/2008/layout/LinedList"/>
    <dgm:cxn modelId="{2CCD672C-7A0E-4460-A906-091354C25F7B}" type="presParOf" srcId="{2FE3C2EF-BBBA-434C-88D5-12FFF5DC1E69}" destId="{8D826C62-60BB-43CC-85E1-AF12FA31CAA0}" srcOrd="1" destOrd="0" presId="urn:microsoft.com/office/officeart/2008/layout/LinedList"/>
    <dgm:cxn modelId="{35714B0F-88EC-4463-9A5B-46925DD3203F}" type="presParOf" srcId="{2FE3C2EF-BBBA-434C-88D5-12FFF5DC1E69}" destId="{F44DE2B1-BC80-4209-B024-F8410E7EAD2C}" srcOrd="2" destOrd="0" presId="urn:microsoft.com/office/officeart/2008/layout/LinedList"/>
    <dgm:cxn modelId="{A7C686EE-23A1-41FC-90F4-F8D7A4E09B50}" type="presParOf" srcId="{771A375C-AED1-4F11-A0C2-2B80BE4B48AA}" destId="{1A44A850-68E5-43AD-BC1A-3602AFA6646C}" srcOrd="17" destOrd="0" presId="urn:microsoft.com/office/officeart/2008/layout/LinedList"/>
    <dgm:cxn modelId="{8A041213-BE1F-443C-A8CD-C57F1B95516F}" type="presParOf" srcId="{771A375C-AED1-4F11-A0C2-2B80BE4B48AA}" destId="{73A75A6E-4B98-4790-A44B-3C7E77D6093F}" srcOrd="18" destOrd="0" presId="urn:microsoft.com/office/officeart/2008/layout/LinedList"/>
    <dgm:cxn modelId="{DB4F0E63-B939-45C0-9E90-4F311F7EA53A}" type="presParOf" srcId="{771A375C-AED1-4F11-A0C2-2B80BE4B48AA}" destId="{9A881DC2-A36D-43AE-903E-5275A4195AEB}" srcOrd="19" destOrd="0" presId="urn:microsoft.com/office/officeart/2008/layout/LinedList"/>
    <dgm:cxn modelId="{9E24A5EF-9CF8-45C3-BB7D-D054756BA998}" type="presParOf" srcId="{9A881DC2-A36D-43AE-903E-5275A4195AEB}" destId="{E25AA921-C46D-4C73-B7A4-790ECB99EAB9}" srcOrd="0" destOrd="0" presId="urn:microsoft.com/office/officeart/2008/layout/LinedList"/>
    <dgm:cxn modelId="{2E0C4050-B053-46FB-8B45-50EDEEA400FE}" type="presParOf" srcId="{9A881DC2-A36D-43AE-903E-5275A4195AEB}" destId="{847C0C01-5BBE-4AE4-8B5A-A9366271AB6D}" srcOrd="1" destOrd="0" presId="urn:microsoft.com/office/officeart/2008/layout/LinedList"/>
    <dgm:cxn modelId="{A249F99E-29F5-4669-B1FD-B3BD3B52136B}" type="presParOf" srcId="{9A881DC2-A36D-43AE-903E-5275A4195AEB}" destId="{61F3B779-93DA-486E-B959-59647AF998B9}" srcOrd="2" destOrd="0" presId="urn:microsoft.com/office/officeart/2008/layout/LinedList"/>
    <dgm:cxn modelId="{0D934A78-AA81-442A-80D9-AB1EA3AE993F}" type="presParOf" srcId="{771A375C-AED1-4F11-A0C2-2B80BE4B48AA}" destId="{187C3A35-F051-4DC4-A498-39002A3174A9}" srcOrd="20" destOrd="0" presId="urn:microsoft.com/office/officeart/2008/layout/LinedList"/>
    <dgm:cxn modelId="{109F22BF-5403-4526-BD5B-FF679065EDD9}" type="presParOf" srcId="{771A375C-AED1-4F11-A0C2-2B80BE4B48AA}" destId="{01B597B1-4F83-4157-95DE-C28136636550}" srcOrd="21" destOrd="0" presId="urn:microsoft.com/office/officeart/2008/layout/LinedList"/>
    <dgm:cxn modelId="{66B1E209-9948-43EF-9E1C-7094532ADBF3}" type="presParOf" srcId="{771A375C-AED1-4F11-A0C2-2B80BE4B48AA}" destId="{B86C85EE-1884-40B6-8BE0-106DC9695A0E}" srcOrd="22" destOrd="0" presId="urn:microsoft.com/office/officeart/2008/layout/LinedList"/>
    <dgm:cxn modelId="{39D6ACB7-89B3-490D-A993-7B84B54C27C3}" type="presParOf" srcId="{B86C85EE-1884-40B6-8BE0-106DC9695A0E}" destId="{615DA865-666E-4181-8441-C1808E5EC237}" srcOrd="0" destOrd="0" presId="urn:microsoft.com/office/officeart/2008/layout/LinedList"/>
    <dgm:cxn modelId="{049AC8F2-DD0A-49B4-9A55-8A42E4F5B5D2}" type="presParOf" srcId="{B86C85EE-1884-40B6-8BE0-106DC9695A0E}" destId="{1188408F-163A-4B48-97E9-4C34C2B7528E}" srcOrd="1" destOrd="0" presId="urn:microsoft.com/office/officeart/2008/layout/LinedList"/>
    <dgm:cxn modelId="{25038C83-1F3D-4BD4-A880-7CFD34673061}" type="presParOf" srcId="{B86C85EE-1884-40B6-8BE0-106DC9695A0E}" destId="{A984DCC8-262B-4340-8354-893E0722267F}" srcOrd="2" destOrd="0" presId="urn:microsoft.com/office/officeart/2008/layout/LinedList"/>
    <dgm:cxn modelId="{32ACD8BD-B372-4BEB-AD01-369EA1A6C858}" type="presParOf" srcId="{771A375C-AED1-4F11-A0C2-2B80BE4B48AA}" destId="{7F61DA36-5DBE-4D4B-B5F6-D7C6190F30DD}" srcOrd="23" destOrd="0" presId="urn:microsoft.com/office/officeart/2008/layout/LinedList"/>
    <dgm:cxn modelId="{E18DE7A5-A4D5-4A58-8941-1C4DD1DE9671}" type="presParOf" srcId="{771A375C-AED1-4F11-A0C2-2B80BE4B48AA}" destId="{F05BD74F-DBEF-494F-B1B7-3F9E1096BE27}" srcOrd="24" destOrd="0" presId="urn:microsoft.com/office/officeart/2008/layout/LinedList"/>
    <dgm:cxn modelId="{0868863F-7CAD-4667-A1E9-480D2CE2E8F1}" type="presParOf" srcId="{771A375C-AED1-4F11-A0C2-2B80BE4B48AA}" destId="{6C044CEA-6ED4-4D9F-B511-A40A9C51D6D8}" srcOrd="25" destOrd="0" presId="urn:microsoft.com/office/officeart/2008/layout/LinedList"/>
    <dgm:cxn modelId="{6EECAF9F-29AE-4BEB-9A13-57AC3846FFEC}" type="presParOf" srcId="{6C044CEA-6ED4-4D9F-B511-A40A9C51D6D8}" destId="{532DA699-04EB-43C4-8E8D-FFE58F9AA94F}" srcOrd="0" destOrd="0" presId="urn:microsoft.com/office/officeart/2008/layout/LinedList"/>
    <dgm:cxn modelId="{E4F8E4D4-A838-4CD7-A170-9978D640C7C0}" type="presParOf" srcId="{6C044CEA-6ED4-4D9F-B511-A40A9C51D6D8}" destId="{6DE3330C-59E3-4517-BF47-131834491757}" srcOrd="1" destOrd="0" presId="urn:microsoft.com/office/officeart/2008/layout/LinedList"/>
    <dgm:cxn modelId="{8AF9FDB9-2F60-4709-9E9C-81CD01011469}" type="presParOf" srcId="{6C044CEA-6ED4-4D9F-B511-A40A9C51D6D8}" destId="{9EC94F2C-EE71-4DF4-99F4-CF4DEA0A9395}" srcOrd="2" destOrd="0" presId="urn:microsoft.com/office/officeart/2008/layout/LinedList"/>
    <dgm:cxn modelId="{E72DBE0F-8108-4FFE-9C0C-DEFA77DC2949}" type="presParOf" srcId="{771A375C-AED1-4F11-A0C2-2B80BE4B48AA}" destId="{DA4BABFB-C262-499C-9934-A66B2A1020DD}" srcOrd="26" destOrd="0" presId="urn:microsoft.com/office/officeart/2008/layout/LinedList"/>
    <dgm:cxn modelId="{AA0560B6-B36D-4169-B8AF-EB5B42D5C551}" type="presParOf" srcId="{771A375C-AED1-4F11-A0C2-2B80BE4B48AA}" destId="{E06590D7-9F8F-444B-B2E7-BC113B2E7630}" srcOrd="27" destOrd="0" presId="urn:microsoft.com/office/officeart/2008/layout/LinedList"/>
    <dgm:cxn modelId="{1A8C5C5D-67F4-498E-B640-F29E99CF722E}" type="presParOf" srcId="{771A375C-AED1-4F11-A0C2-2B80BE4B48AA}" destId="{0141328C-307F-4819-9808-BA0AA1DA8D18}" srcOrd="28" destOrd="0" presId="urn:microsoft.com/office/officeart/2008/layout/LinedList"/>
    <dgm:cxn modelId="{F78A1E09-C853-4C3A-A154-93F8D45A0E43}" type="presParOf" srcId="{0141328C-307F-4819-9808-BA0AA1DA8D18}" destId="{EF5FD703-BD5A-4E97-B37B-C6930F2F8687}" srcOrd="0" destOrd="0" presId="urn:microsoft.com/office/officeart/2008/layout/LinedList"/>
    <dgm:cxn modelId="{4AA69F80-D3E1-4F62-8D81-E6050D47EA89}" type="presParOf" srcId="{0141328C-307F-4819-9808-BA0AA1DA8D18}" destId="{9E575DCE-1027-472D-A783-654A1A8DE7A5}" srcOrd="1" destOrd="0" presId="urn:microsoft.com/office/officeart/2008/layout/LinedList"/>
    <dgm:cxn modelId="{556CB873-88A8-47BE-BDEF-7664A70A49A4}" type="presParOf" srcId="{0141328C-307F-4819-9808-BA0AA1DA8D18}" destId="{9242CF12-86B2-40FC-A63A-0299B19330C5}" srcOrd="2" destOrd="0" presId="urn:microsoft.com/office/officeart/2008/layout/LinedList"/>
    <dgm:cxn modelId="{64A24E12-B406-4951-8D52-A57C859679FC}" type="presParOf" srcId="{771A375C-AED1-4F11-A0C2-2B80BE4B48AA}" destId="{F78EBF09-D848-47C7-8F9E-CC714516C432}" srcOrd="29" destOrd="0" presId="urn:microsoft.com/office/officeart/2008/layout/LinedList"/>
    <dgm:cxn modelId="{CBA815C9-431A-4DB6-BADE-EAF11F286C91}" type="presParOf" srcId="{771A375C-AED1-4F11-A0C2-2B80BE4B48AA}" destId="{04D7563A-7FDF-4339-8DDE-AD982F3B3161}" srcOrd="30" destOrd="0" presId="urn:microsoft.com/office/officeart/2008/layout/LinedList"/>
    <dgm:cxn modelId="{9A246288-F1A2-462F-A2FC-324A24B38AE6}" type="presParOf" srcId="{771A375C-AED1-4F11-A0C2-2B80BE4B48AA}" destId="{2787F290-AFF6-40E8-9E2E-585070B816E0}" srcOrd="31" destOrd="0" presId="urn:microsoft.com/office/officeart/2008/layout/LinedList"/>
    <dgm:cxn modelId="{46694428-BBCE-4C2A-97F8-1B7DFE025D30}" type="presParOf" srcId="{2787F290-AFF6-40E8-9E2E-585070B816E0}" destId="{FAA8715C-7B91-4967-ACFD-74CF2B1B8BB3}" srcOrd="0" destOrd="0" presId="urn:microsoft.com/office/officeart/2008/layout/LinedList"/>
    <dgm:cxn modelId="{5CAE714F-E435-4E3C-BC92-FC499DD0ED8F}" type="presParOf" srcId="{2787F290-AFF6-40E8-9E2E-585070B816E0}" destId="{439CE50B-8CB0-4A38-8A29-38F7A21C799B}" srcOrd="1" destOrd="0" presId="urn:microsoft.com/office/officeart/2008/layout/LinedList"/>
    <dgm:cxn modelId="{F4F8223F-DBA5-4B29-9BC1-F0A1097FC577}" type="presParOf" srcId="{2787F290-AFF6-40E8-9E2E-585070B816E0}" destId="{A810B0F4-434A-420E-A03F-9961B8D59776}" srcOrd="2" destOrd="0" presId="urn:microsoft.com/office/officeart/2008/layout/LinedList"/>
    <dgm:cxn modelId="{790B0493-E735-48DD-B6F2-A9A7E4C354CE}" type="presParOf" srcId="{771A375C-AED1-4F11-A0C2-2B80BE4B48AA}" destId="{48CE0BDB-51E3-496E-B793-2D7F78F7D286}" srcOrd="32" destOrd="0" presId="urn:microsoft.com/office/officeart/2008/layout/LinedList"/>
    <dgm:cxn modelId="{AAA722BF-5CAC-4319-A8F5-D9D3D1175753}" type="presParOf" srcId="{771A375C-AED1-4F11-A0C2-2B80BE4B48AA}" destId="{DFE9346C-1DC1-4F8E-A2C1-DBA57D7A1964}" srcOrd="33" destOrd="0" presId="urn:microsoft.com/office/officeart/2008/layout/LinedList"/>
    <dgm:cxn modelId="{B30FFD1C-D8FF-4CF1-8413-2C3822E98FA1}" type="presParOf" srcId="{771A375C-AED1-4F11-A0C2-2B80BE4B48AA}" destId="{109FF2B3-6E34-4BFD-A647-44448E338477}" srcOrd="34" destOrd="0" presId="urn:microsoft.com/office/officeart/2008/layout/LinedList"/>
    <dgm:cxn modelId="{33D5F37D-616A-42B0-93A0-B4B5C7E8D1FC}" type="presParOf" srcId="{109FF2B3-6E34-4BFD-A647-44448E338477}" destId="{78130AA0-1115-4D85-A13D-0F2B2D9A7A5C}" srcOrd="0" destOrd="0" presId="urn:microsoft.com/office/officeart/2008/layout/LinedList"/>
    <dgm:cxn modelId="{86741D5F-B018-475B-B7CC-A8EAD7A125D5}" type="presParOf" srcId="{109FF2B3-6E34-4BFD-A647-44448E338477}" destId="{34D16ACB-FFD4-417B-94D7-39ABB817DDE6}" srcOrd="1" destOrd="0" presId="urn:microsoft.com/office/officeart/2008/layout/LinedList"/>
    <dgm:cxn modelId="{60FF3078-09EB-43F0-8595-E99472BFCD8E}" type="presParOf" srcId="{109FF2B3-6E34-4BFD-A647-44448E338477}" destId="{DC963379-5A7A-4AA4-A6BE-91AC15429FCD}" srcOrd="2" destOrd="0" presId="urn:microsoft.com/office/officeart/2008/layout/LinedList"/>
    <dgm:cxn modelId="{CD4651FA-2AB7-4CAE-AA8B-6B7D659BF351}" type="presParOf" srcId="{771A375C-AED1-4F11-A0C2-2B80BE4B48AA}" destId="{DE87BBDF-3B8A-4BE5-B396-7893FC43A12C}" srcOrd="35" destOrd="0" presId="urn:microsoft.com/office/officeart/2008/layout/LinedList"/>
    <dgm:cxn modelId="{5C1286B1-8915-434B-B44B-39A99285E091}" type="presParOf" srcId="{771A375C-AED1-4F11-A0C2-2B80BE4B48AA}" destId="{54483A8E-F6FA-4537-B182-0C6EC2B6DFD7}" srcOrd="3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F7186C-B858-4EAA-8EBF-A42E3D89B98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5AF90C-FBC8-4171-892F-BA096382DED6}">
      <dgm:prSet phldrT="[Текст]"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Предложение должно содержать</a:t>
          </a:r>
        </a:p>
      </dgm:t>
    </dgm:pt>
    <dgm:pt modelId="{6151CE80-2F9B-49D0-96B7-12122EB753A3}" type="parTrans" cxnId="{9A5DF69B-BE75-4AC9-B589-09D59D95D8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F338E1-BE50-42A6-996A-12EFDB8BB7F5}" type="sibTrans" cxnId="{9A5DF69B-BE75-4AC9-B589-09D59D95D8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422044-3EF3-41F6-A1D4-6D2C9D68EC01}" type="asst">
      <dgm:prSet phldrT="[Текст]"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Причины (экономические и (или) технологические и (или) организационные)</a:t>
          </a:r>
        </a:p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7C05FC-F850-48ED-9EA1-227B09E47DE3}" type="parTrans" cxnId="{C39A3831-3B6B-4422-ABFF-3EEBB384CE2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2A5C8-35C1-4C46-9667-4EA818155851}" type="sibTrans" cxnId="{C39A3831-3B6B-4422-ABFF-3EEBB384CE2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4508BB-F3ED-4ECF-829F-ECB62782B9BA}" type="asst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Конкретный срок приостановки отдельных положений</a:t>
          </a:r>
        </a:p>
      </dgm:t>
    </dgm:pt>
    <dgm:pt modelId="{C82EABA4-94FF-4C0E-BAA3-56E177DB9D2B}" type="parTrans" cxnId="{D540FBF3-D7D0-4743-8152-433C3D62E3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05431-B19F-4185-9763-FEC272AAE9E5}" type="sibTrans" cxnId="{D540FBF3-D7D0-4743-8152-433C3D62E3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62127C-8E70-4D5A-B854-D3B387B78928}" type="pres">
      <dgm:prSet presAssocID="{6BF7186C-B858-4EAA-8EBF-A42E3D89B9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B17785-C2FF-451F-A06C-7A8AEE6BD728}" type="pres">
      <dgm:prSet presAssocID="{6C5AF90C-FBC8-4171-892F-BA096382DED6}" presName="hierRoot1" presStyleCnt="0">
        <dgm:presLayoutVars>
          <dgm:hierBranch val="init"/>
        </dgm:presLayoutVars>
      </dgm:prSet>
      <dgm:spPr/>
    </dgm:pt>
    <dgm:pt modelId="{BF5169A3-251A-4E37-9911-60615C59B41A}" type="pres">
      <dgm:prSet presAssocID="{6C5AF90C-FBC8-4171-892F-BA096382DED6}" presName="rootComposite1" presStyleCnt="0"/>
      <dgm:spPr/>
    </dgm:pt>
    <dgm:pt modelId="{EA3AF474-300A-4871-858F-DDB3F9CE28CC}" type="pres">
      <dgm:prSet presAssocID="{6C5AF90C-FBC8-4171-892F-BA096382DED6}" presName="rootText1" presStyleLbl="node0" presStyleIdx="0" presStyleCnt="1" custScaleY="48271">
        <dgm:presLayoutVars>
          <dgm:chPref val="3"/>
        </dgm:presLayoutVars>
      </dgm:prSet>
      <dgm:spPr/>
    </dgm:pt>
    <dgm:pt modelId="{D3CE8720-51F7-4C0F-9BAD-E11C1C1F3AA8}" type="pres">
      <dgm:prSet presAssocID="{6C5AF90C-FBC8-4171-892F-BA096382DED6}" presName="rootConnector1" presStyleLbl="node1" presStyleIdx="0" presStyleCnt="0"/>
      <dgm:spPr/>
    </dgm:pt>
    <dgm:pt modelId="{370F5CAE-DF7C-4EB2-AE68-2FFF8821A668}" type="pres">
      <dgm:prSet presAssocID="{6C5AF90C-FBC8-4171-892F-BA096382DED6}" presName="hierChild2" presStyleCnt="0"/>
      <dgm:spPr/>
    </dgm:pt>
    <dgm:pt modelId="{1F402EAA-D1C7-40E6-B497-9311185CCEFD}" type="pres">
      <dgm:prSet presAssocID="{6C5AF90C-FBC8-4171-892F-BA096382DED6}" presName="hierChild3" presStyleCnt="0"/>
      <dgm:spPr/>
    </dgm:pt>
    <dgm:pt modelId="{50AC46CD-2B8C-4E2F-B2CB-CF56B47E8CB1}" type="pres">
      <dgm:prSet presAssocID="{E97C05FC-F850-48ED-9EA1-227B09E47DE3}" presName="Name111" presStyleLbl="parChTrans1D2" presStyleIdx="0" presStyleCnt="2"/>
      <dgm:spPr/>
    </dgm:pt>
    <dgm:pt modelId="{011D924A-01AE-4987-AE4E-CD7E9BAE0BFE}" type="pres">
      <dgm:prSet presAssocID="{4C422044-3EF3-41F6-A1D4-6D2C9D68EC01}" presName="hierRoot3" presStyleCnt="0">
        <dgm:presLayoutVars>
          <dgm:hierBranch val="init"/>
        </dgm:presLayoutVars>
      </dgm:prSet>
      <dgm:spPr/>
    </dgm:pt>
    <dgm:pt modelId="{DC575E8F-79C2-4FA1-8C52-15FF05A0F3B2}" type="pres">
      <dgm:prSet presAssocID="{4C422044-3EF3-41F6-A1D4-6D2C9D68EC01}" presName="rootComposite3" presStyleCnt="0"/>
      <dgm:spPr/>
    </dgm:pt>
    <dgm:pt modelId="{77402F9B-E446-4BA0-A6FF-5A1C55D01840}" type="pres">
      <dgm:prSet presAssocID="{4C422044-3EF3-41F6-A1D4-6D2C9D68EC01}" presName="rootText3" presStyleLbl="asst1" presStyleIdx="0" presStyleCnt="2">
        <dgm:presLayoutVars>
          <dgm:chPref val="3"/>
        </dgm:presLayoutVars>
      </dgm:prSet>
      <dgm:spPr/>
    </dgm:pt>
    <dgm:pt modelId="{EC62A741-7357-4E5D-B132-6F6B1DEAA223}" type="pres">
      <dgm:prSet presAssocID="{4C422044-3EF3-41F6-A1D4-6D2C9D68EC01}" presName="rootConnector3" presStyleLbl="asst1" presStyleIdx="0" presStyleCnt="2"/>
      <dgm:spPr/>
    </dgm:pt>
    <dgm:pt modelId="{4DC0FCD4-1AD2-4708-99B2-91F2AB829447}" type="pres">
      <dgm:prSet presAssocID="{4C422044-3EF3-41F6-A1D4-6D2C9D68EC01}" presName="hierChild6" presStyleCnt="0"/>
      <dgm:spPr/>
    </dgm:pt>
    <dgm:pt modelId="{3045150F-B9AB-43F9-A163-3DC5E7831017}" type="pres">
      <dgm:prSet presAssocID="{4C422044-3EF3-41F6-A1D4-6D2C9D68EC01}" presName="hierChild7" presStyleCnt="0"/>
      <dgm:spPr/>
    </dgm:pt>
    <dgm:pt modelId="{DDF61CF5-65CC-43DF-94A5-150734ED2F5A}" type="pres">
      <dgm:prSet presAssocID="{C82EABA4-94FF-4C0E-BAA3-56E177DB9D2B}" presName="Name111" presStyleLbl="parChTrans1D2" presStyleIdx="1" presStyleCnt="2"/>
      <dgm:spPr/>
    </dgm:pt>
    <dgm:pt modelId="{44ED210C-F021-476C-A3D9-6BCE1A4AAD4D}" type="pres">
      <dgm:prSet presAssocID="{934508BB-F3ED-4ECF-829F-ECB62782B9BA}" presName="hierRoot3" presStyleCnt="0">
        <dgm:presLayoutVars>
          <dgm:hierBranch val="init"/>
        </dgm:presLayoutVars>
      </dgm:prSet>
      <dgm:spPr/>
    </dgm:pt>
    <dgm:pt modelId="{4C7DA279-7B90-4810-9718-3023472EF216}" type="pres">
      <dgm:prSet presAssocID="{934508BB-F3ED-4ECF-829F-ECB62782B9BA}" presName="rootComposite3" presStyleCnt="0"/>
      <dgm:spPr/>
    </dgm:pt>
    <dgm:pt modelId="{F1C22A13-9FF2-4E5A-924A-D780842A343B}" type="pres">
      <dgm:prSet presAssocID="{934508BB-F3ED-4ECF-829F-ECB62782B9BA}" presName="rootText3" presStyleLbl="asst1" presStyleIdx="1" presStyleCnt="2">
        <dgm:presLayoutVars>
          <dgm:chPref val="3"/>
        </dgm:presLayoutVars>
      </dgm:prSet>
      <dgm:spPr/>
    </dgm:pt>
    <dgm:pt modelId="{612AEC13-EE8C-4E8D-BA04-7C7C2577206E}" type="pres">
      <dgm:prSet presAssocID="{934508BB-F3ED-4ECF-829F-ECB62782B9BA}" presName="rootConnector3" presStyleLbl="asst1" presStyleIdx="1" presStyleCnt="2"/>
      <dgm:spPr/>
    </dgm:pt>
    <dgm:pt modelId="{BADD14CA-6D18-4B58-8EA9-C7345F27B9C6}" type="pres">
      <dgm:prSet presAssocID="{934508BB-F3ED-4ECF-829F-ECB62782B9BA}" presName="hierChild6" presStyleCnt="0"/>
      <dgm:spPr/>
    </dgm:pt>
    <dgm:pt modelId="{7F43CADB-45A5-464B-BA0F-E4978A372853}" type="pres">
      <dgm:prSet presAssocID="{934508BB-F3ED-4ECF-829F-ECB62782B9BA}" presName="hierChild7" presStyleCnt="0"/>
      <dgm:spPr/>
    </dgm:pt>
  </dgm:ptLst>
  <dgm:cxnLst>
    <dgm:cxn modelId="{C3BDCD06-DD2A-4A6D-BB33-F117E1241F2C}" type="presOf" srcId="{E97C05FC-F850-48ED-9EA1-227B09E47DE3}" destId="{50AC46CD-2B8C-4E2F-B2CB-CF56B47E8CB1}" srcOrd="0" destOrd="0" presId="urn:microsoft.com/office/officeart/2005/8/layout/orgChart1"/>
    <dgm:cxn modelId="{C39A3831-3B6B-4422-ABFF-3EEBB384CE2B}" srcId="{6C5AF90C-FBC8-4171-892F-BA096382DED6}" destId="{4C422044-3EF3-41F6-A1D4-6D2C9D68EC01}" srcOrd="0" destOrd="0" parTransId="{E97C05FC-F850-48ED-9EA1-227B09E47DE3}" sibTransId="{9152A5C8-35C1-4C46-9667-4EA818155851}"/>
    <dgm:cxn modelId="{3E50C443-66D9-40CF-A7E8-871BB809FD2D}" type="presOf" srcId="{4C422044-3EF3-41F6-A1D4-6D2C9D68EC01}" destId="{77402F9B-E446-4BA0-A6FF-5A1C55D01840}" srcOrd="0" destOrd="0" presId="urn:microsoft.com/office/officeart/2005/8/layout/orgChart1"/>
    <dgm:cxn modelId="{27298390-FEDA-4882-B82A-A1F6BC619E83}" type="presOf" srcId="{6BF7186C-B858-4EAA-8EBF-A42E3D89B983}" destId="{4C62127C-8E70-4D5A-B854-D3B387B78928}" srcOrd="0" destOrd="0" presId="urn:microsoft.com/office/officeart/2005/8/layout/orgChart1"/>
    <dgm:cxn modelId="{9A5DF69B-BE75-4AC9-B589-09D59D95D8B1}" srcId="{6BF7186C-B858-4EAA-8EBF-A42E3D89B983}" destId="{6C5AF90C-FBC8-4171-892F-BA096382DED6}" srcOrd="0" destOrd="0" parTransId="{6151CE80-2F9B-49D0-96B7-12122EB753A3}" sibTransId="{E6F338E1-BE50-42A6-996A-12EFDB8BB7F5}"/>
    <dgm:cxn modelId="{339919A9-C9E7-45FE-9E3C-379C16A0C921}" type="presOf" srcId="{6C5AF90C-FBC8-4171-892F-BA096382DED6}" destId="{EA3AF474-300A-4871-858F-DDB3F9CE28CC}" srcOrd="0" destOrd="0" presId="urn:microsoft.com/office/officeart/2005/8/layout/orgChart1"/>
    <dgm:cxn modelId="{DB8950A9-9263-49F2-92ED-9BB7189D6623}" type="presOf" srcId="{4C422044-3EF3-41F6-A1D4-6D2C9D68EC01}" destId="{EC62A741-7357-4E5D-B132-6F6B1DEAA223}" srcOrd="1" destOrd="0" presId="urn:microsoft.com/office/officeart/2005/8/layout/orgChart1"/>
    <dgm:cxn modelId="{C82A97B1-C5B7-4775-B5C1-DD06EE57259B}" type="presOf" srcId="{C82EABA4-94FF-4C0E-BAA3-56E177DB9D2B}" destId="{DDF61CF5-65CC-43DF-94A5-150734ED2F5A}" srcOrd="0" destOrd="0" presId="urn:microsoft.com/office/officeart/2005/8/layout/orgChart1"/>
    <dgm:cxn modelId="{87E481BF-2D46-4593-8EFF-3E1668C64F70}" type="presOf" srcId="{934508BB-F3ED-4ECF-829F-ECB62782B9BA}" destId="{612AEC13-EE8C-4E8D-BA04-7C7C2577206E}" srcOrd="1" destOrd="0" presId="urn:microsoft.com/office/officeart/2005/8/layout/orgChart1"/>
    <dgm:cxn modelId="{40D32CCB-1419-4707-A5FD-7C765423CBA0}" type="presOf" srcId="{6C5AF90C-FBC8-4171-892F-BA096382DED6}" destId="{D3CE8720-51F7-4C0F-9BAD-E11C1C1F3AA8}" srcOrd="1" destOrd="0" presId="urn:microsoft.com/office/officeart/2005/8/layout/orgChart1"/>
    <dgm:cxn modelId="{307FF6DD-8F99-40D4-B68E-DEE640BE239E}" type="presOf" srcId="{934508BB-F3ED-4ECF-829F-ECB62782B9BA}" destId="{F1C22A13-9FF2-4E5A-924A-D780842A343B}" srcOrd="0" destOrd="0" presId="urn:microsoft.com/office/officeart/2005/8/layout/orgChart1"/>
    <dgm:cxn modelId="{D540FBF3-D7D0-4743-8152-433C3D62E302}" srcId="{6C5AF90C-FBC8-4171-892F-BA096382DED6}" destId="{934508BB-F3ED-4ECF-829F-ECB62782B9BA}" srcOrd="1" destOrd="0" parTransId="{C82EABA4-94FF-4C0E-BAA3-56E177DB9D2B}" sibTransId="{D6205431-B19F-4185-9763-FEC272AAE9E5}"/>
    <dgm:cxn modelId="{4155A3E1-6BF3-44BA-B079-5254E0379F61}" type="presParOf" srcId="{4C62127C-8E70-4D5A-B854-D3B387B78928}" destId="{F6B17785-C2FF-451F-A06C-7A8AEE6BD728}" srcOrd="0" destOrd="0" presId="urn:microsoft.com/office/officeart/2005/8/layout/orgChart1"/>
    <dgm:cxn modelId="{7C22226F-E0CC-4410-B73D-B56793AAA939}" type="presParOf" srcId="{F6B17785-C2FF-451F-A06C-7A8AEE6BD728}" destId="{BF5169A3-251A-4E37-9911-60615C59B41A}" srcOrd="0" destOrd="0" presId="urn:microsoft.com/office/officeart/2005/8/layout/orgChart1"/>
    <dgm:cxn modelId="{9F171B38-5102-49C1-94E4-4A5C6A6D7CD1}" type="presParOf" srcId="{BF5169A3-251A-4E37-9911-60615C59B41A}" destId="{EA3AF474-300A-4871-858F-DDB3F9CE28CC}" srcOrd="0" destOrd="0" presId="urn:microsoft.com/office/officeart/2005/8/layout/orgChart1"/>
    <dgm:cxn modelId="{E29273F6-E0B5-4C61-8DB3-CE63CE1B7D46}" type="presParOf" srcId="{BF5169A3-251A-4E37-9911-60615C59B41A}" destId="{D3CE8720-51F7-4C0F-9BAD-E11C1C1F3AA8}" srcOrd="1" destOrd="0" presId="urn:microsoft.com/office/officeart/2005/8/layout/orgChart1"/>
    <dgm:cxn modelId="{E36574E9-5915-4768-AFD7-089EEEB5B779}" type="presParOf" srcId="{F6B17785-C2FF-451F-A06C-7A8AEE6BD728}" destId="{370F5CAE-DF7C-4EB2-AE68-2FFF8821A668}" srcOrd="1" destOrd="0" presId="urn:microsoft.com/office/officeart/2005/8/layout/orgChart1"/>
    <dgm:cxn modelId="{FECAB0FA-0F70-4392-B3FC-880B4F7C91E9}" type="presParOf" srcId="{F6B17785-C2FF-451F-A06C-7A8AEE6BD728}" destId="{1F402EAA-D1C7-40E6-B497-9311185CCEFD}" srcOrd="2" destOrd="0" presId="urn:microsoft.com/office/officeart/2005/8/layout/orgChart1"/>
    <dgm:cxn modelId="{17C1E9C8-B903-4721-9375-212AD8C09AA2}" type="presParOf" srcId="{1F402EAA-D1C7-40E6-B497-9311185CCEFD}" destId="{50AC46CD-2B8C-4E2F-B2CB-CF56B47E8CB1}" srcOrd="0" destOrd="0" presId="urn:microsoft.com/office/officeart/2005/8/layout/orgChart1"/>
    <dgm:cxn modelId="{AA01A086-167B-469D-BD7A-26384AE01A1B}" type="presParOf" srcId="{1F402EAA-D1C7-40E6-B497-9311185CCEFD}" destId="{011D924A-01AE-4987-AE4E-CD7E9BAE0BFE}" srcOrd="1" destOrd="0" presId="urn:microsoft.com/office/officeart/2005/8/layout/orgChart1"/>
    <dgm:cxn modelId="{615119AE-90EA-4EF6-88FC-1BC20A7F6F95}" type="presParOf" srcId="{011D924A-01AE-4987-AE4E-CD7E9BAE0BFE}" destId="{DC575E8F-79C2-4FA1-8C52-15FF05A0F3B2}" srcOrd="0" destOrd="0" presId="urn:microsoft.com/office/officeart/2005/8/layout/orgChart1"/>
    <dgm:cxn modelId="{0EC20454-A52A-46F4-B02A-E459C0E69ECF}" type="presParOf" srcId="{DC575E8F-79C2-4FA1-8C52-15FF05A0F3B2}" destId="{77402F9B-E446-4BA0-A6FF-5A1C55D01840}" srcOrd="0" destOrd="0" presId="urn:microsoft.com/office/officeart/2005/8/layout/orgChart1"/>
    <dgm:cxn modelId="{C801863F-CAD2-4B89-88E4-DAC01E405AB1}" type="presParOf" srcId="{DC575E8F-79C2-4FA1-8C52-15FF05A0F3B2}" destId="{EC62A741-7357-4E5D-B132-6F6B1DEAA223}" srcOrd="1" destOrd="0" presId="urn:microsoft.com/office/officeart/2005/8/layout/orgChart1"/>
    <dgm:cxn modelId="{2926FC6E-DAFC-4D69-B334-1369683AD726}" type="presParOf" srcId="{011D924A-01AE-4987-AE4E-CD7E9BAE0BFE}" destId="{4DC0FCD4-1AD2-4708-99B2-91F2AB829447}" srcOrd="1" destOrd="0" presId="urn:microsoft.com/office/officeart/2005/8/layout/orgChart1"/>
    <dgm:cxn modelId="{1436A9AD-1BD6-48FC-AD5F-F3DB7C79FCF1}" type="presParOf" srcId="{011D924A-01AE-4987-AE4E-CD7E9BAE0BFE}" destId="{3045150F-B9AB-43F9-A163-3DC5E7831017}" srcOrd="2" destOrd="0" presId="urn:microsoft.com/office/officeart/2005/8/layout/orgChart1"/>
    <dgm:cxn modelId="{4AEF9BB3-A2AF-417E-95D2-02565418E01E}" type="presParOf" srcId="{1F402EAA-D1C7-40E6-B497-9311185CCEFD}" destId="{DDF61CF5-65CC-43DF-94A5-150734ED2F5A}" srcOrd="2" destOrd="0" presId="urn:microsoft.com/office/officeart/2005/8/layout/orgChart1"/>
    <dgm:cxn modelId="{ACAFAC53-8A74-48EB-95EC-CCCB49D687C4}" type="presParOf" srcId="{1F402EAA-D1C7-40E6-B497-9311185CCEFD}" destId="{44ED210C-F021-476C-A3D9-6BCE1A4AAD4D}" srcOrd="3" destOrd="0" presId="urn:microsoft.com/office/officeart/2005/8/layout/orgChart1"/>
    <dgm:cxn modelId="{EAEDBC31-873A-4404-A2B4-98A319F63C6A}" type="presParOf" srcId="{44ED210C-F021-476C-A3D9-6BCE1A4AAD4D}" destId="{4C7DA279-7B90-4810-9718-3023472EF216}" srcOrd="0" destOrd="0" presId="urn:microsoft.com/office/officeart/2005/8/layout/orgChart1"/>
    <dgm:cxn modelId="{12D3EBFF-8A62-450B-9F0A-EA2412294F08}" type="presParOf" srcId="{4C7DA279-7B90-4810-9718-3023472EF216}" destId="{F1C22A13-9FF2-4E5A-924A-D780842A343B}" srcOrd="0" destOrd="0" presId="urn:microsoft.com/office/officeart/2005/8/layout/orgChart1"/>
    <dgm:cxn modelId="{929E53C4-DCFE-4853-A56F-3BBC24CDB02A}" type="presParOf" srcId="{4C7DA279-7B90-4810-9718-3023472EF216}" destId="{612AEC13-EE8C-4E8D-BA04-7C7C2577206E}" srcOrd="1" destOrd="0" presId="urn:microsoft.com/office/officeart/2005/8/layout/orgChart1"/>
    <dgm:cxn modelId="{550C0754-F098-402E-BE43-8D98470E1708}" type="presParOf" srcId="{44ED210C-F021-476C-A3D9-6BCE1A4AAD4D}" destId="{BADD14CA-6D18-4B58-8EA9-C7345F27B9C6}" srcOrd="1" destOrd="0" presId="urn:microsoft.com/office/officeart/2005/8/layout/orgChart1"/>
    <dgm:cxn modelId="{DDE8F7C8-967B-4D4E-8081-597CD9743964}" type="presParOf" srcId="{44ED210C-F021-476C-A3D9-6BCE1A4AAD4D}" destId="{7F43CADB-45A5-464B-BA0F-E4978A37285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DC5519-47DB-48D0-BC7D-D1B2F0327CD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FD09FA9-0652-4859-9948-1025355EE152}">
      <dgm:prSet phldrT="[Текст]"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Процесс рассмотрения и согласования</a:t>
          </a:r>
          <a:endParaRPr lang="ru-RU" sz="1200"/>
        </a:p>
      </dgm:t>
    </dgm:pt>
    <dgm:pt modelId="{44EF77F4-5FFD-49B2-8551-FA739783C6F7}" type="parTrans" cxnId="{376510A7-EF86-40A6-A147-8A4798D7E7EA}">
      <dgm:prSet/>
      <dgm:spPr/>
      <dgm:t>
        <a:bodyPr/>
        <a:lstStyle/>
        <a:p>
          <a:endParaRPr lang="ru-RU" sz="1200"/>
        </a:p>
      </dgm:t>
    </dgm:pt>
    <dgm:pt modelId="{1E640C89-AB4A-436D-B841-93B8CD556E02}" type="sibTrans" cxnId="{376510A7-EF86-40A6-A147-8A4798D7E7EA}">
      <dgm:prSet/>
      <dgm:spPr/>
      <dgm:t>
        <a:bodyPr/>
        <a:lstStyle/>
        <a:p>
          <a:endParaRPr lang="ru-RU" sz="1200"/>
        </a:p>
      </dgm:t>
    </dgm:pt>
    <dgm:pt modelId="{D5C8D9C7-4349-418D-99EC-02408C391324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Стороны рассматривают предложение в течение 30 календарных дней с момента его поступления</a:t>
          </a:r>
          <a:endParaRPr lang="ru-RU" sz="1200" dirty="0"/>
        </a:p>
      </dgm:t>
    </dgm:pt>
    <dgm:pt modelId="{897A1600-EDE1-4AAD-A43E-15E8FB7F0ABF}" type="parTrans" cxnId="{C443AF64-5C92-44DC-A58C-D3B571C49D2A}">
      <dgm:prSet/>
      <dgm:spPr/>
      <dgm:t>
        <a:bodyPr/>
        <a:lstStyle/>
        <a:p>
          <a:endParaRPr lang="ru-RU" sz="1200"/>
        </a:p>
      </dgm:t>
    </dgm:pt>
    <dgm:pt modelId="{4B62CE31-E955-4971-867A-AE9F9204E4E9}" type="sibTrans" cxnId="{C443AF64-5C92-44DC-A58C-D3B571C49D2A}">
      <dgm:prSet/>
      <dgm:spPr/>
      <dgm:t>
        <a:bodyPr/>
        <a:lstStyle/>
        <a:p>
          <a:endParaRPr lang="ru-RU" sz="1200"/>
        </a:p>
      </dgm:t>
    </dgm:pt>
    <dgm:pt modelId="{C99377C9-B2E7-4A62-98A5-1B9591C545A2}">
      <dgm:prSet phldrT="[Текст]"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В случае принятия сторонами положительного решения в нем указываются конкретные пункты Соглашения, в отношении которых оно принято, причины и срок, в течение которого будет действовать решение</a:t>
          </a:r>
          <a:endParaRPr lang="ru-RU" sz="1200"/>
        </a:p>
      </dgm:t>
    </dgm:pt>
    <dgm:pt modelId="{350CA935-CCEF-42A9-B342-0D8296D70980}" type="parTrans" cxnId="{D93A9E2F-3326-4614-9798-EAF012C824A4}">
      <dgm:prSet/>
      <dgm:spPr/>
      <dgm:t>
        <a:bodyPr/>
        <a:lstStyle/>
        <a:p>
          <a:endParaRPr lang="ru-RU" sz="1200"/>
        </a:p>
      </dgm:t>
    </dgm:pt>
    <dgm:pt modelId="{CD76AE9B-38C5-4F18-8BF5-6C7521A92945}" type="sibTrans" cxnId="{D93A9E2F-3326-4614-9798-EAF012C824A4}">
      <dgm:prSet/>
      <dgm:spPr/>
      <dgm:t>
        <a:bodyPr/>
        <a:lstStyle/>
        <a:p>
          <a:endParaRPr lang="ru-RU" sz="1200"/>
        </a:p>
      </dgm:t>
    </dgm:pt>
    <dgm:pt modelId="{4D1B7EB5-85A9-434C-8583-D5328BA6C783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течение пяти рабочих дней с момента принятия решения Объединение работо­дателей направляет информацию о принятом решении в адрес работодателя и выборного органа первичной профсоюзной организации или иного представителя (пред­ставительного органа), избранного работниками</a:t>
          </a:r>
          <a:endParaRPr lang="ru-RU" sz="1200" dirty="0"/>
        </a:p>
      </dgm:t>
    </dgm:pt>
    <dgm:pt modelId="{D1987B04-A323-4447-9AB1-B9C6292BE48B}" type="parTrans" cxnId="{AF4F0C34-5D3C-4034-8020-E470E8DEE4FB}">
      <dgm:prSet/>
      <dgm:spPr/>
      <dgm:t>
        <a:bodyPr/>
        <a:lstStyle/>
        <a:p>
          <a:endParaRPr lang="ru-RU" sz="1200"/>
        </a:p>
      </dgm:t>
    </dgm:pt>
    <dgm:pt modelId="{ADF89A63-909E-4C7A-8CF3-520142C3A153}" type="sibTrans" cxnId="{AF4F0C34-5D3C-4034-8020-E470E8DEE4FB}">
      <dgm:prSet/>
      <dgm:spPr/>
      <dgm:t>
        <a:bodyPr/>
        <a:lstStyle/>
        <a:p>
          <a:endParaRPr lang="ru-RU" sz="1200"/>
        </a:p>
      </dgm:t>
    </dgm:pt>
    <dgm:pt modelId="{5DCB0FB8-8AA6-412B-851A-04D5132BD79E}" type="pres">
      <dgm:prSet presAssocID="{D8DC5519-47DB-48D0-BC7D-D1B2F0327CD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EEAA310-6747-45E5-B6D2-A281C0290F0A}" type="pres">
      <dgm:prSet presAssocID="{8FD09FA9-0652-4859-9948-1025355EE152}" presName="root1" presStyleCnt="0"/>
      <dgm:spPr/>
    </dgm:pt>
    <dgm:pt modelId="{EC00C4BD-42AA-4F5E-8B38-4694A3A813D8}" type="pres">
      <dgm:prSet presAssocID="{8FD09FA9-0652-4859-9948-1025355EE152}" presName="LevelOneTextNode" presStyleLbl="node0" presStyleIdx="0" presStyleCnt="1">
        <dgm:presLayoutVars>
          <dgm:chPref val="3"/>
        </dgm:presLayoutVars>
      </dgm:prSet>
      <dgm:spPr/>
    </dgm:pt>
    <dgm:pt modelId="{A50AF220-FA25-4C66-A4C3-DD7D44BE2B0F}" type="pres">
      <dgm:prSet presAssocID="{8FD09FA9-0652-4859-9948-1025355EE152}" presName="level2hierChild" presStyleCnt="0"/>
      <dgm:spPr/>
    </dgm:pt>
    <dgm:pt modelId="{9F1927EE-9B97-4F15-8F44-AA0AEFDFF332}" type="pres">
      <dgm:prSet presAssocID="{897A1600-EDE1-4AAD-A43E-15E8FB7F0ABF}" presName="conn2-1" presStyleLbl="parChTrans1D2" presStyleIdx="0" presStyleCnt="3"/>
      <dgm:spPr/>
    </dgm:pt>
    <dgm:pt modelId="{B7E194A1-D4CB-49EA-888C-FFDA5EA3B5EB}" type="pres">
      <dgm:prSet presAssocID="{897A1600-EDE1-4AAD-A43E-15E8FB7F0ABF}" presName="connTx" presStyleLbl="parChTrans1D2" presStyleIdx="0" presStyleCnt="3"/>
      <dgm:spPr/>
    </dgm:pt>
    <dgm:pt modelId="{791FE6E9-1AB9-460F-A5A0-EDC3374CE3CB}" type="pres">
      <dgm:prSet presAssocID="{D5C8D9C7-4349-418D-99EC-02408C391324}" presName="root2" presStyleCnt="0"/>
      <dgm:spPr/>
    </dgm:pt>
    <dgm:pt modelId="{40F868F8-AC54-44B8-9B49-64C6AB10B0EF}" type="pres">
      <dgm:prSet presAssocID="{D5C8D9C7-4349-418D-99EC-02408C391324}" presName="LevelTwoTextNode" presStyleLbl="node2" presStyleIdx="0" presStyleCnt="3" custScaleX="185291">
        <dgm:presLayoutVars>
          <dgm:chPref val="3"/>
        </dgm:presLayoutVars>
      </dgm:prSet>
      <dgm:spPr/>
    </dgm:pt>
    <dgm:pt modelId="{ADE61EA6-B239-49FE-8672-7CF383A804CC}" type="pres">
      <dgm:prSet presAssocID="{D5C8D9C7-4349-418D-99EC-02408C391324}" presName="level3hierChild" presStyleCnt="0"/>
      <dgm:spPr/>
    </dgm:pt>
    <dgm:pt modelId="{2A195A69-2D4E-4814-BD81-F081672D4F8F}" type="pres">
      <dgm:prSet presAssocID="{350CA935-CCEF-42A9-B342-0D8296D70980}" presName="conn2-1" presStyleLbl="parChTrans1D2" presStyleIdx="1" presStyleCnt="3"/>
      <dgm:spPr/>
    </dgm:pt>
    <dgm:pt modelId="{77953A3F-EBCE-4594-9034-9BC3E3B0F3BB}" type="pres">
      <dgm:prSet presAssocID="{350CA935-CCEF-42A9-B342-0D8296D70980}" presName="connTx" presStyleLbl="parChTrans1D2" presStyleIdx="1" presStyleCnt="3"/>
      <dgm:spPr/>
    </dgm:pt>
    <dgm:pt modelId="{64DD983F-5684-4270-A34B-5F2C577424F5}" type="pres">
      <dgm:prSet presAssocID="{C99377C9-B2E7-4A62-98A5-1B9591C545A2}" presName="root2" presStyleCnt="0"/>
      <dgm:spPr/>
    </dgm:pt>
    <dgm:pt modelId="{DFE9CF8B-1DD5-4CDB-A637-812EBB19EC04}" type="pres">
      <dgm:prSet presAssocID="{C99377C9-B2E7-4A62-98A5-1B9591C545A2}" presName="LevelTwoTextNode" presStyleLbl="node2" presStyleIdx="1" presStyleCnt="3" custScaleX="186302">
        <dgm:presLayoutVars>
          <dgm:chPref val="3"/>
        </dgm:presLayoutVars>
      </dgm:prSet>
      <dgm:spPr/>
    </dgm:pt>
    <dgm:pt modelId="{170ABA63-94FD-4F76-AF3D-574D936BA8F4}" type="pres">
      <dgm:prSet presAssocID="{C99377C9-B2E7-4A62-98A5-1B9591C545A2}" presName="level3hierChild" presStyleCnt="0"/>
      <dgm:spPr/>
    </dgm:pt>
    <dgm:pt modelId="{5390482B-8333-413D-82FA-4B07FED35CCF}" type="pres">
      <dgm:prSet presAssocID="{D1987B04-A323-4447-9AB1-B9C6292BE48B}" presName="conn2-1" presStyleLbl="parChTrans1D2" presStyleIdx="2" presStyleCnt="3"/>
      <dgm:spPr/>
    </dgm:pt>
    <dgm:pt modelId="{548D729E-BA82-4C60-B5E8-140193EBF2EF}" type="pres">
      <dgm:prSet presAssocID="{D1987B04-A323-4447-9AB1-B9C6292BE48B}" presName="connTx" presStyleLbl="parChTrans1D2" presStyleIdx="2" presStyleCnt="3"/>
      <dgm:spPr/>
    </dgm:pt>
    <dgm:pt modelId="{6C43247C-FFF9-4679-B4D9-018B44ECE8E1}" type="pres">
      <dgm:prSet presAssocID="{4D1B7EB5-85A9-434C-8583-D5328BA6C783}" presName="root2" presStyleCnt="0"/>
      <dgm:spPr/>
    </dgm:pt>
    <dgm:pt modelId="{B3EF944F-270F-473C-9EEC-3B8C191D9B14}" type="pres">
      <dgm:prSet presAssocID="{4D1B7EB5-85A9-434C-8583-D5328BA6C783}" presName="LevelTwoTextNode" presStyleLbl="node2" presStyleIdx="2" presStyleCnt="3" custScaleX="185720" custScaleY="128097">
        <dgm:presLayoutVars>
          <dgm:chPref val="3"/>
        </dgm:presLayoutVars>
      </dgm:prSet>
      <dgm:spPr/>
    </dgm:pt>
    <dgm:pt modelId="{9483B91C-99FF-4CE0-991D-5CF473E04FEA}" type="pres">
      <dgm:prSet presAssocID="{4D1B7EB5-85A9-434C-8583-D5328BA6C783}" presName="level3hierChild" presStyleCnt="0"/>
      <dgm:spPr/>
    </dgm:pt>
  </dgm:ptLst>
  <dgm:cxnLst>
    <dgm:cxn modelId="{D4E54612-63AF-4062-AB50-49172729B307}" type="presOf" srcId="{4D1B7EB5-85A9-434C-8583-D5328BA6C783}" destId="{B3EF944F-270F-473C-9EEC-3B8C191D9B14}" srcOrd="0" destOrd="0" presId="urn:microsoft.com/office/officeart/2008/layout/HorizontalMultiLevelHierarchy"/>
    <dgm:cxn modelId="{A485231B-E65C-4694-AB27-38A184720136}" type="presOf" srcId="{350CA935-CCEF-42A9-B342-0D8296D70980}" destId="{77953A3F-EBCE-4594-9034-9BC3E3B0F3BB}" srcOrd="1" destOrd="0" presId="urn:microsoft.com/office/officeart/2008/layout/HorizontalMultiLevelHierarchy"/>
    <dgm:cxn modelId="{C2F53922-276F-4D79-85CE-8E6646F55BC0}" type="presOf" srcId="{C99377C9-B2E7-4A62-98A5-1B9591C545A2}" destId="{DFE9CF8B-1DD5-4CDB-A637-812EBB19EC04}" srcOrd="0" destOrd="0" presId="urn:microsoft.com/office/officeart/2008/layout/HorizontalMultiLevelHierarchy"/>
    <dgm:cxn modelId="{D93A9E2F-3326-4614-9798-EAF012C824A4}" srcId="{8FD09FA9-0652-4859-9948-1025355EE152}" destId="{C99377C9-B2E7-4A62-98A5-1B9591C545A2}" srcOrd="1" destOrd="0" parTransId="{350CA935-CCEF-42A9-B342-0D8296D70980}" sibTransId="{CD76AE9B-38C5-4F18-8BF5-6C7521A92945}"/>
    <dgm:cxn modelId="{AF4F0C34-5D3C-4034-8020-E470E8DEE4FB}" srcId="{8FD09FA9-0652-4859-9948-1025355EE152}" destId="{4D1B7EB5-85A9-434C-8583-D5328BA6C783}" srcOrd="2" destOrd="0" parTransId="{D1987B04-A323-4447-9AB1-B9C6292BE48B}" sibTransId="{ADF89A63-909E-4C7A-8CF3-520142C3A153}"/>
    <dgm:cxn modelId="{C443AF64-5C92-44DC-A58C-D3B571C49D2A}" srcId="{8FD09FA9-0652-4859-9948-1025355EE152}" destId="{D5C8D9C7-4349-418D-99EC-02408C391324}" srcOrd="0" destOrd="0" parTransId="{897A1600-EDE1-4AAD-A43E-15E8FB7F0ABF}" sibTransId="{4B62CE31-E955-4971-867A-AE9F9204E4E9}"/>
    <dgm:cxn modelId="{7E5C546C-B6FA-41DA-9BEB-FBEFD6D28254}" type="presOf" srcId="{D1987B04-A323-4447-9AB1-B9C6292BE48B}" destId="{548D729E-BA82-4C60-B5E8-140193EBF2EF}" srcOrd="1" destOrd="0" presId="urn:microsoft.com/office/officeart/2008/layout/HorizontalMultiLevelHierarchy"/>
    <dgm:cxn modelId="{FC547D50-9EF3-45D3-A2E9-C72A686AACE1}" type="presOf" srcId="{D8DC5519-47DB-48D0-BC7D-D1B2F0327CD7}" destId="{5DCB0FB8-8AA6-412B-851A-04D5132BD79E}" srcOrd="0" destOrd="0" presId="urn:microsoft.com/office/officeart/2008/layout/HorizontalMultiLevelHierarchy"/>
    <dgm:cxn modelId="{406C9DA1-7042-4FF4-8AD5-1E42CFA7EF91}" type="presOf" srcId="{D5C8D9C7-4349-418D-99EC-02408C391324}" destId="{40F868F8-AC54-44B8-9B49-64C6AB10B0EF}" srcOrd="0" destOrd="0" presId="urn:microsoft.com/office/officeart/2008/layout/HorizontalMultiLevelHierarchy"/>
    <dgm:cxn modelId="{376510A7-EF86-40A6-A147-8A4798D7E7EA}" srcId="{D8DC5519-47DB-48D0-BC7D-D1B2F0327CD7}" destId="{8FD09FA9-0652-4859-9948-1025355EE152}" srcOrd="0" destOrd="0" parTransId="{44EF77F4-5FFD-49B2-8551-FA739783C6F7}" sibTransId="{1E640C89-AB4A-436D-B841-93B8CD556E02}"/>
    <dgm:cxn modelId="{FA368EC6-E1FD-4DA2-A96A-93E2F1D40FCE}" type="presOf" srcId="{350CA935-CCEF-42A9-B342-0D8296D70980}" destId="{2A195A69-2D4E-4814-BD81-F081672D4F8F}" srcOrd="0" destOrd="0" presId="urn:microsoft.com/office/officeart/2008/layout/HorizontalMultiLevelHierarchy"/>
    <dgm:cxn modelId="{04688FDF-07EC-4261-95E5-753CFF7B2740}" type="presOf" srcId="{8FD09FA9-0652-4859-9948-1025355EE152}" destId="{EC00C4BD-42AA-4F5E-8B38-4694A3A813D8}" srcOrd="0" destOrd="0" presId="urn:microsoft.com/office/officeart/2008/layout/HorizontalMultiLevelHierarchy"/>
    <dgm:cxn modelId="{585217E5-3734-49CD-9981-BD86081561BD}" type="presOf" srcId="{897A1600-EDE1-4AAD-A43E-15E8FB7F0ABF}" destId="{B7E194A1-D4CB-49EA-888C-FFDA5EA3B5EB}" srcOrd="1" destOrd="0" presId="urn:microsoft.com/office/officeart/2008/layout/HorizontalMultiLevelHierarchy"/>
    <dgm:cxn modelId="{47529FF4-82AC-4B03-84D1-28BBCE9C302F}" type="presOf" srcId="{D1987B04-A323-4447-9AB1-B9C6292BE48B}" destId="{5390482B-8333-413D-82FA-4B07FED35CCF}" srcOrd="0" destOrd="0" presId="urn:microsoft.com/office/officeart/2008/layout/HorizontalMultiLevelHierarchy"/>
    <dgm:cxn modelId="{C78B81FD-4061-4F02-B73F-B6DBF2A409B8}" type="presOf" srcId="{897A1600-EDE1-4AAD-A43E-15E8FB7F0ABF}" destId="{9F1927EE-9B97-4F15-8F44-AA0AEFDFF332}" srcOrd="0" destOrd="0" presId="urn:microsoft.com/office/officeart/2008/layout/HorizontalMultiLevelHierarchy"/>
    <dgm:cxn modelId="{EB975F32-E7AA-4252-BCC2-ADA9E29C6893}" type="presParOf" srcId="{5DCB0FB8-8AA6-412B-851A-04D5132BD79E}" destId="{4EEAA310-6747-45E5-B6D2-A281C0290F0A}" srcOrd="0" destOrd="0" presId="urn:microsoft.com/office/officeart/2008/layout/HorizontalMultiLevelHierarchy"/>
    <dgm:cxn modelId="{8C7E1678-D6AA-4557-8BAE-EBE19BAA158C}" type="presParOf" srcId="{4EEAA310-6747-45E5-B6D2-A281C0290F0A}" destId="{EC00C4BD-42AA-4F5E-8B38-4694A3A813D8}" srcOrd="0" destOrd="0" presId="urn:microsoft.com/office/officeart/2008/layout/HorizontalMultiLevelHierarchy"/>
    <dgm:cxn modelId="{47CD6440-9AAE-4EC1-A2A1-CD7729546CD0}" type="presParOf" srcId="{4EEAA310-6747-45E5-B6D2-A281C0290F0A}" destId="{A50AF220-FA25-4C66-A4C3-DD7D44BE2B0F}" srcOrd="1" destOrd="0" presId="urn:microsoft.com/office/officeart/2008/layout/HorizontalMultiLevelHierarchy"/>
    <dgm:cxn modelId="{1E9A4369-C74B-4172-B0B8-89F6183458DC}" type="presParOf" srcId="{A50AF220-FA25-4C66-A4C3-DD7D44BE2B0F}" destId="{9F1927EE-9B97-4F15-8F44-AA0AEFDFF332}" srcOrd="0" destOrd="0" presId="urn:microsoft.com/office/officeart/2008/layout/HorizontalMultiLevelHierarchy"/>
    <dgm:cxn modelId="{529D0472-7002-4062-B048-E965616EA46D}" type="presParOf" srcId="{9F1927EE-9B97-4F15-8F44-AA0AEFDFF332}" destId="{B7E194A1-D4CB-49EA-888C-FFDA5EA3B5EB}" srcOrd="0" destOrd="0" presId="urn:microsoft.com/office/officeart/2008/layout/HorizontalMultiLevelHierarchy"/>
    <dgm:cxn modelId="{53178C69-9AB5-4147-B804-FC3B4985C8D1}" type="presParOf" srcId="{A50AF220-FA25-4C66-A4C3-DD7D44BE2B0F}" destId="{791FE6E9-1AB9-460F-A5A0-EDC3374CE3CB}" srcOrd="1" destOrd="0" presId="urn:microsoft.com/office/officeart/2008/layout/HorizontalMultiLevelHierarchy"/>
    <dgm:cxn modelId="{CF5615F1-79BF-4E68-A251-C011DCB94306}" type="presParOf" srcId="{791FE6E9-1AB9-460F-A5A0-EDC3374CE3CB}" destId="{40F868F8-AC54-44B8-9B49-64C6AB10B0EF}" srcOrd="0" destOrd="0" presId="urn:microsoft.com/office/officeart/2008/layout/HorizontalMultiLevelHierarchy"/>
    <dgm:cxn modelId="{D1B2BCD0-4F61-4DAE-AB28-A94C1878C233}" type="presParOf" srcId="{791FE6E9-1AB9-460F-A5A0-EDC3374CE3CB}" destId="{ADE61EA6-B239-49FE-8672-7CF383A804CC}" srcOrd="1" destOrd="0" presId="urn:microsoft.com/office/officeart/2008/layout/HorizontalMultiLevelHierarchy"/>
    <dgm:cxn modelId="{053E5F03-AB1A-4672-B959-9D57A238C0CB}" type="presParOf" srcId="{A50AF220-FA25-4C66-A4C3-DD7D44BE2B0F}" destId="{2A195A69-2D4E-4814-BD81-F081672D4F8F}" srcOrd="2" destOrd="0" presId="urn:microsoft.com/office/officeart/2008/layout/HorizontalMultiLevelHierarchy"/>
    <dgm:cxn modelId="{B9588DD3-304A-46E1-B660-2476C6F08987}" type="presParOf" srcId="{2A195A69-2D4E-4814-BD81-F081672D4F8F}" destId="{77953A3F-EBCE-4594-9034-9BC3E3B0F3BB}" srcOrd="0" destOrd="0" presId="urn:microsoft.com/office/officeart/2008/layout/HorizontalMultiLevelHierarchy"/>
    <dgm:cxn modelId="{DC8B8574-5BAC-4C37-9029-F4FD052BF0BE}" type="presParOf" srcId="{A50AF220-FA25-4C66-A4C3-DD7D44BE2B0F}" destId="{64DD983F-5684-4270-A34B-5F2C577424F5}" srcOrd="3" destOrd="0" presId="urn:microsoft.com/office/officeart/2008/layout/HorizontalMultiLevelHierarchy"/>
    <dgm:cxn modelId="{BC889FE9-D3D5-471B-AA8E-71F5C4B9D6F9}" type="presParOf" srcId="{64DD983F-5684-4270-A34B-5F2C577424F5}" destId="{DFE9CF8B-1DD5-4CDB-A637-812EBB19EC04}" srcOrd="0" destOrd="0" presId="urn:microsoft.com/office/officeart/2008/layout/HorizontalMultiLevelHierarchy"/>
    <dgm:cxn modelId="{DF70EE94-C3BF-48E8-BF34-FE42E5EDF32F}" type="presParOf" srcId="{64DD983F-5684-4270-A34B-5F2C577424F5}" destId="{170ABA63-94FD-4F76-AF3D-574D936BA8F4}" srcOrd="1" destOrd="0" presId="urn:microsoft.com/office/officeart/2008/layout/HorizontalMultiLevelHierarchy"/>
    <dgm:cxn modelId="{A6E8B60D-BC4D-4360-A69D-A6548793A871}" type="presParOf" srcId="{A50AF220-FA25-4C66-A4C3-DD7D44BE2B0F}" destId="{5390482B-8333-413D-82FA-4B07FED35CCF}" srcOrd="4" destOrd="0" presId="urn:microsoft.com/office/officeart/2008/layout/HorizontalMultiLevelHierarchy"/>
    <dgm:cxn modelId="{C85947D8-C4A7-4F1A-BF22-290FC7CCA443}" type="presParOf" srcId="{5390482B-8333-413D-82FA-4B07FED35CCF}" destId="{548D729E-BA82-4C60-B5E8-140193EBF2EF}" srcOrd="0" destOrd="0" presId="urn:microsoft.com/office/officeart/2008/layout/HorizontalMultiLevelHierarchy"/>
    <dgm:cxn modelId="{050CDE05-F326-4873-89D3-A6AC7043C3CC}" type="presParOf" srcId="{A50AF220-FA25-4C66-A4C3-DD7D44BE2B0F}" destId="{6C43247C-FFF9-4679-B4D9-018B44ECE8E1}" srcOrd="5" destOrd="0" presId="urn:microsoft.com/office/officeart/2008/layout/HorizontalMultiLevelHierarchy"/>
    <dgm:cxn modelId="{01C0DDFA-3B7D-40E1-A4FC-796554D1442E}" type="presParOf" srcId="{6C43247C-FFF9-4679-B4D9-018B44ECE8E1}" destId="{B3EF944F-270F-473C-9EEC-3B8C191D9B14}" srcOrd="0" destOrd="0" presId="urn:microsoft.com/office/officeart/2008/layout/HorizontalMultiLevelHierarchy"/>
    <dgm:cxn modelId="{F8F75437-D916-457A-B5DA-670E802AC4CB}" type="presParOf" srcId="{6C43247C-FFF9-4679-B4D9-018B44ECE8E1}" destId="{9483B91C-99FF-4CE0-991D-5CF473E04FE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43F103-5ECB-4A40-A5D8-CD033A94294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FEBCE3-328B-438B-93D4-549EC9BBB9B6}">
      <dgm:prSet phldrT="[Текст]" custT="1"/>
      <dgm:spPr>
        <a:xfrm>
          <a:off x="1964" y="2785588"/>
          <a:ext cx="2902440" cy="107680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buNone/>
          </a:pP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Минимальный размер повышения оплаты труда за работу в ночное время (с 22 часов до 6 часов) составляет </a:t>
          </a:r>
          <a:r>
            <a:rPr lang="ru-RU" sz="1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 </a:t>
          </a:r>
          <a:r>
            <a:rPr lang="en-US" sz="1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</a:t>
          </a:r>
          <a:r>
            <a:rPr lang="ru-RU" sz="1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часовой тарифной ставки 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(оклада (должностного оклада), рассчитанного за час работы) за каждый час работы в ночное время.</a:t>
          </a:r>
        </a:p>
      </dgm:t>
    </dgm:pt>
    <dgm:pt modelId="{550A7C6E-C74C-4039-8103-D0ACF57876F4}" type="parTrans" cxnId="{FF5A6567-40BF-42C1-BD2D-92140EEF0B4F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FA23FD-F202-4816-A838-EFBE35C3CA08}" type="sibTrans" cxnId="{FF5A6567-40BF-42C1-BD2D-92140EEF0B4F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3A402E-8CAF-4CE1-8B83-7ECBB59B4298}">
      <dgm:prSet phldrT="[Текст]" custT="1"/>
      <dgm:spPr>
        <a:xfrm>
          <a:off x="3194770" y="2994745"/>
          <a:ext cx="2902440" cy="107680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buNone/>
          </a:pP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Доплата за работу в ночное время (с 22 до 6 часов) производится в размере </a:t>
          </a:r>
          <a:r>
            <a:rPr lang="ru-RU" sz="1400" b="1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40 </a:t>
          </a:r>
          <a:r>
            <a:rPr lang="en-US" sz="1400" b="1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</a:t>
          </a:r>
          <a:r>
            <a:rPr lang="ru-RU" sz="1400" b="1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часовой тарифной ставки 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(оклада, рассчитанного за час работы) за каждый час работы в ночное время, а работникам охраны – 35%.</a:t>
          </a:r>
        </a:p>
      </dgm:t>
    </dgm:pt>
    <dgm:pt modelId="{1A92EFE2-AA26-44F2-B384-674CF1587E5A}" type="parTrans" cxnId="{DFC1C9B4-B017-407D-AD5A-398797AD6881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341912-6E48-4DDE-BD22-A0159A9FF11F}" type="sibTrans" cxnId="{DFC1C9B4-B017-407D-AD5A-398797AD6881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CBBCCB-7217-4230-944D-3C52BACF5A13}">
      <dgm:prSet custT="1"/>
      <dgm:spPr>
        <a:xfrm>
          <a:off x="1964" y="2785588"/>
          <a:ext cx="2902440" cy="107680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buChar char="•"/>
          </a:pPr>
          <a:endParaRPr lang="ru-RU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0D91464-3C16-416B-8A86-73C62628700C}" type="parTrans" cxnId="{1F794B8E-8221-42B2-9577-1024D5B56333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E0593-C975-4991-84DA-1EC839DA2535}" type="sibTrans" cxnId="{1F794B8E-8221-42B2-9577-1024D5B56333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018C2-202D-465B-B439-AEEF4ED643D7}" type="pres">
      <dgm:prSet presAssocID="{5C43F103-5ECB-4A40-A5D8-CD033A942942}" presName="Name0" presStyleCnt="0">
        <dgm:presLayoutVars>
          <dgm:dir/>
          <dgm:resizeHandles val="exact"/>
        </dgm:presLayoutVars>
      </dgm:prSet>
      <dgm:spPr/>
    </dgm:pt>
    <dgm:pt modelId="{B40C8645-5648-4905-A698-9402076D16DE}" type="pres">
      <dgm:prSet presAssocID="{90FEBCE3-328B-438B-93D4-549EC9BBB9B6}" presName="compNode" presStyleCnt="0"/>
      <dgm:spPr/>
    </dgm:pt>
    <dgm:pt modelId="{0A0C88B5-540F-4806-8595-D394F75F899F}" type="pres">
      <dgm:prSet presAssocID="{90FEBCE3-328B-438B-93D4-549EC9BBB9B6}" presName="pictRect" presStyleLbl="node1" presStyleIdx="0" presStyleCnt="2" custLinFactNeighborX="-68"/>
      <dgm:spPr>
        <a:xfrm>
          <a:off x="0" y="785806"/>
          <a:ext cx="2902440" cy="199978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3371869-2147-4E40-87BF-094E325D9A24}" type="pres">
      <dgm:prSet presAssocID="{90FEBCE3-328B-438B-93D4-549EC9BBB9B6}" presName="textRect" presStyleLbl="revTx" presStyleIdx="0" presStyleCnt="2">
        <dgm:presLayoutVars>
          <dgm:bulletEnabled val="1"/>
        </dgm:presLayoutVars>
      </dgm:prSet>
      <dgm:spPr/>
    </dgm:pt>
    <dgm:pt modelId="{478565C4-8EE1-4530-B79F-23CA87BE3A2A}" type="pres">
      <dgm:prSet presAssocID="{CFFA23FD-F202-4816-A838-EFBE35C3CA08}" presName="sibTrans" presStyleLbl="sibTrans2D1" presStyleIdx="0" presStyleCnt="0"/>
      <dgm:spPr/>
    </dgm:pt>
    <dgm:pt modelId="{6C43DA42-B818-4AE1-A30E-22B4BCCFF149}" type="pres">
      <dgm:prSet presAssocID="{733A402E-8CAF-4CE1-8B83-7ECBB59B4298}" presName="compNode" presStyleCnt="0"/>
      <dgm:spPr/>
    </dgm:pt>
    <dgm:pt modelId="{95BB3274-5DF7-46EC-8192-168BB3A18124}" type="pres">
      <dgm:prSet presAssocID="{733A402E-8CAF-4CE1-8B83-7ECBB59B4298}" presName="pictRect" presStyleLbl="node1" presStyleIdx="1" presStyleCnt="2" custAng="5400000" custScaleX="69979" custScaleY="145606" custLinFactNeighborX="-436" custLinFactNeighborY="-11804"/>
      <dgm:spPr>
        <a:xfrm rot="5400000">
          <a:off x="3683367" y="340595"/>
          <a:ext cx="1899937" cy="2836410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threePt" dir="t"/>
        </a:scene3d>
      </dgm:spPr>
    </dgm:pt>
    <dgm:pt modelId="{F63E1026-6A4E-481D-B8E2-AE36B75B8C96}" type="pres">
      <dgm:prSet presAssocID="{733A402E-8CAF-4CE1-8B83-7ECBB59B4298}" presName="textRect" presStyleLbl="revTx" presStyleIdx="1" presStyleCnt="2" custLinFactNeighborX="-2104" custLinFactNeighborY="-20069">
        <dgm:presLayoutVars>
          <dgm:bulletEnabled val="1"/>
        </dgm:presLayoutVars>
      </dgm:prSet>
      <dgm:spPr/>
    </dgm:pt>
  </dgm:ptLst>
  <dgm:cxnLst>
    <dgm:cxn modelId="{4149B23A-1BC2-4C88-8EA7-039532FC5B6B}" type="presOf" srcId="{CFFA23FD-F202-4816-A838-EFBE35C3CA08}" destId="{478565C4-8EE1-4530-B79F-23CA87BE3A2A}" srcOrd="0" destOrd="0" presId="urn:microsoft.com/office/officeart/2005/8/layout/pList1"/>
    <dgm:cxn modelId="{ADF43B5C-B3EC-43A2-8642-983E3A40443F}" type="presOf" srcId="{37CBBCCB-7217-4230-944D-3C52BACF5A13}" destId="{D3371869-2147-4E40-87BF-094E325D9A24}" srcOrd="0" destOrd="1" presId="urn:microsoft.com/office/officeart/2005/8/layout/pList1"/>
    <dgm:cxn modelId="{FF5A6567-40BF-42C1-BD2D-92140EEF0B4F}" srcId="{5C43F103-5ECB-4A40-A5D8-CD033A942942}" destId="{90FEBCE3-328B-438B-93D4-549EC9BBB9B6}" srcOrd="0" destOrd="0" parTransId="{550A7C6E-C74C-4039-8103-D0ACF57876F4}" sibTransId="{CFFA23FD-F202-4816-A838-EFBE35C3CA08}"/>
    <dgm:cxn modelId="{30154F79-2F94-4071-A999-58870156C889}" type="presOf" srcId="{5C43F103-5ECB-4A40-A5D8-CD033A942942}" destId="{AE5018C2-202D-465B-B439-AEEF4ED643D7}" srcOrd="0" destOrd="0" presId="urn:microsoft.com/office/officeart/2005/8/layout/pList1"/>
    <dgm:cxn modelId="{1F794B8E-8221-42B2-9577-1024D5B56333}" srcId="{90FEBCE3-328B-438B-93D4-549EC9BBB9B6}" destId="{37CBBCCB-7217-4230-944D-3C52BACF5A13}" srcOrd="0" destOrd="0" parTransId="{60D91464-3C16-416B-8A86-73C62628700C}" sibTransId="{5D7E0593-C975-4991-84DA-1EC839DA2535}"/>
    <dgm:cxn modelId="{DFC1C9B4-B017-407D-AD5A-398797AD6881}" srcId="{5C43F103-5ECB-4A40-A5D8-CD033A942942}" destId="{733A402E-8CAF-4CE1-8B83-7ECBB59B4298}" srcOrd="1" destOrd="0" parTransId="{1A92EFE2-AA26-44F2-B384-674CF1587E5A}" sibTransId="{9C341912-6E48-4DDE-BD22-A0159A9FF11F}"/>
    <dgm:cxn modelId="{F0473ED6-FBB3-45E7-94D4-AFC00473E70B}" type="presOf" srcId="{733A402E-8CAF-4CE1-8B83-7ECBB59B4298}" destId="{F63E1026-6A4E-481D-B8E2-AE36B75B8C96}" srcOrd="0" destOrd="0" presId="urn:microsoft.com/office/officeart/2005/8/layout/pList1"/>
    <dgm:cxn modelId="{7A253DE6-7BC5-4EC2-B010-4262C39DA411}" type="presOf" srcId="{90FEBCE3-328B-438B-93D4-549EC9BBB9B6}" destId="{D3371869-2147-4E40-87BF-094E325D9A24}" srcOrd="0" destOrd="0" presId="urn:microsoft.com/office/officeart/2005/8/layout/pList1"/>
    <dgm:cxn modelId="{ACF25AA1-7F6E-48BF-AF89-8698EC5FEFE8}" type="presParOf" srcId="{AE5018C2-202D-465B-B439-AEEF4ED643D7}" destId="{B40C8645-5648-4905-A698-9402076D16DE}" srcOrd="0" destOrd="0" presId="urn:microsoft.com/office/officeart/2005/8/layout/pList1"/>
    <dgm:cxn modelId="{2E16A451-A9CB-4801-AF04-D08B527AD320}" type="presParOf" srcId="{B40C8645-5648-4905-A698-9402076D16DE}" destId="{0A0C88B5-540F-4806-8595-D394F75F899F}" srcOrd="0" destOrd="0" presId="urn:microsoft.com/office/officeart/2005/8/layout/pList1"/>
    <dgm:cxn modelId="{2291A397-653B-416F-9C05-6ACEB7BF7646}" type="presParOf" srcId="{B40C8645-5648-4905-A698-9402076D16DE}" destId="{D3371869-2147-4E40-87BF-094E325D9A24}" srcOrd="1" destOrd="0" presId="urn:microsoft.com/office/officeart/2005/8/layout/pList1"/>
    <dgm:cxn modelId="{438F7383-2818-4A67-822B-72B7BCFF8B74}" type="presParOf" srcId="{AE5018C2-202D-465B-B439-AEEF4ED643D7}" destId="{478565C4-8EE1-4530-B79F-23CA87BE3A2A}" srcOrd="1" destOrd="0" presId="urn:microsoft.com/office/officeart/2005/8/layout/pList1"/>
    <dgm:cxn modelId="{8FDBB406-9FA8-4852-9240-816A288FA52D}" type="presParOf" srcId="{AE5018C2-202D-465B-B439-AEEF4ED643D7}" destId="{6C43DA42-B818-4AE1-A30E-22B4BCCFF149}" srcOrd="2" destOrd="0" presId="urn:microsoft.com/office/officeart/2005/8/layout/pList1"/>
    <dgm:cxn modelId="{FED828E5-4089-46D8-8579-C0D1BFB7243F}" type="presParOf" srcId="{6C43DA42-B818-4AE1-A30E-22B4BCCFF149}" destId="{95BB3274-5DF7-46EC-8192-168BB3A18124}" srcOrd="0" destOrd="0" presId="urn:microsoft.com/office/officeart/2005/8/layout/pList1"/>
    <dgm:cxn modelId="{07B421ED-1008-4134-A71D-B2A0E03AB51A}" type="presParOf" srcId="{6C43DA42-B818-4AE1-A30E-22B4BCCFF149}" destId="{F63E1026-6A4E-481D-B8E2-AE36B75B8C9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99C63-B336-4D00-BB11-084615C3C51E}">
      <dsp:nvSpPr>
        <dsp:cNvPr id="0" name=""/>
        <dsp:cNvSpPr/>
      </dsp:nvSpPr>
      <dsp:spPr>
        <a:xfrm>
          <a:off x="1370983" y="0"/>
          <a:ext cx="4965541" cy="496554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BFB22-301B-4E35-A0AB-D21F53D49193}">
      <dsp:nvSpPr>
        <dsp:cNvPr id="0" name=""/>
        <dsp:cNvSpPr/>
      </dsp:nvSpPr>
      <dsp:spPr>
        <a:xfrm>
          <a:off x="3000860" y="274607"/>
          <a:ext cx="4954303" cy="6020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уровень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Российской Федерации</a:t>
          </a:r>
        </a:p>
      </dsp:txBody>
      <dsp:txXfrm>
        <a:off x="3030247" y="303994"/>
        <a:ext cx="4895529" cy="543230"/>
      </dsp:txXfrm>
    </dsp:sp>
    <dsp:sp modelId="{3671C34A-492A-4974-9F19-58DC78639970}">
      <dsp:nvSpPr>
        <dsp:cNvPr id="0" name=""/>
        <dsp:cNvSpPr/>
      </dsp:nvSpPr>
      <dsp:spPr>
        <a:xfrm>
          <a:off x="2986804" y="1815932"/>
          <a:ext cx="4989258" cy="6118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Межрегиональный уровень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двух и более субъектах Российской Федерации</a:t>
          </a:r>
        </a:p>
      </dsp:txBody>
      <dsp:txXfrm>
        <a:off x="3016671" y="1845799"/>
        <a:ext cx="4929524" cy="552093"/>
      </dsp:txXfrm>
    </dsp:sp>
    <dsp:sp modelId="{5944F60A-0CCE-4E99-8AC1-3BA8F56291CD}">
      <dsp:nvSpPr>
        <dsp:cNvPr id="0" name=""/>
        <dsp:cNvSpPr/>
      </dsp:nvSpPr>
      <dsp:spPr>
        <a:xfrm>
          <a:off x="2962468" y="2531661"/>
          <a:ext cx="5013595" cy="6123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уровень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субъекте Российской Федерации</a:t>
          </a:r>
        </a:p>
      </dsp:txBody>
      <dsp:txXfrm>
        <a:off x="2992363" y="2561556"/>
        <a:ext cx="4953805" cy="552602"/>
      </dsp:txXfrm>
    </dsp:sp>
    <dsp:sp modelId="{AF1DD78C-DA4D-4B41-8FF5-D5FD737F3FC2}">
      <dsp:nvSpPr>
        <dsp:cNvPr id="0" name=""/>
        <dsp:cNvSpPr/>
      </dsp:nvSpPr>
      <dsp:spPr>
        <a:xfrm>
          <a:off x="2995534" y="1016275"/>
          <a:ext cx="4980512" cy="6458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Отраслевой уровень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отрасли (отраслях)</a:t>
          </a:r>
        </a:p>
      </dsp:txBody>
      <dsp:txXfrm>
        <a:off x="3027063" y="1047804"/>
        <a:ext cx="4917454" cy="582817"/>
      </dsp:txXfrm>
    </dsp:sp>
    <dsp:sp modelId="{13C9D357-9F67-40C8-AF56-4ED9C9DF2C40}">
      <dsp:nvSpPr>
        <dsp:cNvPr id="0" name=""/>
        <dsp:cNvSpPr/>
      </dsp:nvSpPr>
      <dsp:spPr>
        <a:xfrm>
          <a:off x="2966841" y="3344366"/>
          <a:ext cx="4980512" cy="6959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Территориальный уровень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основы регулирования отношений в сфере труда в муниципальном образовании</a:t>
          </a:r>
        </a:p>
      </dsp:txBody>
      <dsp:txXfrm>
        <a:off x="3000812" y="3378337"/>
        <a:ext cx="4912570" cy="627962"/>
      </dsp:txXfrm>
    </dsp:sp>
    <dsp:sp modelId="{DADA67F5-55A4-49FC-8B19-048575B65399}">
      <dsp:nvSpPr>
        <dsp:cNvPr id="0" name=""/>
        <dsp:cNvSpPr/>
      </dsp:nvSpPr>
      <dsp:spPr>
        <a:xfrm>
          <a:off x="2998213" y="4161388"/>
          <a:ext cx="4980512" cy="5887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Локальный уровень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устанавливает обязательства работников и работодателя в сфере труда</a:t>
          </a:r>
          <a:endParaRPr lang="ru-RU" sz="1200" kern="1200">
            <a:highlight>
              <a:srgbClr val="FF00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26955" y="4190130"/>
        <a:ext cx="4923028" cy="531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0CBCF-4FA6-4172-B215-F1AD1BAAD493}">
      <dsp:nvSpPr>
        <dsp:cNvPr id="0" name=""/>
        <dsp:cNvSpPr/>
      </dsp:nvSpPr>
      <dsp:spPr>
        <a:xfrm>
          <a:off x="5426788" y="1534598"/>
          <a:ext cx="1965926" cy="196616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1D3DFE-60DA-40F8-BDD3-2C6D3F9327E9}">
      <dsp:nvSpPr>
        <dsp:cNvPr id="0" name=""/>
        <dsp:cNvSpPr/>
      </dsp:nvSpPr>
      <dsp:spPr>
        <a:xfrm>
          <a:off x="5283439" y="0"/>
          <a:ext cx="2252623" cy="120549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1. Экономическая политика</a:t>
          </a:r>
        </a:p>
      </dsp:txBody>
      <dsp:txXfrm>
        <a:off x="5283439" y="0"/>
        <a:ext cx="2252623" cy="1205498"/>
      </dsp:txXfrm>
    </dsp:sp>
    <dsp:sp modelId="{5AB9CAF4-E1CC-4F5E-8BEE-314471860E46}">
      <dsp:nvSpPr>
        <dsp:cNvPr id="0" name=""/>
        <dsp:cNvSpPr/>
      </dsp:nvSpPr>
      <dsp:spPr>
        <a:xfrm>
          <a:off x="6003459" y="1811863"/>
          <a:ext cx="1965926" cy="196616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118710"/>
                <a:satOff val="-2613"/>
                <a:lumOff val="102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118710"/>
                <a:satOff val="-2613"/>
                <a:lumOff val="102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118710"/>
                <a:satOff val="-2613"/>
                <a:lumOff val="102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71529AF-8EF0-45B0-8BB8-ADF9E7BEEDCD}">
      <dsp:nvSpPr>
        <dsp:cNvPr id="0" name=""/>
        <dsp:cNvSpPr/>
      </dsp:nvSpPr>
      <dsp:spPr>
        <a:xfrm>
          <a:off x="8211850" y="1145223"/>
          <a:ext cx="2129753" cy="13260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/>
            <a:t>2. Заработная плата, доходы и уровень жизни населения</a:t>
          </a:r>
          <a:endParaRPr lang="ru-RU" sz="2000" kern="1200" dirty="0"/>
        </a:p>
      </dsp:txBody>
      <dsp:txXfrm>
        <a:off x="8211850" y="1145223"/>
        <a:ext cx="2129753" cy="1326047"/>
      </dsp:txXfrm>
    </dsp:sp>
    <dsp:sp modelId="{1BE47AC2-0691-4B5B-86C1-4E9E75DB63D1}">
      <dsp:nvSpPr>
        <dsp:cNvPr id="0" name=""/>
        <dsp:cNvSpPr/>
      </dsp:nvSpPr>
      <dsp:spPr>
        <a:xfrm>
          <a:off x="6145170" y="2435708"/>
          <a:ext cx="1965926" cy="196616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237419"/>
                <a:satOff val="-5226"/>
                <a:lumOff val="204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237419"/>
                <a:satOff val="-5226"/>
                <a:lumOff val="204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237419"/>
                <a:satOff val="-5226"/>
                <a:lumOff val="204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D806752-0899-4EBC-A941-030BAB245266}">
      <dsp:nvSpPr>
        <dsp:cNvPr id="0" name=""/>
        <dsp:cNvSpPr/>
      </dsp:nvSpPr>
      <dsp:spPr>
        <a:xfrm>
          <a:off x="8416634" y="2832920"/>
          <a:ext cx="2088796" cy="14164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/>
            <a:t>3. Развитие рынка труда и содействие занятости населения</a:t>
          </a:r>
          <a:endParaRPr lang="ru-RU" sz="2000" kern="1200" dirty="0"/>
        </a:p>
      </dsp:txBody>
      <dsp:txXfrm>
        <a:off x="8416634" y="2832920"/>
        <a:ext cx="2088796" cy="1416460"/>
      </dsp:txXfrm>
    </dsp:sp>
    <dsp:sp modelId="{2A1B0652-F090-4DDD-9227-FB1C18E753F3}">
      <dsp:nvSpPr>
        <dsp:cNvPr id="0" name=""/>
        <dsp:cNvSpPr/>
      </dsp:nvSpPr>
      <dsp:spPr>
        <a:xfrm>
          <a:off x="5746251" y="2935990"/>
          <a:ext cx="1965926" cy="196616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356129"/>
                <a:satOff val="-7839"/>
                <a:lumOff val="3062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356129"/>
                <a:satOff val="-7839"/>
                <a:lumOff val="3062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356129"/>
                <a:satOff val="-7839"/>
                <a:lumOff val="3062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ECA673-82BA-4857-9FFF-2B08F1FEBAB6}">
      <dsp:nvSpPr>
        <dsp:cNvPr id="0" name=""/>
        <dsp:cNvSpPr/>
      </dsp:nvSpPr>
      <dsp:spPr>
        <a:xfrm>
          <a:off x="7224196" y="4731579"/>
          <a:ext cx="2835399" cy="12959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/>
            <a:t>4. Социальное страхование, социальная защита, развитие отраслей социальной сферы</a:t>
          </a:r>
          <a:endParaRPr lang="ru-RU" sz="2000" kern="1200" dirty="0"/>
        </a:p>
      </dsp:txBody>
      <dsp:txXfrm>
        <a:off x="7224196" y="4731579"/>
        <a:ext cx="2835399" cy="1295910"/>
      </dsp:txXfrm>
    </dsp:sp>
    <dsp:sp modelId="{996E5404-DA0B-48BC-B7EB-D1ED6DAB245F}">
      <dsp:nvSpPr>
        <dsp:cNvPr id="0" name=""/>
        <dsp:cNvSpPr/>
      </dsp:nvSpPr>
      <dsp:spPr>
        <a:xfrm>
          <a:off x="5107325" y="2935990"/>
          <a:ext cx="1965926" cy="196616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356129"/>
                <a:satOff val="-7839"/>
                <a:lumOff val="3062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356129"/>
                <a:satOff val="-7839"/>
                <a:lumOff val="3062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356129"/>
                <a:satOff val="-7839"/>
                <a:lumOff val="3062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4CE6FC0-87A7-432A-A630-577B9FFD865D}">
      <dsp:nvSpPr>
        <dsp:cNvPr id="0" name=""/>
        <dsp:cNvSpPr/>
      </dsp:nvSpPr>
      <dsp:spPr>
        <a:xfrm>
          <a:off x="2813180" y="4731579"/>
          <a:ext cx="2728850" cy="12959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/>
            <a:t>5. Условия и охрана труда, промышленная и экологическая безопасность</a:t>
          </a:r>
          <a:endParaRPr lang="ru-RU" sz="2000" kern="1200" dirty="0"/>
        </a:p>
      </dsp:txBody>
      <dsp:txXfrm>
        <a:off x="2813180" y="4731579"/>
        <a:ext cx="2728850" cy="1295910"/>
      </dsp:txXfrm>
    </dsp:sp>
    <dsp:sp modelId="{7696EA5D-88A7-46E6-9BC0-E852C2F9D9A0}">
      <dsp:nvSpPr>
        <dsp:cNvPr id="0" name=""/>
        <dsp:cNvSpPr/>
      </dsp:nvSpPr>
      <dsp:spPr>
        <a:xfrm>
          <a:off x="4708406" y="2435708"/>
          <a:ext cx="1965926" cy="196616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237419"/>
                <a:satOff val="-5226"/>
                <a:lumOff val="204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237419"/>
                <a:satOff val="-5226"/>
                <a:lumOff val="204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237419"/>
                <a:satOff val="-5226"/>
                <a:lumOff val="204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55E093D-C45F-43B0-8900-E5EBF4DCCD98}">
      <dsp:nvSpPr>
        <dsp:cNvPr id="0" name=""/>
        <dsp:cNvSpPr/>
      </dsp:nvSpPr>
      <dsp:spPr>
        <a:xfrm>
          <a:off x="1121692" y="2816673"/>
          <a:ext cx="3433709" cy="14164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/>
            <a:t>6. Социально-экономические проблемы развития регионов России, в том числе районов Крайнего Севера и приравненных к ним местностей</a:t>
          </a:r>
          <a:endParaRPr lang="ru-RU" sz="2000" kern="1200" dirty="0"/>
        </a:p>
      </dsp:txBody>
      <dsp:txXfrm>
        <a:off x="1121692" y="2816673"/>
        <a:ext cx="3433709" cy="1416460"/>
      </dsp:txXfrm>
    </dsp:sp>
    <dsp:sp modelId="{F30C7710-1DD3-4069-B938-AB880CADEE8F}">
      <dsp:nvSpPr>
        <dsp:cNvPr id="0" name=""/>
        <dsp:cNvSpPr/>
      </dsp:nvSpPr>
      <dsp:spPr>
        <a:xfrm>
          <a:off x="4850116" y="1811863"/>
          <a:ext cx="1965926" cy="196616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118710"/>
                <a:satOff val="-2613"/>
                <a:lumOff val="102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alpha val="50000"/>
                <a:hueOff val="118710"/>
                <a:satOff val="-2613"/>
                <a:lumOff val="102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alpha val="50000"/>
                <a:hueOff val="118710"/>
                <a:satOff val="-2613"/>
                <a:lumOff val="102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5EF9554-C210-4C04-83F7-4B77E55D5D9A}">
      <dsp:nvSpPr>
        <dsp:cNvPr id="0" name=""/>
        <dsp:cNvSpPr/>
      </dsp:nvSpPr>
      <dsp:spPr>
        <a:xfrm>
          <a:off x="2082031" y="1145223"/>
          <a:ext cx="2921489" cy="13260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/>
            <a:t>7. Развитие социального партнерства и координация действий Сторон Соглашения</a:t>
          </a:r>
          <a:endParaRPr lang="ru-RU" sz="2000" kern="1200" dirty="0"/>
        </a:p>
      </dsp:txBody>
      <dsp:txXfrm>
        <a:off x="2082031" y="1145223"/>
        <a:ext cx="2921489" cy="13260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44403-2FB1-4884-BCA1-E1EDE0081B2A}">
      <dsp:nvSpPr>
        <dsp:cNvPr id="0" name=""/>
        <dsp:cNvSpPr/>
      </dsp:nvSpPr>
      <dsp:spPr>
        <a:xfrm>
          <a:off x="-546802" y="0"/>
          <a:ext cx="4972050" cy="4972050"/>
        </a:xfrm>
        <a:prstGeom prst="triangl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33B97-B5CA-4281-8D08-D926BD8CAF09}">
      <dsp:nvSpPr>
        <dsp:cNvPr id="0" name=""/>
        <dsp:cNvSpPr/>
      </dsp:nvSpPr>
      <dsp:spPr>
        <a:xfrm>
          <a:off x="657932" y="343081"/>
          <a:ext cx="5781683" cy="80687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всех </a:t>
          </a:r>
          <a:r>
            <a:rPr lang="ru-RU" sz="1400" b="1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работодателей, являющихся членами Объединения работодателей</a:t>
          </a:r>
          <a:r>
            <a:rPr lang="ru-RU" sz="1400" b="0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а также являющихся членами объединений работодателей, иных некоммерческих организаций, входящих в Объединение работодателей</a:t>
          </a:r>
          <a:endParaRPr lang="ru-RU" sz="1400" kern="12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97320" y="382469"/>
        <a:ext cx="5702907" cy="728100"/>
      </dsp:txXfrm>
    </dsp:sp>
    <dsp:sp modelId="{ED2D2578-A842-43C0-AC95-57C10D2DCA84}">
      <dsp:nvSpPr>
        <dsp:cNvPr id="0" name=""/>
        <dsp:cNvSpPr/>
      </dsp:nvSpPr>
      <dsp:spPr>
        <a:xfrm>
          <a:off x="647170" y="1294172"/>
          <a:ext cx="5781683" cy="91023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работодателей, не являющихся членами Объединения работодателей, которые уполномочили </a:t>
          </a:r>
          <a:r>
            <a:rPr lang="ru-RU" sz="1400" b="0" i="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указанное </a:t>
          </a:r>
          <a:r>
            <a:rPr lang="ru-RU" sz="1400" b="1" i="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объединение от их имени участвовать в коллективных переговорах </a:t>
          </a:r>
          <a:r>
            <a:rPr lang="ru-RU" sz="1400" b="0" i="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 заключить Соглашение либо присоединились к Соглашению после его заключения</a:t>
          </a:r>
          <a:endParaRPr lang="ru-RU" sz="1400" kern="1200" baseline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91604" y="1338606"/>
        <a:ext cx="5692815" cy="821364"/>
      </dsp:txXfrm>
    </dsp:sp>
    <dsp:sp modelId="{CD43F27B-6BCC-4D5A-A423-36109609158C}">
      <dsp:nvSpPr>
        <dsp:cNvPr id="0" name=""/>
        <dsp:cNvSpPr/>
      </dsp:nvSpPr>
      <dsp:spPr>
        <a:xfrm>
          <a:off x="632530" y="2319485"/>
          <a:ext cx="5781683" cy="1837726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работодателей</a:t>
          </a:r>
          <a:r>
            <a:rPr lang="ru-RU" sz="1400" b="0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осуществляющих деятельность в соответствующих отрасли, </a:t>
          </a:r>
          <a:r>
            <a:rPr lang="ru-RU" sz="1400" b="1" i="1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виде деятельности </a:t>
          </a:r>
          <a:r>
            <a:rPr lang="en-US" sz="1400" b="0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ru-RU" sz="1400" b="0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см. раздел 4), </a:t>
          </a:r>
          <a:r>
            <a:rPr lang="ru-RU" sz="1400" b="1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 представивших в течение 30 календарных дней </a:t>
          </a:r>
          <a:r>
            <a:rPr lang="ru-RU" sz="1400" b="0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 дня официального опубликования предложения о присоединении к Соглашению в федеральный орган исполнительной власти, осуществляющий функции по выработке государственной политики и нормативно-правовому регулированию в сфере труда, </a:t>
          </a:r>
          <a:r>
            <a:rPr lang="ru-RU" sz="1400" b="1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мотивированный письменный отказ присоединиться к </a:t>
          </a:r>
          <a:r>
            <a:rPr lang="ru-RU" sz="1400" b="0" i="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нему</a:t>
          </a:r>
          <a:endParaRPr lang="ru-RU" sz="1400" kern="12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22240" y="2409195"/>
        <a:ext cx="5602263" cy="1658306"/>
      </dsp:txXfrm>
    </dsp:sp>
    <dsp:sp modelId="{4714FB3E-835E-4D0E-A231-B889B4BADC5C}">
      <dsp:nvSpPr>
        <dsp:cNvPr id="0" name=""/>
        <dsp:cNvSpPr/>
      </dsp:nvSpPr>
      <dsp:spPr>
        <a:xfrm>
          <a:off x="657932" y="4352203"/>
          <a:ext cx="5781683" cy="3503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Профсоюза и профсоюзных организаций</a:t>
          </a: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, входящих в его структуру</a:t>
          </a:r>
        </a:p>
      </dsp:txBody>
      <dsp:txXfrm>
        <a:off x="675035" y="4369306"/>
        <a:ext cx="5747477" cy="3161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6C886-4E74-4B49-BB7F-C1BC2BC19BEB}">
      <dsp:nvSpPr>
        <dsp:cNvPr id="0" name=""/>
        <dsp:cNvSpPr/>
      </dsp:nvSpPr>
      <dsp:spPr>
        <a:xfrm>
          <a:off x="0" y="2590"/>
          <a:ext cx="619125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07C344-E9F3-4A33-B3B3-26D2C0339856}">
      <dsp:nvSpPr>
        <dsp:cNvPr id="0" name=""/>
        <dsp:cNvSpPr/>
      </dsp:nvSpPr>
      <dsp:spPr>
        <a:xfrm>
          <a:off x="0" y="2590"/>
          <a:ext cx="723905" cy="530024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Соглашение действует в организациях, осуществляющих следующие виды деятельности: </a:t>
          </a:r>
        </a:p>
      </dsp:txBody>
      <dsp:txXfrm>
        <a:off x="0" y="2590"/>
        <a:ext cx="723905" cy="5300243"/>
      </dsp:txXfrm>
    </dsp:sp>
    <dsp:sp modelId="{195D78B2-9E40-43E7-A35B-739B4ACCF86D}">
      <dsp:nvSpPr>
        <dsp:cNvPr id="0" name=""/>
        <dsp:cNvSpPr/>
      </dsp:nvSpPr>
      <dsp:spPr>
        <a:xfrm>
          <a:off x="816774" y="23521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добыча нефти и газа</a:t>
          </a:r>
        </a:p>
      </dsp:txBody>
      <dsp:txXfrm>
        <a:off x="816774" y="23521"/>
        <a:ext cx="4860131" cy="418610"/>
      </dsp:txXfrm>
    </dsp:sp>
    <dsp:sp modelId="{74C3FAF1-05BE-4274-8EF6-A7F3ED59DA8D}">
      <dsp:nvSpPr>
        <dsp:cNvPr id="0" name=""/>
        <dsp:cNvSpPr/>
      </dsp:nvSpPr>
      <dsp:spPr>
        <a:xfrm>
          <a:off x="723905" y="442131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42EB9-C02C-4F82-9B0E-47FCB53EA486}">
      <dsp:nvSpPr>
        <dsp:cNvPr id="0" name=""/>
        <dsp:cNvSpPr/>
      </dsp:nvSpPr>
      <dsp:spPr>
        <a:xfrm>
          <a:off x="816774" y="463062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нефтяное и газовое строительство</a:t>
          </a:r>
        </a:p>
      </dsp:txBody>
      <dsp:txXfrm>
        <a:off x="816774" y="463062"/>
        <a:ext cx="4860131" cy="418610"/>
      </dsp:txXfrm>
    </dsp:sp>
    <dsp:sp modelId="{A6925A59-0762-4924-8908-5B44FB75653A}">
      <dsp:nvSpPr>
        <dsp:cNvPr id="0" name=""/>
        <dsp:cNvSpPr/>
      </dsp:nvSpPr>
      <dsp:spPr>
        <a:xfrm>
          <a:off x="723905" y="881672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7C3F3-42A6-4FE2-8B48-F7973641B958}">
      <dsp:nvSpPr>
        <dsp:cNvPr id="0" name=""/>
        <dsp:cNvSpPr/>
      </dsp:nvSpPr>
      <dsp:spPr>
        <a:xfrm>
          <a:off x="816774" y="902603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нефтяная и газовая переработка</a:t>
          </a:r>
        </a:p>
      </dsp:txBody>
      <dsp:txXfrm>
        <a:off x="816774" y="902603"/>
        <a:ext cx="4860131" cy="418610"/>
      </dsp:txXfrm>
    </dsp:sp>
    <dsp:sp modelId="{AE5DCB10-A791-4552-AAE1-242B175E550A}">
      <dsp:nvSpPr>
        <dsp:cNvPr id="0" name=""/>
        <dsp:cNvSpPr/>
      </dsp:nvSpPr>
      <dsp:spPr>
        <a:xfrm>
          <a:off x="723905" y="1321213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3B741-7DA8-4957-849C-0BAD415EC06A}">
      <dsp:nvSpPr>
        <dsp:cNvPr id="0" name=""/>
        <dsp:cNvSpPr/>
      </dsp:nvSpPr>
      <dsp:spPr>
        <a:xfrm>
          <a:off x="816774" y="1342144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нефтепродуктообеспечение</a:t>
          </a:r>
        </a:p>
      </dsp:txBody>
      <dsp:txXfrm>
        <a:off x="816774" y="1342144"/>
        <a:ext cx="4860131" cy="418610"/>
      </dsp:txXfrm>
    </dsp:sp>
    <dsp:sp modelId="{787292D3-69A2-43DB-A2C1-275008BBD602}">
      <dsp:nvSpPr>
        <dsp:cNvPr id="0" name=""/>
        <dsp:cNvSpPr/>
      </dsp:nvSpPr>
      <dsp:spPr>
        <a:xfrm>
          <a:off x="723905" y="1760754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3B1A5D-DB64-45D3-919D-64E27E5F6816}">
      <dsp:nvSpPr>
        <dsp:cNvPr id="0" name=""/>
        <dsp:cNvSpPr/>
      </dsp:nvSpPr>
      <dsp:spPr>
        <a:xfrm>
          <a:off x="816774" y="1781685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нефтяная и газовая химия</a:t>
          </a:r>
        </a:p>
      </dsp:txBody>
      <dsp:txXfrm>
        <a:off x="816774" y="1781685"/>
        <a:ext cx="4860131" cy="418610"/>
      </dsp:txXfrm>
    </dsp:sp>
    <dsp:sp modelId="{F87DC754-BDEF-416F-BA61-80A141C9CE47}">
      <dsp:nvSpPr>
        <dsp:cNvPr id="0" name=""/>
        <dsp:cNvSpPr/>
      </dsp:nvSpPr>
      <dsp:spPr>
        <a:xfrm>
          <a:off x="723905" y="2200296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26C62-60BB-43CC-85E1-AF12FA31CAA0}">
      <dsp:nvSpPr>
        <dsp:cNvPr id="0" name=""/>
        <dsp:cNvSpPr/>
      </dsp:nvSpPr>
      <dsp:spPr>
        <a:xfrm>
          <a:off x="816774" y="2221226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нефтя­ной, нефтепродуктовый и газовый трубопроводный транспорт</a:t>
          </a:r>
        </a:p>
      </dsp:txBody>
      <dsp:txXfrm>
        <a:off x="816774" y="2221226"/>
        <a:ext cx="4860131" cy="418610"/>
      </dsp:txXfrm>
    </dsp:sp>
    <dsp:sp modelId="{1A44A850-68E5-43AD-BC1A-3602AFA6646C}">
      <dsp:nvSpPr>
        <dsp:cNvPr id="0" name=""/>
        <dsp:cNvSpPr/>
      </dsp:nvSpPr>
      <dsp:spPr>
        <a:xfrm>
          <a:off x="723905" y="2639837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C0C01-5BBE-4AE4-8B5A-A9366271AB6D}">
      <dsp:nvSpPr>
        <dsp:cNvPr id="0" name=""/>
        <dsp:cNvSpPr/>
      </dsp:nvSpPr>
      <dsp:spPr>
        <a:xfrm>
          <a:off x="816774" y="2660767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газификация и эксплуа­тация газового хозяйства</a:t>
          </a:r>
        </a:p>
      </dsp:txBody>
      <dsp:txXfrm>
        <a:off x="816774" y="2660767"/>
        <a:ext cx="4860131" cy="418610"/>
      </dsp:txXfrm>
    </dsp:sp>
    <dsp:sp modelId="{187C3A35-F051-4DC4-A498-39002A3174A9}">
      <dsp:nvSpPr>
        <dsp:cNvPr id="0" name=""/>
        <dsp:cNvSpPr/>
      </dsp:nvSpPr>
      <dsp:spPr>
        <a:xfrm>
          <a:off x="723905" y="3079378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8408F-163A-4B48-97E9-4C34C2B7528E}">
      <dsp:nvSpPr>
        <dsp:cNvPr id="0" name=""/>
        <dsp:cNvSpPr/>
      </dsp:nvSpPr>
      <dsp:spPr>
        <a:xfrm>
          <a:off x="816774" y="3100308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транспортировка и реализация сжиженного газа</a:t>
          </a:r>
        </a:p>
      </dsp:txBody>
      <dsp:txXfrm>
        <a:off x="816774" y="3100308"/>
        <a:ext cx="4860131" cy="418610"/>
      </dsp:txXfrm>
    </dsp:sp>
    <dsp:sp modelId="{7F61DA36-5DBE-4D4B-B5F6-D7C6190F30DD}">
      <dsp:nvSpPr>
        <dsp:cNvPr id="0" name=""/>
        <dsp:cNvSpPr/>
      </dsp:nvSpPr>
      <dsp:spPr>
        <a:xfrm>
          <a:off x="723905" y="3518919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3330C-59E3-4517-BF47-131834491757}">
      <dsp:nvSpPr>
        <dsp:cNvPr id="0" name=""/>
        <dsp:cNvSpPr/>
      </dsp:nvSpPr>
      <dsp:spPr>
        <a:xfrm>
          <a:off x="816774" y="3539849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геологическая разведка месторождений углеводородов</a:t>
          </a:r>
        </a:p>
      </dsp:txBody>
      <dsp:txXfrm>
        <a:off x="816774" y="3539849"/>
        <a:ext cx="4860131" cy="418610"/>
      </dsp:txXfrm>
    </dsp:sp>
    <dsp:sp modelId="{DA4BABFB-C262-499C-9934-A66B2A1020DD}">
      <dsp:nvSpPr>
        <dsp:cNvPr id="0" name=""/>
        <dsp:cNvSpPr/>
      </dsp:nvSpPr>
      <dsp:spPr>
        <a:xfrm>
          <a:off x="723905" y="3958460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575DCE-1027-472D-A783-654A1A8DE7A5}">
      <dsp:nvSpPr>
        <dsp:cNvPr id="0" name=""/>
        <dsp:cNvSpPr/>
      </dsp:nvSpPr>
      <dsp:spPr>
        <a:xfrm>
          <a:off x="816774" y="3979390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переработка продукции нефтегазохимии</a:t>
          </a:r>
        </a:p>
      </dsp:txBody>
      <dsp:txXfrm>
        <a:off x="816774" y="3979390"/>
        <a:ext cx="4860131" cy="418610"/>
      </dsp:txXfrm>
    </dsp:sp>
    <dsp:sp modelId="{F78EBF09-D848-47C7-8F9E-CC714516C432}">
      <dsp:nvSpPr>
        <dsp:cNvPr id="0" name=""/>
        <dsp:cNvSpPr/>
      </dsp:nvSpPr>
      <dsp:spPr>
        <a:xfrm>
          <a:off x="723905" y="4398001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CE50B-8CB0-4A38-8A29-38F7A21C799B}">
      <dsp:nvSpPr>
        <dsp:cNvPr id="0" name=""/>
        <dsp:cNvSpPr/>
      </dsp:nvSpPr>
      <dsp:spPr>
        <a:xfrm>
          <a:off x="816774" y="4418932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нефтяное и газовое машиностроение</a:t>
          </a:r>
        </a:p>
      </dsp:txBody>
      <dsp:txXfrm>
        <a:off x="816774" y="4418932"/>
        <a:ext cx="4860131" cy="418610"/>
      </dsp:txXfrm>
    </dsp:sp>
    <dsp:sp modelId="{48CE0BDB-51E3-496E-B793-2D7F78F7D286}">
      <dsp:nvSpPr>
        <dsp:cNvPr id="0" name=""/>
        <dsp:cNvSpPr/>
      </dsp:nvSpPr>
      <dsp:spPr>
        <a:xfrm>
          <a:off x="723905" y="4837542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16ACB-FFD4-417B-94D7-39ABB817DDE6}">
      <dsp:nvSpPr>
        <dsp:cNvPr id="0" name=""/>
        <dsp:cNvSpPr/>
      </dsp:nvSpPr>
      <dsp:spPr>
        <a:xfrm>
          <a:off x="816774" y="4858473"/>
          <a:ext cx="4860131" cy="4186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организации, оказывающие им сервисные, транспорт­ные, научные либо проектные услуги.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816774" y="4858473"/>
        <a:ext cx="4860131" cy="418610"/>
      </dsp:txXfrm>
    </dsp:sp>
    <dsp:sp modelId="{DE87BBDF-3B8A-4BE5-B396-7893FC43A12C}">
      <dsp:nvSpPr>
        <dsp:cNvPr id="0" name=""/>
        <dsp:cNvSpPr/>
      </dsp:nvSpPr>
      <dsp:spPr>
        <a:xfrm>
          <a:off x="723905" y="5277083"/>
          <a:ext cx="495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61CF5-65CC-43DF-94A5-150734ED2F5A}">
      <dsp:nvSpPr>
        <dsp:cNvPr id="0" name=""/>
        <dsp:cNvSpPr/>
      </dsp:nvSpPr>
      <dsp:spPr>
        <a:xfrm>
          <a:off x="2928937" y="979399"/>
          <a:ext cx="278181" cy="1218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8698"/>
              </a:lnTo>
              <a:lnTo>
                <a:pt x="278181" y="12186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AC46CD-2B8C-4E2F-B2CB-CF56B47E8CB1}">
      <dsp:nvSpPr>
        <dsp:cNvPr id="0" name=""/>
        <dsp:cNvSpPr/>
      </dsp:nvSpPr>
      <dsp:spPr>
        <a:xfrm>
          <a:off x="2650756" y="979399"/>
          <a:ext cx="278181" cy="1218698"/>
        </a:xfrm>
        <a:custGeom>
          <a:avLst/>
          <a:gdLst/>
          <a:ahLst/>
          <a:cxnLst/>
          <a:rect l="0" t="0" r="0" b="0"/>
          <a:pathLst>
            <a:path>
              <a:moveTo>
                <a:pt x="278181" y="0"/>
              </a:moveTo>
              <a:lnTo>
                <a:pt x="278181" y="1218698"/>
              </a:lnTo>
              <a:lnTo>
                <a:pt x="0" y="12186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AF474-300A-4871-858F-DDB3F9CE28CC}">
      <dsp:nvSpPr>
        <dsp:cNvPr id="0" name=""/>
        <dsp:cNvSpPr/>
      </dsp:nvSpPr>
      <dsp:spPr>
        <a:xfrm>
          <a:off x="1604265" y="339966"/>
          <a:ext cx="2649344" cy="6394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Предложение должно содержать</a:t>
          </a:r>
        </a:p>
      </dsp:txBody>
      <dsp:txXfrm>
        <a:off x="1604265" y="339966"/>
        <a:ext cx="2649344" cy="639432"/>
      </dsp:txXfrm>
    </dsp:sp>
    <dsp:sp modelId="{77402F9B-E446-4BA0-A6FF-5A1C55D01840}">
      <dsp:nvSpPr>
        <dsp:cNvPr id="0" name=""/>
        <dsp:cNvSpPr/>
      </dsp:nvSpPr>
      <dsp:spPr>
        <a:xfrm>
          <a:off x="1412" y="1535761"/>
          <a:ext cx="2649344" cy="1324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Причины (экономические и (или) технологические и (или) организационные)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2" y="1535761"/>
        <a:ext cx="2649344" cy="1324672"/>
      </dsp:txXfrm>
    </dsp:sp>
    <dsp:sp modelId="{F1C22A13-9FF2-4E5A-924A-D780842A343B}">
      <dsp:nvSpPr>
        <dsp:cNvPr id="0" name=""/>
        <dsp:cNvSpPr/>
      </dsp:nvSpPr>
      <dsp:spPr>
        <a:xfrm>
          <a:off x="3207118" y="1535761"/>
          <a:ext cx="2649344" cy="1324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>
              <a:latin typeface="Times New Roman" panose="02020603050405020304" pitchFamily="18" charset="0"/>
              <a:cs typeface="Times New Roman" panose="02020603050405020304" pitchFamily="18" charset="0"/>
            </a:rPr>
            <a:t>Конкретный срок приостановки отдельных положений</a:t>
          </a:r>
        </a:p>
      </dsp:txBody>
      <dsp:txXfrm>
        <a:off x="3207118" y="1535761"/>
        <a:ext cx="2649344" cy="1324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0482B-8333-413D-82FA-4B07FED35CCF}">
      <dsp:nvSpPr>
        <dsp:cNvPr id="0" name=""/>
        <dsp:cNvSpPr/>
      </dsp:nvSpPr>
      <dsp:spPr>
        <a:xfrm>
          <a:off x="2623975" y="2934049"/>
          <a:ext cx="731399" cy="139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5699" y="0"/>
              </a:lnTo>
              <a:lnTo>
                <a:pt x="365699" y="1393673"/>
              </a:lnTo>
              <a:lnTo>
                <a:pt x="731399" y="13936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50327" y="3591537"/>
        <a:ext cx="78696" cy="78696"/>
      </dsp:txXfrm>
    </dsp:sp>
    <dsp:sp modelId="{2A195A69-2D4E-4814-BD81-F081672D4F8F}">
      <dsp:nvSpPr>
        <dsp:cNvPr id="0" name=""/>
        <dsp:cNvSpPr/>
      </dsp:nvSpPr>
      <dsp:spPr>
        <a:xfrm>
          <a:off x="2623975" y="2777417"/>
          <a:ext cx="731399" cy="156632"/>
        </a:xfrm>
        <a:custGeom>
          <a:avLst/>
          <a:gdLst/>
          <a:ahLst/>
          <a:cxnLst/>
          <a:rect l="0" t="0" r="0" b="0"/>
          <a:pathLst>
            <a:path>
              <a:moveTo>
                <a:pt x="0" y="156632"/>
              </a:moveTo>
              <a:lnTo>
                <a:pt x="365699" y="156632"/>
              </a:lnTo>
              <a:lnTo>
                <a:pt x="365699" y="0"/>
              </a:lnTo>
              <a:lnTo>
                <a:pt x="73139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70975" y="2837033"/>
        <a:ext cx="37399" cy="37399"/>
      </dsp:txXfrm>
    </dsp:sp>
    <dsp:sp modelId="{9F1927EE-9B97-4F15-8F44-AA0AEFDFF332}">
      <dsp:nvSpPr>
        <dsp:cNvPr id="0" name=""/>
        <dsp:cNvSpPr/>
      </dsp:nvSpPr>
      <dsp:spPr>
        <a:xfrm>
          <a:off x="2623975" y="1383743"/>
          <a:ext cx="731399" cy="1550305"/>
        </a:xfrm>
        <a:custGeom>
          <a:avLst/>
          <a:gdLst/>
          <a:ahLst/>
          <a:cxnLst/>
          <a:rect l="0" t="0" r="0" b="0"/>
          <a:pathLst>
            <a:path>
              <a:moveTo>
                <a:pt x="0" y="1550305"/>
              </a:moveTo>
              <a:lnTo>
                <a:pt x="365699" y="1550305"/>
              </a:lnTo>
              <a:lnTo>
                <a:pt x="365699" y="0"/>
              </a:lnTo>
              <a:lnTo>
                <a:pt x="73139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946821" y="2116042"/>
        <a:ext cx="85708" cy="85708"/>
      </dsp:txXfrm>
    </dsp:sp>
    <dsp:sp modelId="{EC00C4BD-42AA-4F5E-8B38-4694A3A813D8}">
      <dsp:nvSpPr>
        <dsp:cNvPr id="0" name=""/>
        <dsp:cNvSpPr/>
      </dsp:nvSpPr>
      <dsp:spPr>
        <a:xfrm rot="16200000">
          <a:off x="-867543" y="2376580"/>
          <a:ext cx="5868099" cy="1114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Процесс рассмотрения и согласования</a:t>
          </a:r>
          <a:endParaRPr lang="ru-RU" sz="1200" kern="1200"/>
        </a:p>
      </dsp:txBody>
      <dsp:txXfrm>
        <a:off x="-867543" y="2376580"/>
        <a:ext cx="5868099" cy="1114938"/>
      </dsp:txXfrm>
    </dsp:sp>
    <dsp:sp modelId="{40F868F8-AC54-44B8-9B49-64C6AB10B0EF}">
      <dsp:nvSpPr>
        <dsp:cNvPr id="0" name=""/>
        <dsp:cNvSpPr/>
      </dsp:nvSpPr>
      <dsp:spPr>
        <a:xfrm>
          <a:off x="3355375" y="826274"/>
          <a:ext cx="6776090" cy="1114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Стороны рассматривают предложение в течение 30 календарных дней с момента его поступления</a:t>
          </a:r>
          <a:endParaRPr lang="ru-RU" sz="1200" kern="1200" dirty="0"/>
        </a:p>
      </dsp:txBody>
      <dsp:txXfrm>
        <a:off x="3355375" y="826274"/>
        <a:ext cx="6776090" cy="1114938"/>
      </dsp:txXfrm>
    </dsp:sp>
    <dsp:sp modelId="{DFE9CF8B-1DD5-4CDB-A637-812EBB19EC04}">
      <dsp:nvSpPr>
        <dsp:cNvPr id="0" name=""/>
        <dsp:cNvSpPr/>
      </dsp:nvSpPr>
      <dsp:spPr>
        <a:xfrm>
          <a:off x="3355375" y="2219947"/>
          <a:ext cx="6813062" cy="1114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В случае принятия сторонами положительного решения в нем указываются конкретные пункты Соглашения, в отношении которых оно принято, причины и срок, в течение которого будет действовать решение</a:t>
          </a:r>
          <a:endParaRPr lang="ru-RU" sz="1200" kern="1200"/>
        </a:p>
      </dsp:txBody>
      <dsp:txXfrm>
        <a:off x="3355375" y="2219947"/>
        <a:ext cx="6813062" cy="1114938"/>
      </dsp:txXfrm>
    </dsp:sp>
    <dsp:sp modelId="{B3EF944F-270F-473C-9EEC-3B8C191D9B14}">
      <dsp:nvSpPr>
        <dsp:cNvPr id="0" name=""/>
        <dsp:cNvSpPr/>
      </dsp:nvSpPr>
      <dsp:spPr>
        <a:xfrm>
          <a:off x="3355375" y="3613621"/>
          <a:ext cx="6791779" cy="14282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течение пяти рабочих дней с момента принятия решения Объединение работо­дателей направляет информацию о принятом решении в адрес работодателя и выборного органа первичной профсоюзной организации или иного представителя (пред­ставительного органа), избранного работниками</a:t>
          </a:r>
          <a:endParaRPr lang="ru-RU" sz="1200" kern="1200" dirty="0"/>
        </a:p>
      </dsp:txBody>
      <dsp:txXfrm>
        <a:off x="3355375" y="3613621"/>
        <a:ext cx="6791779" cy="1428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C88B5-540F-4806-8595-D394F75F899F}">
      <dsp:nvSpPr>
        <dsp:cNvPr id="0" name=""/>
        <dsp:cNvSpPr/>
      </dsp:nvSpPr>
      <dsp:spPr>
        <a:xfrm>
          <a:off x="0" y="544479"/>
          <a:ext cx="4115306" cy="283544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71869-2147-4E40-87BF-094E325D9A24}">
      <dsp:nvSpPr>
        <dsp:cNvPr id="0" name=""/>
        <dsp:cNvSpPr/>
      </dsp:nvSpPr>
      <dsp:spPr>
        <a:xfrm>
          <a:off x="2784" y="3379925"/>
          <a:ext cx="4115306" cy="1526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Минимальный размер повышения оплаты труда за работу в ночное время (с 22 часов до 6 часов) составляет </a:t>
          </a:r>
          <a:r>
            <a:rPr lang="ru-RU" sz="1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 </a:t>
          </a:r>
          <a:r>
            <a:rPr lang="en-US" sz="1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</a:t>
          </a:r>
          <a:r>
            <a:rPr lang="ru-RU" sz="1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часовой тарифной ставки 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(оклада (должностного оклада), рассчитанного за час работы) за каждый час работы в ночное время.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84" y="3379925"/>
        <a:ext cx="4115306" cy="1526778"/>
      </dsp:txXfrm>
    </dsp:sp>
    <dsp:sp modelId="{95BB3274-5DF7-46EC-8192-168BB3A18124}">
      <dsp:nvSpPr>
        <dsp:cNvPr id="0" name=""/>
        <dsp:cNvSpPr/>
      </dsp:nvSpPr>
      <dsp:spPr>
        <a:xfrm rot="5400000">
          <a:off x="5129580" y="-113499"/>
          <a:ext cx="2879850" cy="4128579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E1026-6A4E-481D-B8E2-AE36B75B8C96}">
      <dsp:nvSpPr>
        <dsp:cNvPr id="0" name=""/>
        <dsp:cNvSpPr/>
      </dsp:nvSpPr>
      <dsp:spPr>
        <a:xfrm>
          <a:off x="4443208" y="3396799"/>
          <a:ext cx="4115306" cy="1526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Доплата за работу в ночное время (с 22 до 6 часов) производится в размере </a:t>
          </a:r>
          <a:r>
            <a:rPr lang="ru-RU" sz="140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40 </a:t>
          </a:r>
          <a:r>
            <a:rPr lang="en-US" sz="140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</a:t>
          </a:r>
          <a:r>
            <a:rPr lang="ru-RU" sz="140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часовой тарифной ставки 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(оклада, рассчитанного за час работы) за каждый час работы в ночное время, а работникам охраны – 35%.</a:t>
          </a:r>
        </a:p>
      </dsp:txBody>
      <dsp:txXfrm>
        <a:off x="4443208" y="3396799"/>
        <a:ext cx="4115306" cy="1526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00E42-2F09-4017-8554-DB7C8D88C87C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81ED7-783B-4766-9ED5-7AF77081E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6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54C44-407B-4D3A-ADB6-3302E64C1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F5AA50-6484-445A-848D-3F8AA64D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DACBC5-6020-42E8-8250-31567E61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C41A3-BE6F-477C-89EC-FE527E80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ECE07-9987-4556-87B0-0D0B29B4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5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BD5F5-72D7-4B52-9E8D-3FE06528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7B1C3C-AF35-42E4-A350-A38EAB1D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77E438-9C51-42A3-9DA7-86E480D3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73C82-5072-4F73-98AE-28E5420C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DFAFE-FF21-4C8F-BF90-276D5DCB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арт\финиш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9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9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1640129B-EB10-473A-8A1F-8AC7503ACDE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12261816"/>
              </p:ext>
            </p:extLst>
          </p:nvPr>
        </p:nvGraphicFramePr>
        <p:xfrm>
          <a:off x="-28875" y="2772077"/>
          <a:ext cx="12252606" cy="4103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705320" imgH="3591720" progId="CorelDraw.Graphic.19">
                  <p:embed/>
                </p:oleObj>
              </mc:Choice>
              <mc:Fallback>
                <p:oleObj name="CorelDRAW" r:id="rId2" imgW="10705320" imgH="3591720" progId="CorelDraw.Graphic.19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1640129B-EB10-473A-8A1F-8AC7503ACD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8875" y="2772077"/>
                        <a:ext cx="12252606" cy="4103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7572" cy="68580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59219"/>
            <a:ext cx="6172200" cy="54757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C74A-4241-44BD-A278-F4AA7398E93F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91292B-78EC-4256-BA57-B9195CFB63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97" y="154234"/>
            <a:ext cx="520157" cy="323007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497B01-5E2E-48D6-A5B0-7D1880C8946D}"/>
              </a:ext>
            </a:extLst>
          </p:cNvPr>
          <p:cNvSpPr txBox="1"/>
          <p:nvPr userDrawn="1"/>
        </p:nvSpPr>
        <p:spPr>
          <a:xfrm>
            <a:off x="9800354" y="102209"/>
            <a:ext cx="2353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0" cap="all" baseline="0" dirty="0">
                <a:solidFill>
                  <a:schemeClr val="tx1"/>
                </a:solidFill>
              </a:rPr>
              <a:t>Нефтегазстройпрофсоюз России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4235D4-5AD3-4287-85D1-59EC84C5DD0B}"/>
              </a:ext>
            </a:extLst>
          </p:cNvPr>
          <p:cNvSpPr txBox="1"/>
          <p:nvPr userDrawn="1"/>
        </p:nvSpPr>
        <p:spPr>
          <a:xfrm>
            <a:off x="9800354" y="348430"/>
            <a:ext cx="1060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www.rogwu.ru</a:t>
            </a:r>
            <a:endParaRPr lang="ru-RU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82FB4-C8C2-4DDA-B96D-C27FE57E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2F312-AFA6-48EC-97F0-82580887D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581F16-03B5-4657-9286-A7BD3B2E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A41FF0-7895-4D3D-AEB7-41FC9AD2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8D9D-0E49-4135-BC79-280B054D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5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8BDE7-D66C-4081-81A2-1DD1B92F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CEDBF-886A-430F-B2ED-6F79489A1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D99180-B0C3-41B4-845E-070EFD0B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14C94-73E5-4627-B01A-ABA9F62D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495DD-F313-420D-A4EB-5362DB91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7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84941-8C49-498A-9495-DB0DAECB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BE524F-CEFE-48B8-BDB3-B5F5338F9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2C1362-EDD1-4ABB-9ACA-B741DAD84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46500-2DB7-42D9-BB80-77CA54A0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1EC63B-91CC-4C07-A5B6-398EAE51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A17297-EBA4-4774-9B1F-4F5ECB22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9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26BF5-67F1-4DE3-9900-F1B2B28F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2CB1DC-1634-4476-8FB1-E4B5B666C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623493-5F5C-4DA0-91C7-13840F3EF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22CCC0-7029-4B1B-84DA-02767A8D8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8676AA-D40C-4C4F-B25C-5E896283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3D76C0-B48D-4DA1-A944-C85F3B0C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EFAB293-E357-4AA7-AD05-1EADC746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219F7D-987A-4551-893E-E8609121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31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FA791-B567-4C11-BD76-759298D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51B387-A12C-4F15-8CEF-EFB77560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4132EB-A669-42AD-A5C9-295C8992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8BCFBA-5B07-42CC-878F-86BA3986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17A82-9303-4AEF-8345-63F785BB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6163E8-59EB-4DDC-BBB8-E7C0E71B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565953-006B-46D1-BDE9-A8262D17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3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DA840-6391-4EAF-B556-CF41BC6A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96B461-2F54-4749-BCC5-E0B4C50C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910F72-E250-42F2-9BA0-09EA57F9E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94CE45-A01D-4BD1-83B0-412670ECC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42251A-2C98-4EEF-AE64-F7A15F1B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F61194-6F56-4EA4-9AAE-829C1152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0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BC389-F2E7-45D5-844D-AA182DC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E850DC-B202-4727-A6DD-7C5F93922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3B8C42-1492-4622-89AB-7235C28A1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ADF694-0E6A-4D00-902C-B49927D1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B9F80A-84DE-4D62-B225-D6D77A29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89E44E-59CF-46FE-B225-B9149AE3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1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2E84D-ABD3-43BA-AA26-4BD02627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72B73E-C034-4E87-B656-4C6A9771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08A872-61F3-49DF-AF1E-C917BF2A2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00B13-92D7-4389-873A-90A1313FE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CCE7DA-D2EC-49BC-9E95-603C1E38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1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rogwu@rogwu.ru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AACA6-54D6-4454-A7DE-4AFDDCA40934}"/>
              </a:ext>
            </a:extLst>
          </p:cNvPr>
          <p:cNvSpPr>
            <a:spLocks noGrp="1"/>
          </p:cNvSpPr>
          <p:nvPr/>
        </p:nvSpPr>
        <p:spPr>
          <a:xfrm>
            <a:off x="1309562" y="3325912"/>
            <a:ext cx="9051069" cy="134241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Социально-экономическая работа: основные итоги и задачи на перспективу 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1800" b="1" dirty="0"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5FCDB8-A05C-4F4C-9A3C-040D15211B7F}"/>
              </a:ext>
            </a:extLst>
          </p:cNvPr>
          <p:cNvSpPr>
            <a:spLocks noGrp="1"/>
          </p:cNvSpPr>
          <p:nvPr/>
        </p:nvSpPr>
        <p:spPr>
          <a:xfrm>
            <a:off x="8176885" y="5828301"/>
            <a:ext cx="3869055" cy="8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Есаулова Светлана Сергеевна,</a:t>
            </a:r>
          </a:p>
          <a:p>
            <a:r>
              <a:rPr lang="ru-RU" sz="1800" dirty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начальник социально-экономического отдела аппарата Нефтегазстройпрофсоюза России</a:t>
            </a:r>
          </a:p>
          <a:p>
            <a:endParaRPr lang="ru-RU" sz="1400" b="1" dirty="0">
              <a:solidFill>
                <a:schemeClr val="bg1"/>
              </a:solidFill>
              <a:latin typeface="Open Sans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0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88F3ED-70EF-41A5-95C0-00F479ADC0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66" y="931178"/>
            <a:ext cx="8702690" cy="577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451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42A9E116-5847-4CEA-B5AE-22E5AC34A4C7}"/>
              </a:ext>
            </a:extLst>
          </p:cNvPr>
          <p:cNvSpPr txBox="1">
            <a:spLocks/>
          </p:cNvSpPr>
          <p:nvPr/>
        </p:nvSpPr>
        <p:spPr>
          <a:xfrm>
            <a:off x="149800" y="186277"/>
            <a:ext cx="10515600" cy="9480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Отраслевое соглашение на 2020-2022 гг.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DD3C6-6369-430D-AC4D-5C78F046BA60}"/>
              </a:ext>
            </a:extLst>
          </p:cNvPr>
          <p:cNvSpPr txBox="1"/>
          <p:nvPr/>
        </p:nvSpPr>
        <p:spPr>
          <a:xfrm>
            <a:off x="180837" y="1287747"/>
            <a:ext cx="5310369" cy="1938992"/>
          </a:xfrm>
          <a:prstGeom prst="rect">
            <a:avLst/>
          </a:prstGeom>
          <a:solidFill>
            <a:srgbClr val="C4EB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11</a:t>
            </a:r>
            <a:r>
              <a:rPr lang="en-US" sz="2400" dirty="0"/>
              <a:t> </a:t>
            </a:r>
            <a:r>
              <a:rPr lang="ru-RU" sz="2400" dirty="0"/>
              <a:t>декабря 2019 года на площадке Министерства энергетики России в присутствии А.В. Новака подписано Отраслевое соглашение </a:t>
            </a:r>
          </a:p>
          <a:p>
            <a:pPr algn="ctr"/>
            <a:r>
              <a:rPr lang="ru-RU" sz="2400" dirty="0"/>
              <a:t>на период 2020-2022 гг.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1D89C-3EC3-4D19-AD9D-D49A24ECEABD}"/>
              </a:ext>
            </a:extLst>
          </p:cNvPr>
          <p:cNvSpPr txBox="1"/>
          <p:nvPr/>
        </p:nvSpPr>
        <p:spPr>
          <a:xfrm>
            <a:off x="5674756" y="1125090"/>
            <a:ext cx="5723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Отраслевое соглашение на период </a:t>
            </a:r>
          </a:p>
          <a:p>
            <a:pPr algn="ctr"/>
            <a:r>
              <a:rPr lang="ru-RU" sz="2400" b="1" dirty="0"/>
              <a:t>2020-2022 гг. содержит </a:t>
            </a:r>
            <a:r>
              <a:rPr lang="en-US" sz="2400" b="1" dirty="0"/>
              <a:t>24 </a:t>
            </a:r>
            <a:r>
              <a:rPr lang="ru-RU" sz="2400" b="1" dirty="0"/>
              <a:t>новых пункта и два новых раздела: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F604B2-82C3-43E8-B5A8-6AD29148642B}"/>
              </a:ext>
            </a:extLst>
          </p:cNvPr>
          <p:cNvSpPr/>
          <p:nvPr/>
        </p:nvSpPr>
        <p:spPr>
          <a:xfrm>
            <a:off x="5897782" y="2301554"/>
            <a:ext cx="6131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600" b="1" dirty="0">
                <a:solidFill>
                  <a:srgbClr val="C00000"/>
                </a:solidFill>
              </a:rPr>
              <a:t>ГАРАНТИИ И КОМПЕНСАЦИИ ДЛЯ ЛИЦ, РАБОТАЮЩИХ ВАХТОВЫМ МЕТОДОМ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0CE7C3-3AF4-4354-A7A3-6904614D9B13}"/>
              </a:ext>
            </a:extLst>
          </p:cNvPr>
          <p:cNvSpPr/>
          <p:nvPr/>
        </p:nvSpPr>
        <p:spPr>
          <a:xfrm>
            <a:off x="5897782" y="2794645"/>
            <a:ext cx="6053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600" b="1" dirty="0">
                <a:solidFill>
                  <a:srgbClr val="C00000"/>
                </a:solidFill>
              </a:rPr>
              <a:t>ГАРАНТИИ И КОМПЕНСАЦИИ ДЛЯ ЛИЦ ПРЕДПЕНСИОННОГО ВОЗРАСТА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DB83E2-84F9-4482-A9AD-E6A6BBD84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93" t="13471" r="28093" b="31409"/>
          <a:stretch/>
        </p:blipFill>
        <p:spPr>
          <a:xfrm>
            <a:off x="236570" y="3342888"/>
            <a:ext cx="4300327" cy="287885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1E086432-DDEC-4259-9F5E-642C48D19B44}"/>
              </a:ext>
            </a:extLst>
          </p:cNvPr>
          <p:cNvSpPr/>
          <p:nvPr/>
        </p:nvSpPr>
        <p:spPr>
          <a:xfrm>
            <a:off x="5569056" y="2391251"/>
            <a:ext cx="310815" cy="317010"/>
          </a:xfrm>
          <a:prstGeom prst="ellipse">
            <a:avLst/>
          </a:prstGeom>
          <a:solidFill>
            <a:srgbClr val="324A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4B6AE11-4BA5-4B93-8DB7-903FA7F8D1E2}"/>
              </a:ext>
            </a:extLst>
          </p:cNvPr>
          <p:cNvSpPr/>
          <p:nvPr/>
        </p:nvSpPr>
        <p:spPr>
          <a:xfrm>
            <a:off x="5569056" y="2872041"/>
            <a:ext cx="310815" cy="317010"/>
          </a:xfrm>
          <a:prstGeom prst="ellipse">
            <a:avLst/>
          </a:prstGeom>
          <a:solidFill>
            <a:srgbClr val="324A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E72E42-9E6B-4F73-A3EF-C7BCECC0A4B3}"/>
              </a:ext>
            </a:extLst>
          </p:cNvPr>
          <p:cNvSpPr/>
          <p:nvPr/>
        </p:nvSpPr>
        <p:spPr>
          <a:xfrm>
            <a:off x="5204924" y="3891226"/>
            <a:ext cx="257174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/>
              <a:t>Минимальная месячная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/>
              <a:t>заработная плата  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084574F-7DD0-4CA1-AA05-BECE8288055D}"/>
              </a:ext>
            </a:extLst>
          </p:cNvPr>
          <p:cNvSpPr/>
          <p:nvPr/>
        </p:nvSpPr>
        <p:spPr>
          <a:xfrm>
            <a:off x="4742123" y="3997742"/>
            <a:ext cx="310815" cy="317010"/>
          </a:xfrm>
          <a:prstGeom prst="ellipse">
            <a:avLst/>
          </a:prstGeom>
          <a:solidFill>
            <a:srgbClr val="CE2939"/>
          </a:solidFill>
          <a:ln>
            <a:solidFill>
              <a:srgbClr val="CE2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4395F3-9E22-40B6-B84E-CE99FA2E56D2}"/>
              </a:ext>
            </a:extLst>
          </p:cNvPr>
          <p:cNvSpPr/>
          <p:nvPr/>
        </p:nvSpPr>
        <p:spPr>
          <a:xfrm>
            <a:off x="5204924" y="4657816"/>
            <a:ext cx="6531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Индексация заработной платы с учетом прогнозного или фактического роста потребительских цен на товары и услуги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0D15108-74EF-4E3A-A0C8-C7187F344F26}"/>
              </a:ext>
            </a:extLst>
          </p:cNvPr>
          <p:cNvSpPr/>
          <p:nvPr/>
        </p:nvSpPr>
        <p:spPr>
          <a:xfrm>
            <a:off x="4742121" y="4760819"/>
            <a:ext cx="310815" cy="317010"/>
          </a:xfrm>
          <a:prstGeom prst="ellipse">
            <a:avLst/>
          </a:prstGeom>
          <a:solidFill>
            <a:srgbClr val="CE2939"/>
          </a:solidFill>
          <a:ln>
            <a:solidFill>
              <a:srgbClr val="CE2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12DAE78-C07B-4CAA-861B-E1C0427521BC}"/>
              </a:ext>
            </a:extLst>
          </p:cNvPr>
          <p:cNvSpPr/>
          <p:nvPr/>
        </p:nvSpPr>
        <p:spPr>
          <a:xfrm>
            <a:off x="4742122" y="5452824"/>
            <a:ext cx="310815" cy="317010"/>
          </a:xfrm>
          <a:prstGeom prst="ellipse">
            <a:avLst/>
          </a:prstGeom>
          <a:solidFill>
            <a:srgbClr val="CE2939"/>
          </a:solidFill>
          <a:ln>
            <a:solidFill>
              <a:srgbClr val="CE29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B22943C-FDF7-4521-97BC-10F5091F7CE6}"/>
              </a:ext>
            </a:extLst>
          </p:cNvPr>
          <p:cNvSpPr/>
          <p:nvPr/>
        </p:nvSpPr>
        <p:spPr>
          <a:xfrm>
            <a:off x="5204924" y="53865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Увеличенные размеры компенсаций при несчастном случае на производстве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551E4C-A0F4-4516-9B51-8C04F4F5D019}"/>
              </a:ext>
            </a:extLst>
          </p:cNvPr>
          <p:cNvSpPr txBox="1"/>
          <p:nvPr/>
        </p:nvSpPr>
        <p:spPr>
          <a:xfrm>
            <a:off x="6407247" y="3429480"/>
            <a:ext cx="425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По сравнению с законодательством: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CBDCCE7-3EC8-4C16-BA86-52DA54620F2A}"/>
              </a:ext>
            </a:extLst>
          </p:cNvPr>
          <p:cNvSpPr/>
          <p:nvPr/>
        </p:nvSpPr>
        <p:spPr>
          <a:xfrm>
            <a:off x="8152452" y="3820510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&gt;</a:t>
            </a:r>
            <a:endParaRPr lang="ru-RU" sz="36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655C66F-D6D7-4C1A-AAB7-D1238533B355}"/>
              </a:ext>
            </a:extLst>
          </p:cNvPr>
          <p:cNvSpPr/>
          <p:nvPr/>
        </p:nvSpPr>
        <p:spPr>
          <a:xfrm>
            <a:off x="8942128" y="3872247"/>
            <a:ext cx="2697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Величина </a:t>
            </a:r>
          </a:p>
          <a:p>
            <a:pPr algn="ctr"/>
            <a:r>
              <a:rPr lang="ru-RU" dirty="0"/>
              <a:t>прожиточного минимума</a:t>
            </a:r>
          </a:p>
        </p:txBody>
      </p:sp>
    </p:spTree>
    <p:extLst>
      <p:ext uri="{BB962C8B-B14F-4D97-AF65-F5344CB8AC3E}">
        <p14:creationId xmlns:p14="http://schemas.microsoft.com/office/powerpoint/2010/main" val="2505667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C038AAC-DE6E-4BFB-B19C-0AA296FB0A7E}"/>
              </a:ext>
            </a:extLst>
          </p:cNvPr>
          <p:cNvSpPr txBox="1"/>
          <p:nvPr/>
        </p:nvSpPr>
        <p:spPr>
          <a:xfrm>
            <a:off x="354434" y="84035"/>
            <a:ext cx="7917111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</a:pPr>
            <a:r>
              <a:rPr lang="ru-RU" sz="2000" b="1" i="1" kern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Распространение Отраслевого соглашения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kern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ПО СУБЪЕКТАМ ДЕЯТЕЛЬНОСТИ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C67DB5-0F0C-4D27-AF53-BA7604415F0C}"/>
              </a:ext>
            </a:extLst>
          </p:cNvPr>
          <p:cNvSpPr txBox="1"/>
          <p:nvPr/>
        </p:nvSpPr>
        <p:spPr>
          <a:xfrm>
            <a:off x="354434" y="923109"/>
            <a:ext cx="11264317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частью 3 и 5 статьи 48 Трудового кодекса Российской Федерации, а также нормами Отраслевого соглашения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Соглашение действует в отношении: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BF3C8ABF-AA68-46E3-B2BD-0B60DCC14A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313962"/>
              </p:ext>
            </p:extLst>
          </p:nvPr>
        </p:nvGraphicFramePr>
        <p:xfrm>
          <a:off x="3219887" y="1694877"/>
          <a:ext cx="5886450" cy="497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DD8FC50-519C-4264-8236-11A7DFE7BC97}"/>
              </a:ext>
            </a:extLst>
          </p:cNvPr>
          <p:cNvSpPr/>
          <p:nvPr/>
        </p:nvSpPr>
        <p:spPr>
          <a:xfrm>
            <a:off x="2335373" y="1802322"/>
            <a:ext cx="742950" cy="28003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работодателей действие Отраслевого соглашения распространяется с момента подписания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Левая фигурная скобка 17">
            <a:extLst>
              <a:ext uri="{FF2B5EF4-FFF2-40B4-BE49-F238E27FC236}">
                <a16:creationId xmlns:a16="http://schemas.microsoft.com/office/drawing/2014/main" id="{123E0339-39E6-47B8-82E5-8736BFAB3E5A}"/>
              </a:ext>
            </a:extLst>
          </p:cNvPr>
          <p:cNvSpPr/>
          <p:nvPr/>
        </p:nvSpPr>
        <p:spPr>
          <a:xfrm>
            <a:off x="3359791" y="2176813"/>
            <a:ext cx="304800" cy="1514475"/>
          </a:xfrm>
          <a:prstGeom prst="leftBrace">
            <a:avLst>
              <a:gd name="adj1" fmla="val 46171"/>
              <a:gd name="adj2" fmla="val 4811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849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8007FC5-0C3A-4340-BF77-0C66209F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25" y="3607659"/>
            <a:ext cx="3898848" cy="304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2DAF1-B536-4F98-BA22-42C90203F476}"/>
              </a:ext>
            </a:extLst>
          </p:cNvPr>
          <p:cNvSpPr txBox="1"/>
          <p:nvPr/>
        </p:nvSpPr>
        <p:spPr>
          <a:xfrm>
            <a:off x="270545" y="1247480"/>
            <a:ext cx="1076097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Соглашение действует в отношении: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2BDE515-D53B-44A2-9E42-817CAEAB8DB2}"/>
              </a:ext>
            </a:extLst>
          </p:cNvPr>
          <p:cNvSpPr/>
          <p:nvPr/>
        </p:nvSpPr>
        <p:spPr>
          <a:xfrm>
            <a:off x="1242051" y="2196321"/>
            <a:ext cx="6486525" cy="2108039"/>
          </a:xfrm>
          <a:prstGeom prst="roundRect">
            <a:avLst/>
          </a:prstGeom>
          <a:solidFill>
            <a:schemeClr val="bg1">
              <a:lumMod val="95000"/>
              <a:alpha val="47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всех работников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, состоящих в трудовых отношениях с указанными работодателями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B43EA-B9F3-4C07-871B-DE89284FE549}"/>
              </a:ext>
            </a:extLst>
          </p:cNvPr>
          <p:cNvSpPr txBox="1"/>
          <p:nvPr/>
        </p:nvSpPr>
        <p:spPr>
          <a:xfrm>
            <a:off x="125835" y="134563"/>
            <a:ext cx="8917497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</a:pPr>
            <a:r>
              <a:rPr lang="ru-RU" sz="2000" b="1" i="1" kern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Распространение Отраслевого соглашения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kern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ПО СУБЪЕКТАМ ДЕЯТЕЛЬНОСТИ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37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BE01DF-8496-4567-B55D-D46B1BC60E57}"/>
              </a:ext>
            </a:extLst>
          </p:cNvPr>
          <p:cNvSpPr txBox="1"/>
          <p:nvPr/>
        </p:nvSpPr>
        <p:spPr>
          <a:xfrm>
            <a:off x="411061" y="103380"/>
            <a:ext cx="7648662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</a:pPr>
            <a:r>
              <a:rPr lang="ru-RU" sz="20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Распространение Отраслевого соглашения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ВИДАМ ДЕЯТЕЛЬНОСТИ</a:t>
            </a:r>
            <a:endParaRPr lang="ru-RU" sz="20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50DBEF3-3A0C-4EA1-9366-810D31B83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377465"/>
              </p:ext>
            </p:extLst>
          </p:nvPr>
        </p:nvGraphicFramePr>
        <p:xfrm>
          <a:off x="1297410" y="1162181"/>
          <a:ext cx="6191250" cy="530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6FA998-2532-43E4-B71D-CF1FA1DA194A}"/>
              </a:ext>
            </a:extLst>
          </p:cNvPr>
          <p:cNvSpPr txBox="1"/>
          <p:nvPr/>
        </p:nvSpPr>
        <p:spPr>
          <a:xfrm>
            <a:off x="8195242" y="4753932"/>
            <a:ext cx="3422709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Соглашение распространяется на организации, в которых указанные виды деятельности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являются ос­новными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F7DC06-BB44-4529-8633-C6F024F09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18" y="1768154"/>
            <a:ext cx="3245739" cy="253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5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F5BA20-2E60-4F19-A216-1B61B6E12DB2}"/>
              </a:ext>
            </a:extLst>
          </p:cNvPr>
          <p:cNvSpPr txBox="1"/>
          <p:nvPr/>
        </p:nvSpPr>
        <p:spPr>
          <a:xfrm>
            <a:off x="218114" y="129840"/>
            <a:ext cx="7623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Aft>
                <a:spcPts val="800"/>
              </a:spcAft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присоединения / отказа от присоединения работодателей к Отраслевому соглашению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FCCB12-8D41-4335-9938-8557FA860A1B}"/>
              </a:ext>
            </a:extLst>
          </p:cNvPr>
          <p:cNvPicPr/>
          <p:nvPr/>
        </p:nvPicPr>
        <p:blipFill rotWithShape="1">
          <a:blip r:embed="rId2"/>
          <a:srcRect b="11735"/>
          <a:stretch/>
        </p:blipFill>
        <p:spPr bwMode="auto">
          <a:xfrm>
            <a:off x="1168046" y="1435115"/>
            <a:ext cx="9998718" cy="4790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5919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C27DFD-111D-40A9-981A-E2C25B513DA9}"/>
              </a:ext>
            </a:extLst>
          </p:cNvPr>
          <p:cNvSpPr txBox="1"/>
          <p:nvPr/>
        </p:nvSpPr>
        <p:spPr>
          <a:xfrm>
            <a:off x="419451" y="100397"/>
            <a:ext cx="81960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ru-RU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приостановки действия отдельных положений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/>
            <a:r>
              <a:rPr lang="ru-RU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Отраслевого соглашения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4CF18F8-961E-414A-8C4C-E558B236C32C}"/>
              </a:ext>
            </a:extLst>
          </p:cNvPr>
          <p:cNvSpPr/>
          <p:nvPr/>
        </p:nvSpPr>
        <p:spPr>
          <a:xfrm>
            <a:off x="982474" y="987891"/>
            <a:ext cx="8463530" cy="11239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Работодатель и вы­борный орган ППО обращается в письменной форме к сторонам Соглашения (Профсоюзу и Объединению работодателей) с мотивированным предложением о временном</a:t>
            </a:r>
            <a:r>
              <a:rPr lang="ru-RU" sz="2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приостановлении действия отдельных положений Соглашения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4BE8568F-92AB-41E6-B690-BD5B6904C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830408"/>
              </p:ext>
            </p:extLst>
          </p:nvPr>
        </p:nvGraphicFramePr>
        <p:xfrm>
          <a:off x="2974115" y="2759978"/>
          <a:ext cx="5857875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Расширение бизнеса">
            <a:extLst>
              <a:ext uri="{FF2B5EF4-FFF2-40B4-BE49-F238E27FC236}">
                <a16:creationId xmlns:a16="http://schemas.microsoft.com/office/drawing/2014/main" id="{A81183B3-3B95-45F3-B59D-AA192DF19A8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0143" y="3429000"/>
            <a:ext cx="1181449" cy="1220598"/>
          </a:xfrm>
          <a:prstGeom prst="rect">
            <a:avLst/>
          </a:prstGeom>
        </p:spPr>
      </p:pic>
      <p:pic>
        <p:nvPicPr>
          <p:cNvPr id="7" name="Рисунок 6" descr="Сигнал будильника">
            <a:extLst>
              <a:ext uri="{FF2B5EF4-FFF2-40B4-BE49-F238E27FC236}">
                <a16:creationId xmlns:a16="http://schemas.microsoft.com/office/drawing/2014/main" id="{FB06EE1A-0163-4E19-A3B9-25570B11BD3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3451" y="3565321"/>
            <a:ext cx="1256954" cy="8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0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D06B113-CC56-4B39-8BE9-FC030B528E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734148"/>
              </p:ext>
            </p:extLst>
          </p:nvPr>
        </p:nvGraphicFramePr>
        <p:xfrm>
          <a:off x="257262" y="880844"/>
          <a:ext cx="11677475" cy="5868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5509DFB-BFCE-4C76-B729-735E560626D1}"/>
              </a:ext>
            </a:extLst>
          </p:cNvPr>
          <p:cNvSpPr txBox="1"/>
          <p:nvPr/>
        </p:nvSpPr>
        <p:spPr>
          <a:xfrm>
            <a:off x="1333849" y="184558"/>
            <a:ext cx="734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рассмотрения и согласования</a:t>
            </a:r>
          </a:p>
        </p:txBody>
      </p:sp>
    </p:spTree>
    <p:extLst>
      <p:ext uri="{BB962C8B-B14F-4D97-AF65-F5344CB8AC3E}">
        <p14:creationId xmlns:p14="http://schemas.microsoft.com/office/powerpoint/2010/main" val="1965217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ACF12BC-A1FD-4865-ACE3-6FDD2CC3C52F}"/>
              </a:ext>
            </a:extLst>
          </p:cNvPr>
          <p:cNvSpPr/>
          <p:nvPr/>
        </p:nvSpPr>
        <p:spPr>
          <a:xfrm>
            <a:off x="220221" y="51308"/>
            <a:ext cx="8898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ОТКАЗЫ ОРГАНИЗАЦИЙ ПРИСОЕДИНИТЬСЯ К ОТРАСЛЕВОМУ СОГЛАШЕНИЮ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D6710241-B38A-482D-9414-A53D6CBCD1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575870"/>
              </p:ext>
            </p:extLst>
          </p:nvPr>
        </p:nvGraphicFramePr>
        <p:xfrm>
          <a:off x="357236" y="2353984"/>
          <a:ext cx="5710805" cy="417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241D83CB-209E-478D-8979-63A147F92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2888032"/>
              </p:ext>
            </p:extLst>
          </p:nvPr>
        </p:nvGraphicFramePr>
        <p:xfrm>
          <a:off x="6096000" y="2353984"/>
          <a:ext cx="5710805" cy="4049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A8E32C3-035E-4B07-B605-4DBC10EF373C}"/>
              </a:ext>
            </a:extLst>
          </p:cNvPr>
          <p:cNvSpPr txBox="1"/>
          <p:nvPr/>
        </p:nvSpPr>
        <p:spPr>
          <a:xfrm>
            <a:off x="329277" y="1007653"/>
            <a:ext cx="10962306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Почти в 1,5 раза удалось сократить количество компаний, отказавшихся от присоединения к Отраслевому соглашению на 2020-2022 годы. Удалось наладить конструктивны диалог с ПАО «Транснефть». Компания присоединилась к Отраслевому соглашению. Наметились позитивные сдвиги по присоединению целого ряда предприятий компании Газпром нефть и нефтяной компании Роснефть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74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8201F1-4987-40D9-91E8-C0D72541EB55}"/>
              </a:ext>
            </a:extLst>
          </p:cNvPr>
          <p:cNvSpPr txBox="1"/>
          <p:nvPr/>
        </p:nvSpPr>
        <p:spPr>
          <a:xfrm>
            <a:off x="743474" y="205037"/>
            <a:ext cx="832817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15900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размер оплаты труда (пункт 4.1)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3B6DA-FC6B-40BC-B616-F12B7319321F}"/>
              </a:ext>
            </a:extLst>
          </p:cNvPr>
          <p:cNvSpPr txBox="1"/>
          <p:nvPr/>
        </p:nvSpPr>
        <p:spPr>
          <a:xfrm>
            <a:off x="444617" y="1020080"/>
            <a:ext cx="100080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4.1. Минимальная месячная заработная плата квалифицированного работника, полностью отработавшего норму рабочего времени и выполнившего нормы труда (трудовые обязанности), не может быть ниже 1,15 минимального размера оплаты труда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Допускается установление минимальной месячной заработной платы в размере, превышающем вышеуказанную величину, исходя из финансовых возможностей конкретной организации.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D082F4-2793-41F8-BECD-59818125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40" y="31544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Овал 26">
            <a:extLst>
              <a:ext uri="{FF2B5EF4-FFF2-40B4-BE49-F238E27FC236}">
                <a16:creationId xmlns:a16="http://schemas.microsoft.com/office/drawing/2014/main" id="{7BDBF76A-FE4B-4740-A7B8-93BDCB5CC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475" y="3865455"/>
            <a:ext cx="1066800" cy="4095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792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E6142D3-489C-4EE9-BF03-99FED1161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559" y="3116136"/>
            <a:ext cx="632529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 году месячная заработная плата квалифицированного работника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может быть ниже 1,15 *                               руб. =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14 710,8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Надпись 31">
            <a:extLst>
              <a:ext uri="{FF2B5EF4-FFF2-40B4-BE49-F238E27FC236}">
                <a16:creationId xmlns:a16="http://schemas.microsoft.com/office/drawing/2014/main" id="{48CB2ACE-683D-4672-B717-1150FAFFB74B}"/>
              </a:ext>
            </a:extLst>
          </p:cNvPr>
          <p:cNvSpPr txBox="1"/>
          <p:nvPr/>
        </p:nvSpPr>
        <p:spPr>
          <a:xfrm>
            <a:off x="3103927" y="3611641"/>
            <a:ext cx="1531969" cy="33274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Пример: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3E884D-294B-43ED-A765-91676F29488D}"/>
              </a:ext>
            </a:extLst>
          </p:cNvPr>
          <p:cNvSpPr txBox="1"/>
          <p:nvPr/>
        </p:nvSpPr>
        <p:spPr>
          <a:xfrm>
            <a:off x="4450360" y="4930318"/>
            <a:ext cx="6346270" cy="1277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минимальной месячной заработной платы может быть установлен выше, чем в Отраслевом соглашении, по согласованию с профсоюзной организацией, исходя из финансовых возможностей конкретной организации.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783D3-1B5C-457A-9910-D88736BE76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11" y="5104701"/>
            <a:ext cx="91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69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F70487C-AB97-424D-A4BC-AFF74370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929" y="3879396"/>
            <a:ext cx="2326791" cy="17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56FE51-14D6-4457-AE83-F0A47A8E1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8952" r="5864" b="8718"/>
          <a:stretch/>
        </p:blipFill>
        <p:spPr bwMode="auto">
          <a:xfrm>
            <a:off x="683701" y="853037"/>
            <a:ext cx="1656827" cy="121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D8FDD5-ED7F-4083-8669-145704752922}"/>
              </a:ext>
            </a:extLst>
          </p:cNvPr>
          <p:cNvSpPr txBox="1"/>
          <p:nvPr/>
        </p:nvSpPr>
        <p:spPr>
          <a:xfrm>
            <a:off x="444616" y="900792"/>
            <a:ext cx="10729520" cy="5541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Цель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защита социально-трудовых прав и экономических интересов членов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Профсоюза, в том числе работающих и проживающих на Севере.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Анализ государственной социально-экономической политики и формирование позиции Профсоюза;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Мониторинг социально-экономической ситуации в организациях нефтегазового комплекса;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Ведение диалога с социальными партнерами;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Участие в развитии системы профессиональных квалификаций в нефтегазовом комплексе;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Оказание методической и практической помощи структурным организациям Профсоюза;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Проведение конкурсов лучших коллективных договоров и детских оздоровительных лагерей;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 Обобщение и распространение лучшего опыта заключения коллективных договоров и проведения детского оздоровительного отдыха.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0FBE63-4C14-4474-9DF0-3A119B95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6" y="-115166"/>
            <a:ext cx="10515600" cy="121670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по направлению</a:t>
            </a:r>
          </a:p>
        </p:txBody>
      </p:sp>
    </p:spTree>
    <p:extLst>
      <p:ext uri="{BB962C8B-B14F-4D97-AF65-F5344CB8AC3E}">
        <p14:creationId xmlns:p14="http://schemas.microsoft.com/office/powerpoint/2010/main" val="1493530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7D808C-1D15-42FF-8D08-4BAD09E574BF}"/>
              </a:ext>
            </a:extLst>
          </p:cNvPr>
          <p:cNvGrpSpPr/>
          <p:nvPr/>
        </p:nvGrpSpPr>
        <p:grpSpPr>
          <a:xfrm>
            <a:off x="942581" y="1203631"/>
            <a:ext cx="7630967" cy="5654369"/>
            <a:chOff x="1" y="9525"/>
            <a:chExt cx="5728484" cy="570373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41F4B13-4B5A-4322-BECE-6600C44CF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9883" y="9525"/>
              <a:ext cx="4378602" cy="5703735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24E774F-80E2-4E2B-993F-E35D34692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9525"/>
              <a:ext cx="1128934" cy="547770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C34514-76E3-4AE6-99F2-E96A6ECA2E69}"/>
              </a:ext>
            </a:extLst>
          </p:cNvPr>
          <p:cNvSpPr txBox="1"/>
          <p:nvPr/>
        </p:nvSpPr>
        <p:spPr>
          <a:xfrm>
            <a:off x="422700" y="314398"/>
            <a:ext cx="8503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Минимальный размер оплаты труда в Российской Федерации по годам в рублях</a:t>
            </a:r>
            <a:endParaRPr lang="ru-RU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9846B17-03FA-49FF-A351-89CE4E81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3272" y="3770757"/>
            <a:ext cx="2701255" cy="27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737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B27D8F-9A98-4733-AE9C-5170593E04EA}"/>
              </a:ext>
            </a:extLst>
          </p:cNvPr>
          <p:cNvSpPr/>
          <p:nvPr/>
        </p:nvSpPr>
        <p:spPr>
          <a:xfrm>
            <a:off x="3648244" y="959598"/>
            <a:ext cx="4879751" cy="106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6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38BD99-6205-44CE-8273-968EB928D8DA}"/>
              </a:ext>
            </a:extLst>
          </p:cNvPr>
          <p:cNvSpPr/>
          <p:nvPr/>
        </p:nvSpPr>
        <p:spPr>
          <a:xfrm>
            <a:off x="1462394" y="2164274"/>
            <a:ext cx="3471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Фактический рост потребительских цен в 2019 году (декабрь к декабрю) (источник: Росстат)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E852E7-7440-4777-BC01-9F687F374E55}"/>
              </a:ext>
            </a:extLst>
          </p:cNvPr>
          <p:cNvSpPr/>
          <p:nvPr/>
        </p:nvSpPr>
        <p:spPr>
          <a:xfrm>
            <a:off x="6657646" y="2165840"/>
            <a:ext cx="3263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Прогнозный рост потребительских цен в 2020 году (Источник: Министерство экономики РФ)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52139E8-5600-4D4A-88F4-CB379B130C40}"/>
              </a:ext>
            </a:extLst>
          </p:cNvPr>
          <p:cNvSpPr/>
          <p:nvPr/>
        </p:nvSpPr>
        <p:spPr>
          <a:xfrm>
            <a:off x="2495396" y="3766185"/>
            <a:ext cx="635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индексации заработной платы в организациях,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которых распространяется соглашение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DC2BB01-3C59-4843-ABFD-AC52D0788270}"/>
              </a:ext>
            </a:extLst>
          </p:cNvPr>
          <p:cNvSpPr/>
          <p:nvPr/>
        </p:nvSpPr>
        <p:spPr>
          <a:xfrm>
            <a:off x="1483977" y="3626574"/>
            <a:ext cx="1085925" cy="77699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3%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2957EC3-E89F-47C1-B3CA-0892E289A4F2}"/>
              </a:ext>
            </a:extLst>
          </p:cNvPr>
          <p:cNvSpPr/>
          <p:nvPr/>
        </p:nvSpPr>
        <p:spPr>
          <a:xfrm>
            <a:off x="2090407" y="4809032"/>
            <a:ext cx="1501215" cy="539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ЗП = 45 000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B9956A9-0F86-4438-9DAE-853C873AF4BA}"/>
              </a:ext>
            </a:extLst>
          </p:cNvPr>
          <p:cNvSpPr/>
          <p:nvPr/>
        </p:nvSpPr>
        <p:spPr>
          <a:xfrm>
            <a:off x="3777215" y="4748670"/>
            <a:ext cx="1054386" cy="64633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+3%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069F51D-A38F-4E68-A0AE-9EBFF3456D0A}"/>
              </a:ext>
            </a:extLst>
          </p:cNvPr>
          <p:cNvSpPr/>
          <p:nvPr/>
        </p:nvSpPr>
        <p:spPr>
          <a:xfrm>
            <a:off x="7234119" y="4781689"/>
            <a:ext cx="1580022" cy="593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ЗП = 46 350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0061339-1258-4655-B462-B4E2ECBBFC1F}"/>
              </a:ext>
            </a:extLst>
          </p:cNvPr>
          <p:cNvSpPr/>
          <p:nvPr/>
        </p:nvSpPr>
        <p:spPr>
          <a:xfrm>
            <a:off x="4990749" y="4611977"/>
            <a:ext cx="513834" cy="65059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87CF58-52EE-4AC2-813B-3C2AB6D32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570" y="4688984"/>
            <a:ext cx="1147179" cy="11471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2C4A7E-1FD5-4E82-A5D3-F7B954E28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4635" y="4686934"/>
            <a:ext cx="1124356" cy="112435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9FAC630-FE2F-414D-A773-E293089E533B}"/>
              </a:ext>
            </a:extLst>
          </p:cNvPr>
          <p:cNvSpPr/>
          <p:nvPr/>
        </p:nvSpPr>
        <p:spPr>
          <a:xfrm>
            <a:off x="10056148" y="2290431"/>
            <a:ext cx="1382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103%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0650B95-2CE6-40C1-B87B-C45F56F2B222}"/>
              </a:ext>
            </a:extLst>
          </p:cNvPr>
          <p:cNvSpPr/>
          <p:nvPr/>
        </p:nvSpPr>
        <p:spPr>
          <a:xfrm>
            <a:off x="101867" y="2149340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103%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E175C1C-E2CE-4327-92B0-D1A7465B53F5}"/>
              </a:ext>
            </a:extLst>
          </p:cNvPr>
          <p:cNvSpPr/>
          <p:nvPr/>
        </p:nvSpPr>
        <p:spPr>
          <a:xfrm>
            <a:off x="360727" y="5861003"/>
            <a:ext cx="5016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индексации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заработной платы устанавливается в коллективном договоре, локальном нормативном акте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28E810-5C65-4427-88D7-F7FABFE4BF7F}"/>
              </a:ext>
            </a:extLst>
          </p:cNvPr>
          <p:cNvSpPr/>
          <p:nvPr/>
        </p:nvSpPr>
        <p:spPr>
          <a:xfrm>
            <a:off x="5720773" y="5893058"/>
            <a:ext cx="445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индексации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устанавливается локальным актом организации</a:t>
            </a: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8EEB8E96-F569-4D60-9403-A7630890EE54}"/>
              </a:ext>
            </a:extLst>
          </p:cNvPr>
          <p:cNvSpPr/>
          <p:nvPr/>
        </p:nvSpPr>
        <p:spPr>
          <a:xfrm>
            <a:off x="5582947" y="3253038"/>
            <a:ext cx="183413" cy="502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2" name="Правая круглая скобка 31">
            <a:extLst>
              <a:ext uri="{FF2B5EF4-FFF2-40B4-BE49-F238E27FC236}">
                <a16:creationId xmlns:a16="http://schemas.microsoft.com/office/drawing/2014/main" id="{B5BD1A43-F701-4C40-AB29-1B27049F248B}"/>
              </a:ext>
            </a:extLst>
          </p:cNvPr>
          <p:cNvSpPr/>
          <p:nvPr/>
        </p:nvSpPr>
        <p:spPr>
          <a:xfrm rot="5400000">
            <a:off x="5568979" y="490150"/>
            <a:ext cx="102878" cy="5373515"/>
          </a:xfrm>
          <a:prstGeom prst="rightBracket">
            <a:avLst>
              <a:gd name="adj" fmla="val 32143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9B8304-8B09-4F58-A579-AE44DF75FF0B}"/>
              </a:ext>
            </a:extLst>
          </p:cNvPr>
          <p:cNvSpPr/>
          <p:nvPr/>
        </p:nvSpPr>
        <p:spPr>
          <a:xfrm>
            <a:off x="1206007" y="848988"/>
            <a:ext cx="10088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повышения уровня реального содержания заработной платы проводит­ся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ежегодная индексация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прогнозного или фактического роста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потребительских цен на товары и услуги либо мероприятия по ее ежегодной индексации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521C645-D054-41E8-AE58-91E224F322DC}"/>
              </a:ext>
            </a:extLst>
          </p:cNvPr>
          <p:cNvSpPr/>
          <p:nvPr/>
        </p:nvSpPr>
        <p:spPr>
          <a:xfrm>
            <a:off x="101867" y="90997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П.4.2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C48528-A912-45D5-A27A-C051532B4BE5}"/>
              </a:ext>
            </a:extLst>
          </p:cNvPr>
          <p:cNvSpPr txBox="1"/>
          <p:nvPr/>
        </p:nvSpPr>
        <p:spPr>
          <a:xfrm>
            <a:off x="1281508" y="200492"/>
            <a:ext cx="659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ИНДЕКСАЦИЯ ЗАРАБОТНОЙ ПЛАТЫ</a:t>
            </a:r>
          </a:p>
        </p:txBody>
      </p:sp>
    </p:spTree>
    <p:extLst>
      <p:ext uri="{BB962C8B-B14F-4D97-AF65-F5344CB8AC3E}">
        <p14:creationId xmlns:p14="http://schemas.microsoft.com/office/powerpoint/2010/main" val="91159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EC71DC-1230-49C9-9378-5303977C4AAC}"/>
              </a:ext>
            </a:extLst>
          </p:cNvPr>
          <p:cNvSpPr txBox="1"/>
          <p:nvPr/>
        </p:nvSpPr>
        <p:spPr>
          <a:xfrm>
            <a:off x="897622" y="271877"/>
            <a:ext cx="7061433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Доплата за работу в ночное время (пункт 4.6)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B0FA34D-D5F6-4773-8426-7CD69151C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999194"/>
              </p:ext>
            </p:extLst>
          </p:nvPr>
        </p:nvGraphicFramePr>
        <p:xfrm>
          <a:off x="1561516" y="1107292"/>
          <a:ext cx="8647886" cy="5451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3015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1182AFA-0CF4-469A-BB2A-A14608941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726484"/>
              </p:ext>
            </p:extLst>
          </p:nvPr>
        </p:nvGraphicFramePr>
        <p:xfrm>
          <a:off x="5336669" y="2764522"/>
          <a:ext cx="6297930" cy="377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2155">
                  <a:extLst>
                    <a:ext uri="{9D8B030D-6E8A-4147-A177-3AD203B41FA5}">
                      <a16:colId xmlns:a16="http://schemas.microsoft.com/office/drawing/2014/main" val="843155818"/>
                    </a:ext>
                  </a:extLst>
                </a:gridCol>
                <a:gridCol w="3025775">
                  <a:extLst>
                    <a:ext uri="{9D8B030D-6E8A-4147-A177-3AD203B41FA5}">
                      <a16:colId xmlns:a16="http://schemas.microsoft.com/office/drawing/2014/main" val="657103659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Степень утраты трудоспособности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Размер выплат (ПМ)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7445927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Смертельный исход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 не менее 430 величин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7715193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Установление 1 группы инвалидности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 менее 210 величин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2642967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Установление 2 группы инвалидности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 менее 110 величин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450141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Установление 3 группы инвалидности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 менее 50 величин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2115202"/>
                  </a:ext>
                </a:extLst>
              </a:tr>
              <a:tr h="59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Временная утрата трудоспособности более 4 месяцев подряд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 менее 20 величин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5231790"/>
                  </a:ext>
                </a:extLst>
              </a:tr>
              <a:tr h="905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Получение профессионального заболевания, не повлекшего установления инвалидности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не менее 30 величин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9763931"/>
                  </a:ext>
                </a:extLst>
              </a:tr>
            </a:tbl>
          </a:graphicData>
        </a:graphic>
      </p:graphicFrame>
      <p:sp>
        <p:nvSpPr>
          <p:cNvPr id="3" name="Прямоугольник: скругленные углы 53">
            <a:extLst>
              <a:ext uri="{FF2B5EF4-FFF2-40B4-BE49-F238E27FC236}">
                <a16:creationId xmlns:a16="http://schemas.microsoft.com/office/drawing/2014/main" id="{0405FADC-592F-4B34-B66D-C63D4E672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962" y="2743135"/>
            <a:ext cx="2565400" cy="996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Выплата рассчитывается </a:t>
            </a: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 из величины прожиточного минимума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трудоспособного населения в целом по РФ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54">
            <a:extLst>
              <a:ext uri="{FF2B5EF4-FFF2-40B4-BE49-F238E27FC236}">
                <a16:creationId xmlns:a16="http://schemas.microsoft.com/office/drawing/2014/main" id="{5B16CC07-4EDE-4C20-9BD3-396ECB231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833" y="3994557"/>
            <a:ext cx="2574006" cy="920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Величина выплаты рассчитывается </a:t>
            </a:r>
            <a:r>
              <a:rPr kumimoji="0" lang="ru-RU" altLang="ru-RU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дату выплаты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55">
            <a:extLst>
              <a:ext uri="{FF2B5EF4-FFF2-40B4-BE49-F238E27FC236}">
                <a16:creationId xmlns:a16="http://schemas.microsoft.com/office/drawing/2014/main" id="{85C57DF9-9229-4C10-BA61-C1E6F5627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835" y="5330956"/>
            <a:ext cx="2697527" cy="917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выплаты </a:t>
            </a:r>
            <a:r>
              <a:rPr kumimoji="0" lang="ru-RU" altLang="ru-RU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учитывать выплаты по системам страхования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применяемым в организациях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E9F8D3F-ABB8-4CD7-B7FE-4A06DDD19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92" y="804835"/>
            <a:ext cx="981130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 размер единовременной денежной выплаты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возмещения вреда, причиненного работнику в результате несчастного случая на производстве или профессионального заболевания.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132F223-C1AF-4645-A9E3-10D866B11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232" y="1348750"/>
            <a:ext cx="3389395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Размеры выплаты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B3281-285A-472E-A4E2-5409933DC75E}"/>
              </a:ext>
            </a:extLst>
          </p:cNvPr>
          <p:cNvSpPr txBox="1"/>
          <p:nvPr/>
        </p:nvSpPr>
        <p:spPr>
          <a:xfrm>
            <a:off x="719003" y="215934"/>
            <a:ext cx="10028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Единовременная денежная выплата (пункт 6.1.1.)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5C0BF-DFFF-48F2-BE35-BF7F6EF1AA1C}"/>
              </a:ext>
            </a:extLst>
          </p:cNvPr>
          <p:cNvSpPr txBox="1"/>
          <p:nvPr/>
        </p:nvSpPr>
        <p:spPr>
          <a:xfrm>
            <a:off x="613892" y="2026998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выплаты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77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60">
            <a:extLst>
              <a:ext uri="{FF2B5EF4-FFF2-40B4-BE49-F238E27FC236}">
                <a16:creationId xmlns:a16="http://schemas.microsoft.com/office/drawing/2014/main" id="{5F97888B-B73E-4BC5-BAD7-76E19377E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128" y="1427621"/>
            <a:ext cx="6866320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Работодатели обеспечивают:</a:t>
            </a:r>
            <a:endParaRPr kumimoji="0" lang="ru-RU" alt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61">
            <a:extLst>
              <a:ext uri="{FF2B5EF4-FFF2-40B4-BE49-F238E27FC236}">
                <a16:creationId xmlns:a16="http://schemas.microsoft.com/office/drawing/2014/main" id="{F9C242C4-BECF-49D5-AB08-4C4C53A9F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45" y="2475377"/>
            <a:ext cx="3513462" cy="25919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организацию 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подготовки, переподготовки, повышения квалификации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 (п.5.1.2.)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62">
            <a:extLst>
              <a:ext uri="{FF2B5EF4-FFF2-40B4-BE49-F238E27FC236}">
                <a16:creationId xmlns:a16="http://schemas.microsoft.com/office/drawing/2014/main" id="{304F69F1-0BE2-43A1-968E-F25F8978B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471" y="2475381"/>
            <a:ext cx="4011209" cy="25919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работнику (при ликвидации организации, сокращении численности или штата) 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одного рабочего дня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месяц 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поиска работы с сохранением среднего заработка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(п. 5.1.3.)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DF402BF-C8EB-4B39-9BBF-0FD96D88A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463" y="3029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561E1-F86D-4A64-A53D-22CC13EED76F}"/>
              </a:ext>
            </a:extLst>
          </p:cNvPr>
          <p:cNvSpPr txBox="1"/>
          <p:nvPr/>
        </p:nvSpPr>
        <p:spPr>
          <a:xfrm>
            <a:off x="2191682" y="99413"/>
            <a:ext cx="8007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Содействие занятости</a:t>
            </a:r>
            <a:endParaRPr kumimoji="0" lang="ru-RU" alt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00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FCB330-6238-47AB-B665-47C24ABF7E6B}"/>
              </a:ext>
            </a:extLst>
          </p:cNvPr>
          <p:cNvSpPr txBox="1"/>
          <p:nvPr/>
        </p:nvSpPr>
        <p:spPr>
          <a:xfrm>
            <a:off x="1311721" y="106716"/>
            <a:ext cx="6094602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ru-RU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Социальные гарантии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ts val="1005"/>
              </a:lnSpc>
            </a:pPr>
            <a:r>
              <a:rPr lang="ru-RU" sz="1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51">
            <a:extLst>
              <a:ext uri="{FF2B5EF4-FFF2-40B4-BE49-F238E27FC236}">
                <a16:creationId xmlns:a16="http://schemas.microsoft.com/office/drawing/2014/main" id="{3206C8B0-B89A-430D-BCA9-5AC9E7CE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47" y="1175697"/>
            <a:ext cx="9122160" cy="838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возмещение расходов на погребение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случае смерти работника в результате несчастного случая, связанного с производством, либо профессионального заболевания (п. 6.1.2.)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52">
            <a:extLst>
              <a:ext uri="{FF2B5EF4-FFF2-40B4-BE49-F238E27FC236}">
                <a16:creationId xmlns:a16="http://schemas.microsoft.com/office/drawing/2014/main" id="{7A20461B-2F93-4FB4-B45C-98054D45E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47" y="2115785"/>
            <a:ext cx="9163760" cy="5905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единовременную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выплату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работнику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уходе в отпуск (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6.1.3.)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64">
            <a:extLst>
              <a:ext uri="{FF2B5EF4-FFF2-40B4-BE49-F238E27FC236}">
                <a16:creationId xmlns:a16="http://schemas.microsoft.com/office/drawing/2014/main" id="{96C112E4-4187-4390-B9FF-C8749E273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97" y="4353407"/>
            <a:ext cx="9106610" cy="6381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финансово-экономическую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поддержку детского оздоровительного отдыха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(п.6.1.6.)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71">
            <a:extLst>
              <a:ext uri="{FF2B5EF4-FFF2-40B4-BE49-F238E27FC236}">
                <a16:creationId xmlns:a16="http://schemas.microsoft.com/office/drawing/2014/main" id="{60133080-F94D-48D5-8465-34494B213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97" y="5201018"/>
            <a:ext cx="9106610" cy="393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содействие в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улучшении жилищных условий*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(п.6.1.7.)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2">
            <a:extLst>
              <a:ext uri="{FF2B5EF4-FFF2-40B4-BE49-F238E27FC236}">
                <a16:creationId xmlns:a16="http://schemas.microsoft.com/office/drawing/2014/main" id="{CB09D021-18EA-4F82-9959-328E067A7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846" y="5884094"/>
            <a:ext cx="9054061" cy="66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добровольного медицинского страхования, негосударственного пенсионного обеспечения*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altLang="ru-RU" sz="1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п.6.1.8.)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59">
            <a:extLst>
              <a:ext uri="{FF2B5EF4-FFF2-40B4-BE49-F238E27FC236}">
                <a16:creationId xmlns:a16="http://schemas.microsoft.com/office/drawing/2014/main" id="{F3D83C8B-F21F-4A16-A53A-CCF26F39C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47" y="2841774"/>
            <a:ext cx="9163760" cy="132689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дополнительных оплачиваемых дней отдыха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сохранением средней заработной платы в случаях: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ребенка; заключения брака (собственного); заключения брака детей; в связи с Днем знаний матерям либо другим лицам, воспитывающим детей-школьников младших классов (1-4 класс); смерти близких родственников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(п.6.1.5.)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8ABF4B5-AF99-427B-B581-975D8250E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46" y="7605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F0C2D26-3378-4FC8-B70C-0A5BF56A8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46" y="115392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9DD95E03-F0A8-4BEB-B15B-DA8A1877B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" y="6041060"/>
            <a:ext cx="758551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*Гарантии и компенсации оказываются при наличии финансовых возможностей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2FE51-989C-42FC-9E61-F946E56548BC}"/>
              </a:ext>
            </a:extLst>
          </p:cNvPr>
          <p:cNvSpPr txBox="1"/>
          <p:nvPr/>
        </p:nvSpPr>
        <p:spPr>
          <a:xfrm>
            <a:off x="91156" y="830617"/>
            <a:ext cx="704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Работодатели обеспечивают: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56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5F951F-2A4E-4300-8DC9-E037CE7166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2030" y="1076770"/>
            <a:ext cx="10036043" cy="5370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4BB5BA-692E-46F7-95F0-AE140815D032}"/>
              </a:ext>
            </a:extLst>
          </p:cNvPr>
          <p:cNvSpPr txBox="1"/>
          <p:nvPr/>
        </p:nvSpPr>
        <p:spPr>
          <a:xfrm>
            <a:off x="2037457" y="26298"/>
            <a:ext cx="5122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Северные гарантии</a:t>
            </a:r>
          </a:p>
        </p:txBody>
      </p:sp>
    </p:spTree>
    <p:extLst>
      <p:ext uri="{BB962C8B-B14F-4D97-AF65-F5344CB8AC3E}">
        <p14:creationId xmlns:p14="http://schemas.microsoft.com/office/powerpoint/2010/main" val="2484160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4A5242-ECD0-48D3-BA16-7021461386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1253" y="1286618"/>
            <a:ext cx="9775074" cy="5243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A944A4-EC3A-48D6-BC0B-6DFD78C31929}"/>
              </a:ext>
            </a:extLst>
          </p:cNvPr>
          <p:cNvSpPr txBox="1"/>
          <p:nvPr/>
        </p:nvSpPr>
        <p:spPr>
          <a:xfrm>
            <a:off x="1154545" y="73891"/>
            <a:ext cx="847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работающим женщинам</a:t>
            </a:r>
          </a:p>
        </p:txBody>
      </p:sp>
    </p:spTree>
    <p:extLst>
      <p:ext uri="{BB962C8B-B14F-4D97-AF65-F5344CB8AC3E}">
        <p14:creationId xmlns:p14="http://schemas.microsoft.com/office/powerpoint/2010/main" val="4244117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58E3AA-26C3-41A4-BA50-082486926FB2}"/>
              </a:ext>
            </a:extLst>
          </p:cNvPr>
          <p:cNvPicPr/>
          <p:nvPr/>
        </p:nvPicPr>
        <p:blipFill rotWithShape="1">
          <a:blip r:embed="rId2"/>
          <a:srcRect b="25277"/>
          <a:stretch/>
        </p:blipFill>
        <p:spPr bwMode="auto">
          <a:xfrm>
            <a:off x="1196168" y="1455160"/>
            <a:ext cx="10183032" cy="4871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A3CE3-6C91-4E8C-BD21-EAECD4C13CBE}"/>
              </a:ext>
            </a:extLst>
          </p:cNvPr>
          <p:cNvSpPr txBox="1"/>
          <p:nvPr/>
        </p:nvSpPr>
        <p:spPr>
          <a:xfrm>
            <a:off x="1361982" y="137782"/>
            <a:ext cx="695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деятельности Профсоюза</a:t>
            </a:r>
          </a:p>
        </p:txBody>
      </p:sp>
    </p:spTree>
    <p:extLst>
      <p:ext uri="{BB962C8B-B14F-4D97-AF65-F5344CB8AC3E}">
        <p14:creationId xmlns:p14="http://schemas.microsoft.com/office/powerpoint/2010/main" val="3772961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4CF165A-014F-422A-8028-886389BDA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-200180"/>
            <a:ext cx="9361715" cy="124893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Отраслевая комиссия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FEC7AB4-95BA-4960-AD4E-4FCF7D81A4D1}"/>
              </a:ext>
            </a:extLst>
          </p:cNvPr>
          <p:cNvGrpSpPr/>
          <p:nvPr/>
        </p:nvGrpSpPr>
        <p:grpSpPr>
          <a:xfrm>
            <a:off x="219101" y="1311454"/>
            <a:ext cx="4915955" cy="462786"/>
            <a:chOff x="316561" y="3103743"/>
            <a:chExt cx="4915955" cy="474460"/>
          </a:xfrm>
        </p:grpSpPr>
        <p:sp>
          <p:nvSpPr>
            <p:cNvPr id="50" name="Объект 1">
              <a:extLst>
                <a:ext uri="{FF2B5EF4-FFF2-40B4-BE49-F238E27FC236}">
                  <a16:creationId xmlns:a16="http://schemas.microsoft.com/office/drawing/2014/main" id="{3846A5AF-B180-449B-B93B-1DE6060946B2}"/>
                </a:ext>
              </a:extLst>
            </p:cNvPr>
            <p:cNvSpPr txBox="1">
              <a:spLocks/>
            </p:cNvSpPr>
            <p:nvPr/>
          </p:nvSpPr>
          <p:spPr>
            <a:xfrm>
              <a:off x="316561" y="3103743"/>
              <a:ext cx="4915955" cy="474460"/>
            </a:xfrm>
            <a:prstGeom prst="round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Char char="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 pitchFamily="18" charset="2"/>
                <a:buNone/>
              </a:pPr>
              <a:r>
                <a:rPr lang="ru-RU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</a:t>
              </a:r>
              <a:r>
                <a:rPr lang="ru-RU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Нефтегазстройпрофсоюз России</a:t>
              </a:r>
            </a:p>
          </p:txBody>
        </p:sp>
        <p:pic>
          <p:nvPicPr>
            <p:cNvPr id="51" name="Picture 2" descr="http://rogwu.ru/images/logo.png">
              <a:extLst>
                <a:ext uri="{FF2B5EF4-FFF2-40B4-BE49-F238E27FC236}">
                  <a16:creationId xmlns:a16="http://schemas.microsoft.com/office/drawing/2014/main" id="{802BECAA-0D6E-4AB6-B917-484545601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72" y="3110358"/>
              <a:ext cx="523041" cy="325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Объект 1">
            <a:extLst>
              <a:ext uri="{FF2B5EF4-FFF2-40B4-BE49-F238E27FC236}">
                <a16:creationId xmlns:a16="http://schemas.microsoft.com/office/drawing/2014/main" id="{A9A5A19A-FBA8-4AD7-8CA2-917AA78FA926}"/>
              </a:ext>
            </a:extLst>
          </p:cNvPr>
          <p:cNvSpPr txBox="1">
            <a:spLocks/>
          </p:cNvSpPr>
          <p:nvPr/>
        </p:nvSpPr>
        <p:spPr>
          <a:xfrm>
            <a:off x="7415155" y="1053504"/>
            <a:ext cx="4776845" cy="586740"/>
          </a:xfrm>
          <a:prstGeom prst="round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Общероссийское отраслевое объединение работодателей  нефтяной и газовой промышленности</a:t>
            </a:r>
          </a:p>
          <a:p>
            <a:pPr marL="985838" indent="0" algn="just">
              <a:buNone/>
            </a:pP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5602" name="Picture 2" descr="C:\Users\Пользователь\Desktop\МОЯ ФЛЭШКА -  ОЛЯ\ПРЕЗЕНТАЦИИ\Пленум ноябрь 2018\ooorngp-logo-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67" y="1228270"/>
            <a:ext cx="407227" cy="4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ройная стрелка влево/вправо/вверх 5"/>
          <p:cNvSpPr/>
          <p:nvPr/>
        </p:nvSpPr>
        <p:spPr>
          <a:xfrm rot="10800000">
            <a:off x="5067944" y="1244897"/>
            <a:ext cx="1728000" cy="972000"/>
          </a:xfrm>
          <a:prstGeom prst="leftRightUpArrow">
            <a:avLst>
              <a:gd name="adj1" fmla="val 6860"/>
              <a:gd name="adj2" fmla="val 9957"/>
              <a:gd name="adj3" fmla="val 3261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90997" y="2427222"/>
            <a:ext cx="581000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600" b="1" dirty="0">
                <a:solidFill>
                  <a:srgbClr val="E31E24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Основная задача - совместная работа Сторон по подготовке и заключению Отраслевого соглашения в рамках Отраслевой комиссии по регулированию социально-трудовых отношений</a:t>
            </a:r>
          </a:p>
        </p:txBody>
      </p:sp>
      <p:sp>
        <p:nvSpPr>
          <p:cNvPr id="26" name="Номер слайда 3">
            <a:extLst>
              <a:ext uri="{FF2B5EF4-FFF2-40B4-BE49-F238E27FC236}">
                <a16:creationId xmlns:a16="http://schemas.microsoft.com/office/drawing/2014/main" id="{E569AA79-0F00-4F12-9A2B-76249BE35F50}"/>
              </a:ext>
            </a:extLst>
          </p:cNvPr>
          <p:cNvSpPr txBox="1">
            <a:spLocks/>
          </p:cNvSpPr>
          <p:nvPr/>
        </p:nvSpPr>
        <p:spPr>
          <a:xfrm>
            <a:off x="8801820" y="634856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087C74A-4241-44BD-A278-F4AA7398E93F}" type="slidenum">
              <a:rPr lang="ru-RU" sz="1600" smtClean="0"/>
              <a:pPr algn="r"/>
              <a:t>29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585441-04D0-463A-B569-5C434E02B7BA}"/>
              </a:ext>
            </a:extLst>
          </p:cNvPr>
          <p:cNvSpPr txBox="1"/>
          <p:nvPr/>
        </p:nvSpPr>
        <p:spPr>
          <a:xfrm>
            <a:off x="1100015" y="4228815"/>
            <a:ext cx="104450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Комиссия регулирует возникающие разногласия при реализации положений Отраслевого соглашения; рассматривает мотивированные предложения о временном приостановлении действия отдельных положений Отраслевого соглашения в отношении конкретного работодателя; дает разъяснения положений Отраслевого соглашения и разрабатывает комментарии к нему.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8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FA009-C7D5-436D-A9DE-62359CD56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2" y="-158751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СОЦИАЛЬНОГО ПАРТНЕРСТВА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44A2A26-27AD-4610-977B-1E047707FA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95808"/>
              </p:ext>
            </p:extLst>
          </p:nvPr>
        </p:nvGraphicFramePr>
        <p:xfrm>
          <a:off x="1895912" y="1384924"/>
          <a:ext cx="9345336" cy="4965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E3193DD-8D89-4575-A2BF-3D19BFF920FA}"/>
              </a:ext>
            </a:extLst>
          </p:cNvPr>
          <p:cNvSpPr/>
          <p:nvPr/>
        </p:nvSpPr>
        <p:spPr>
          <a:xfrm>
            <a:off x="520117" y="1870745"/>
            <a:ext cx="3109345" cy="26869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ПАРТНЕРСТВО ОСУЩЕСТВЛЯЕТСЯ НА СЛЕДУЮЩИХ УРОВНЯХ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60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FBC4C7-E5D2-4635-BE51-8731E1DF7688}"/>
              </a:ext>
            </a:extLst>
          </p:cNvPr>
          <p:cNvSpPr txBox="1"/>
          <p:nvPr/>
        </p:nvSpPr>
        <p:spPr>
          <a:xfrm>
            <a:off x="1040235" y="4265931"/>
            <a:ext cx="10796631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в рамках Совета по профессиональным квалификациям в нефтегазовом комплексе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E9A2479-508E-437D-A453-A33F06D5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60" y="1483323"/>
            <a:ext cx="3902978" cy="26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CB4C3-F70D-4221-94AF-ABB2FC4E5CF9}"/>
              </a:ext>
            </a:extLst>
          </p:cNvPr>
          <p:cNvSpPr txBox="1"/>
          <p:nvPr/>
        </p:nvSpPr>
        <p:spPr>
          <a:xfrm>
            <a:off x="623580" y="739104"/>
            <a:ext cx="4848838" cy="1662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898525" algn="l"/>
                <a:tab pos="488315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Федеральное отраслевое соглашение </a:t>
            </a:r>
          </a:p>
          <a:p>
            <a:pPr algn="ctr">
              <a:spcAft>
                <a:spcPts val="800"/>
              </a:spcAft>
              <a:tabLst>
                <a:tab pos="898525" algn="l"/>
                <a:tab pos="488315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морскому транспорту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488315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898525" algn="l"/>
                <a:tab pos="488315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45F9D-0C81-421D-9705-0FFE448319EA}"/>
              </a:ext>
            </a:extLst>
          </p:cNvPr>
          <p:cNvSpPr txBox="1"/>
          <p:nvPr/>
        </p:nvSpPr>
        <p:spPr>
          <a:xfrm>
            <a:off x="5861105" y="861604"/>
            <a:ext cx="6094602" cy="811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898525" algn="l"/>
                <a:tab pos="488315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 различных соглашений о сотрудничестве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898525" algn="l"/>
                <a:tab pos="488315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5742A18-5C20-42B6-A49A-0D69324D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64" y="1300943"/>
            <a:ext cx="2884669" cy="260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44FA86F1-21AC-440D-8A6A-623B4945E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5" y="4958317"/>
            <a:ext cx="64865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33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3136400C-51CD-4F74-BC6C-6140BCEF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215" y="1905030"/>
            <a:ext cx="1534191" cy="153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2284A0C6-97ED-4A8E-80D3-04DC89EF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86" y="865461"/>
            <a:ext cx="1918285" cy="143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D1448-8D66-41A1-9291-EADFCA4F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06" y="307421"/>
            <a:ext cx="10515600" cy="37361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 Федерацией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езависимых профсоюзов России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609B0-EEB0-4B38-9718-ADBE8E241C69}"/>
              </a:ext>
            </a:extLst>
          </p:cNvPr>
          <p:cNvSpPr txBox="1"/>
          <p:nvPr/>
        </p:nvSpPr>
        <p:spPr>
          <a:xfrm>
            <a:off x="0" y="5966883"/>
            <a:ext cx="9109026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работает постоянная «северная» комиссии Генерального Совета ФНПР  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653B7-FDF7-4C6C-B93F-71C73036AE2A}"/>
              </a:ext>
            </a:extLst>
          </p:cNvPr>
          <p:cNvSpPr txBox="1"/>
          <p:nvPr/>
        </p:nvSpPr>
        <p:spPr>
          <a:xfrm>
            <a:off x="2332139" y="937622"/>
            <a:ext cx="856026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Нефтегазстройпрофсоюз России принимает участие в работе ее руководящего органа ФНПР – Генерального Совета ФНПР и исполнительного органа – Исполнительного комитета ФНПР.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648F17-C596-4413-A7D3-BCB1845DA4A8}"/>
              </a:ext>
            </a:extLst>
          </p:cNvPr>
          <p:cNvSpPr txBox="1"/>
          <p:nvPr/>
        </p:nvSpPr>
        <p:spPr>
          <a:xfrm>
            <a:off x="123039" y="2462129"/>
            <a:ext cx="8878290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съездах ФНПР утверждается отдельная резолюция съезда ФНПР «Комплексное развитие Российского Севера – гарантия достойной жизни северян».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8F2542-5A3D-4CB8-8B3C-B91156FC3887}"/>
              </a:ext>
            </a:extLst>
          </p:cNvPr>
          <p:cNvSpPr txBox="1"/>
          <p:nvPr/>
        </p:nvSpPr>
        <p:spPr>
          <a:xfrm>
            <a:off x="2097247" y="3493655"/>
            <a:ext cx="952436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Предложения Нефтегазстройпрофсоюза России поддерживаются Генеральным Советом ФНПР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(Обращение Генсовета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Правительству по возврату прежнего пенсионного возраста для северян, поддержка инициативы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вопросу необходимости защиты прав трудящихся в связи с возможным введением новых санкций в отношении Российской Федерации и проекта «Северный поток-2»).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56788B6E-0DBB-424E-8831-49F6AFD0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6" y="3630195"/>
            <a:ext cx="1539784" cy="15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671A48D4-092E-4004-8E62-3EE2EC88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394" y="5131146"/>
            <a:ext cx="1578463" cy="157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1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467A9-B326-4E61-A1C9-E1646718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2" y="-62713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Соглашения о взаимодействии по вопросам регулирования социально-трудовых </a:t>
            </a:r>
            <a:b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связанных с ними экономических отношений</a:t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69D24E-2F50-4F60-AA3A-7ACB99601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83" y="768612"/>
            <a:ext cx="11225168" cy="581674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Нефтегазстройпрофсоюз России активно взаимодействует с целым рядом «северных» субъектов Российской Федерации.</a:t>
            </a:r>
            <a:endParaRPr lang="ru-RU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Действует соглашение о взаимодействии и сотрудничестве с правительствами </a:t>
            </a:r>
            <a:r>
              <a:rPr lang="ru-RU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Ямало-Ненецкого автономного округа</a:t>
            </a:r>
            <a:r>
              <a:rPr lang="ru-RU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округа – Югры</a:t>
            </a:r>
            <a:r>
              <a:rPr lang="ru-RU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Тюменской области</a:t>
            </a:r>
            <a:r>
              <a:rPr lang="ru-RU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Республики Башкортостан. </a:t>
            </a:r>
            <a:endParaRPr lang="ru-RU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одписано </a:t>
            </a:r>
            <a:r>
              <a:rPr lang="ru-RU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Соглашение о взаимодействии между Федеральной службой по труду и занятости и Нефтегазстройпрофсоюзом России.</a:t>
            </a:r>
            <a:r>
              <a:rPr lang="ru-RU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Соглашения – повышение эффективности федерального государственного надзора и профсоюзного контроля за соблюдением трудового законодательства. </a:t>
            </a:r>
            <a:endParaRPr lang="ru-RU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466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F417CD3-315D-46B9-BF45-9BE7D643A4D1}"/>
              </a:ext>
            </a:extLst>
          </p:cNvPr>
          <p:cNvGrpSpPr/>
          <p:nvPr/>
        </p:nvGrpSpPr>
        <p:grpSpPr>
          <a:xfrm>
            <a:off x="0" y="8509"/>
            <a:ext cx="10032521" cy="1270952"/>
            <a:chOff x="0" y="0"/>
            <a:chExt cx="10032521" cy="1270952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3D95449-B0E2-4E36-A4F7-E5F55EBF8548}"/>
                </a:ext>
              </a:extLst>
            </p:cNvPr>
            <p:cNvSpPr/>
            <p:nvPr/>
          </p:nvSpPr>
          <p:spPr>
            <a:xfrm>
              <a:off x="0" y="0"/>
              <a:ext cx="8772243" cy="12709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ый треугольник 21">
              <a:extLst>
                <a:ext uri="{FF2B5EF4-FFF2-40B4-BE49-F238E27FC236}">
                  <a16:creationId xmlns:a16="http://schemas.microsoft.com/office/drawing/2014/main" id="{8379F43D-21E8-4121-AD9D-2D95BC429FBC}"/>
                </a:ext>
              </a:extLst>
            </p:cNvPr>
            <p:cNvSpPr/>
            <p:nvPr/>
          </p:nvSpPr>
          <p:spPr>
            <a:xfrm>
              <a:off x="8772243" y="0"/>
              <a:ext cx="1260278" cy="1270952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4C36B3-A0AF-4CB2-99BB-B8B28B65A18E}"/>
              </a:ext>
            </a:extLst>
          </p:cNvPr>
          <p:cNvSpPr/>
          <p:nvPr/>
        </p:nvSpPr>
        <p:spPr>
          <a:xfrm>
            <a:off x="249062" y="135188"/>
            <a:ext cx="9840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МИНИМАЛЬНЫЙ НОРМАТИВ ОПЛАТЫ ТРУДА РАБОТНИКОВ В ХМАО– ЮГРА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РУБЛЕЙ В МЕСЯЦ)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17105" y="1055451"/>
            <a:ext cx="10978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70409" y="2174060"/>
            <a:ext cx="1480030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 учетом семейной</a:t>
            </a:r>
          </a:p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нагрузки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17527" y="2040842"/>
            <a:ext cx="1946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 учетом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покупки жилья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семейной нагрузки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35999" y="5244762"/>
            <a:ext cx="2517709" cy="14096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Оператор технологических установок</a:t>
            </a:r>
          </a:p>
          <a:p>
            <a:pPr algn="ctr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33702" y="2833077"/>
            <a:ext cx="2524841" cy="1709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Бурильщик эксплуатационного и разведочного бурения на нефть и газ 5 разряда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08289" y="5940979"/>
            <a:ext cx="162721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  <a:cs typeface="Times New Roman" panose="02020603050405020304" pitchFamily="18" charset="0"/>
              </a:rPr>
              <a:t>44 003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06501" y="5940934"/>
            <a:ext cx="148003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  <a:cs typeface="Times New Roman" panose="02020603050405020304" pitchFamily="18" charset="0"/>
              </a:rPr>
              <a:t>67 766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83710" y="5923887"/>
            <a:ext cx="148003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  <a:cs typeface="Times New Roman" panose="02020603050405020304" pitchFamily="18" charset="0"/>
              </a:rPr>
              <a:t>82 039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35891" y="3391555"/>
            <a:ext cx="168806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cs typeface="Times New Roman" panose="02020603050405020304" pitchFamily="18" charset="0"/>
              </a:rPr>
              <a:t>46 936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3628" y="3422334"/>
            <a:ext cx="14293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  <a:cs typeface="Times New Roman" panose="02020603050405020304" pitchFamily="18" charset="0"/>
              </a:rPr>
              <a:t>70 699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75947" y="3388187"/>
            <a:ext cx="14293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  <a:cs typeface="Times New Roman" panose="02020603050405020304" pitchFamily="18" charset="0"/>
              </a:rPr>
              <a:t>84 972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0C871A-C607-4A27-B174-52CD8C028386}"/>
              </a:ext>
            </a:extLst>
          </p:cNvPr>
          <p:cNvSpPr/>
          <p:nvPr/>
        </p:nvSpPr>
        <p:spPr>
          <a:xfrm>
            <a:off x="4063041" y="2209309"/>
            <a:ext cx="2517709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Минимальный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норматив </a:t>
            </a:r>
          </a:p>
          <a:p>
            <a:pPr algn="ctr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оплаты труда</a:t>
            </a:r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EC781D4E-1910-4F9F-8125-3FA1507EDB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7527" y="6356350"/>
            <a:ext cx="2743200" cy="365125"/>
          </a:xfrm>
        </p:spPr>
        <p:txBody>
          <a:bodyPr/>
          <a:lstStyle/>
          <a:p>
            <a:fld id="{D087C74A-4241-44BD-A278-F4AA7398E93F}" type="slidenum">
              <a:rPr lang="ru-RU" smtClean="0"/>
              <a:pPr/>
              <a:t>33</a:t>
            </a:fld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A17D205A-5666-4793-BB03-873565A9BF12}"/>
              </a:ext>
            </a:extLst>
          </p:cNvPr>
          <p:cNvGrpSpPr/>
          <p:nvPr/>
        </p:nvGrpSpPr>
        <p:grpSpPr>
          <a:xfrm>
            <a:off x="4579879" y="4243711"/>
            <a:ext cx="1400091" cy="1409617"/>
            <a:chOff x="1624012" y="4548187"/>
            <a:chExt cx="1004888" cy="1004888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8F069711-C2CC-4FAC-A3DD-67C0A30532EF}"/>
                </a:ext>
              </a:extLst>
            </p:cNvPr>
            <p:cNvSpPr/>
            <p:nvPr/>
          </p:nvSpPr>
          <p:spPr>
            <a:xfrm>
              <a:off x="1624012" y="4548187"/>
              <a:ext cx="1004888" cy="10048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D39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4F8FE48F-D3CE-44AE-9A37-DDBCE9089212}"/>
                </a:ext>
              </a:extLst>
            </p:cNvPr>
            <p:cNvSpPr/>
            <p:nvPr/>
          </p:nvSpPr>
          <p:spPr>
            <a:xfrm>
              <a:off x="1685925" y="4610100"/>
              <a:ext cx="885825" cy="885825"/>
            </a:xfrm>
            <a:prstGeom prst="ellipse">
              <a:avLst/>
            </a:prstGeom>
            <a:solidFill>
              <a:srgbClr val="1D3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4E0266E-6D4C-4B80-82D8-38C8BB8741F7}"/>
              </a:ext>
            </a:extLst>
          </p:cNvPr>
          <p:cNvGrpSpPr/>
          <p:nvPr/>
        </p:nvGrpSpPr>
        <p:grpSpPr>
          <a:xfrm>
            <a:off x="8877955" y="4279781"/>
            <a:ext cx="1386326" cy="1337475"/>
            <a:chOff x="1624012" y="4548187"/>
            <a:chExt cx="1004888" cy="1004888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63FBF874-49CA-4C63-9AAB-644624602C00}"/>
                </a:ext>
              </a:extLst>
            </p:cNvPr>
            <p:cNvSpPr/>
            <p:nvPr/>
          </p:nvSpPr>
          <p:spPr>
            <a:xfrm>
              <a:off x="1624012" y="4548187"/>
              <a:ext cx="1004888" cy="10048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D39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5B3E7D6-DD97-4FFA-A724-05F0EED78E28}"/>
                </a:ext>
              </a:extLst>
            </p:cNvPr>
            <p:cNvSpPr/>
            <p:nvPr/>
          </p:nvSpPr>
          <p:spPr>
            <a:xfrm>
              <a:off x="1685925" y="4610100"/>
              <a:ext cx="885825" cy="885825"/>
            </a:xfrm>
            <a:prstGeom prst="ellipse">
              <a:avLst/>
            </a:prstGeom>
            <a:solidFill>
              <a:srgbClr val="1D3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18EDA45-87A2-4713-8CC2-3661D8258266}"/>
              </a:ext>
            </a:extLst>
          </p:cNvPr>
          <p:cNvGrpSpPr/>
          <p:nvPr/>
        </p:nvGrpSpPr>
        <p:grpSpPr>
          <a:xfrm>
            <a:off x="4756364" y="4380550"/>
            <a:ext cx="1047120" cy="1117689"/>
            <a:chOff x="4184140" y="1556699"/>
            <a:chExt cx="788431" cy="796856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CB74368-E0D3-494C-BC9D-D52D772F336C}"/>
                </a:ext>
              </a:extLst>
            </p:cNvPr>
            <p:cNvSpPr/>
            <p:nvPr/>
          </p:nvSpPr>
          <p:spPr>
            <a:xfrm>
              <a:off x="4184140" y="1556699"/>
              <a:ext cx="788431" cy="796856"/>
            </a:xfrm>
            <a:prstGeom prst="ellipse">
              <a:avLst/>
            </a:prstGeom>
            <a:solidFill>
              <a:srgbClr val="1D3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2424F24-A82A-48CB-8FC2-AC2735890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79678" y="1621224"/>
              <a:ext cx="608221" cy="60822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E270D77-8A67-4645-BC17-D09EC80ABED9}"/>
              </a:ext>
            </a:extLst>
          </p:cNvPr>
          <p:cNvGrpSpPr/>
          <p:nvPr/>
        </p:nvGrpSpPr>
        <p:grpSpPr>
          <a:xfrm>
            <a:off x="9083710" y="4471522"/>
            <a:ext cx="1095448" cy="1101638"/>
            <a:chOff x="4073369" y="3956995"/>
            <a:chExt cx="788431" cy="796856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83E05311-CF93-45D3-B80B-77C56FD11F90}"/>
                </a:ext>
              </a:extLst>
            </p:cNvPr>
            <p:cNvSpPr/>
            <p:nvPr/>
          </p:nvSpPr>
          <p:spPr>
            <a:xfrm>
              <a:off x="4073369" y="3956995"/>
              <a:ext cx="788431" cy="796856"/>
            </a:xfrm>
            <a:prstGeom prst="ellipse">
              <a:avLst/>
            </a:prstGeom>
            <a:solidFill>
              <a:srgbClr val="1D3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64775C4-AE9C-426D-898A-5194D6FCA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4140" y="4094235"/>
              <a:ext cx="530149" cy="530149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62973DD-9564-40A9-BBE0-84E4966D86E3}"/>
              </a:ext>
            </a:extLst>
          </p:cNvPr>
          <p:cNvGrpSpPr/>
          <p:nvPr/>
        </p:nvGrpSpPr>
        <p:grpSpPr>
          <a:xfrm>
            <a:off x="6739550" y="4243711"/>
            <a:ext cx="1400091" cy="1409617"/>
            <a:chOff x="1624012" y="4548187"/>
            <a:chExt cx="1004888" cy="1004888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2575D7E2-27F7-4834-BFFC-CF29E205B207}"/>
                </a:ext>
              </a:extLst>
            </p:cNvPr>
            <p:cNvSpPr/>
            <p:nvPr/>
          </p:nvSpPr>
          <p:spPr>
            <a:xfrm>
              <a:off x="1624012" y="4548187"/>
              <a:ext cx="1004888" cy="100488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D39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759B281F-1BE6-453B-8381-EBE01D1CC213}"/>
                </a:ext>
              </a:extLst>
            </p:cNvPr>
            <p:cNvSpPr/>
            <p:nvPr/>
          </p:nvSpPr>
          <p:spPr>
            <a:xfrm>
              <a:off x="1685925" y="4610100"/>
              <a:ext cx="885825" cy="885825"/>
            </a:xfrm>
            <a:prstGeom prst="ellipse">
              <a:avLst/>
            </a:prstGeom>
            <a:solidFill>
              <a:srgbClr val="1D3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9B50A6-1D68-4095-94C1-63A6587F0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981" y1="27644" x2="62981" y2="27644"/>
                        <a14:foregroundMark x1="42067" y1="24279" x2="42067" y2="24279"/>
                        <a14:backgroundMark x1="90385" y1="61298" x2="90385" y2="61298"/>
                        <a14:backgroundMark x1="86779" y1="62740" x2="86779" y2="627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6146" y="4422526"/>
            <a:ext cx="1344336" cy="1278397"/>
          </a:xfrm>
          <a:prstGeom prst="ellipse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541F59-1925-46CD-9EDB-D244C68D589A}"/>
              </a:ext>
            </a:extLst>
          </p:cNvPr>
          <p:cNvSpPr/>
          <p:nvPr/>
        </p:nvSpPr>
        <p:spPr>
          <a:xfrm>
            <a:off x="454167" y="1327056"/>
            <a:ext cx="11407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Расчеты проведены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Нефтегазстройпрофсоюзом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России совместно с  Федеральным государственным бюджетным учреждением «Всероссийский научно-исследовательский институт труда»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28951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1062-8AC1-4ED2-A8D5-68036E167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7" y="0"/>
            <a:ext cx="10515600" cy="951947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302B2E-A06A-40F4-A5B7-EA1448CB8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919" y="1137728"/>
            <a:ext cx="5181600" cy="4351338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«Лучший коллективный договор в нефтегазовом комплексе»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5 лет было рассмотрено более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коллективных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договоров крупных нефтегазовых компаний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основным видам деятельности.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ECB8452-F767-4183-8893-308BB688A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079005"/>
            <a:ext cx="5181600" cy="4351338"/>
          </a:xfrm>
        </p:spPr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«Лучший детский оздоровительный лагерь»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5 лет на конкурс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были представлены материалы 62 детских оздоровительных лагерей, 1-го детского санатория, 1-го детского оздоровительного центра и 1-го центра корпоративного отдыха. </a:t>
            </a:r>
          </a:p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2020 году конкурс детских оздоровительных лагерей не проводился в связи со сложностью проведения детской оздоровительной кампании из-за распространения новой коронавирусной инфекции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851152-8D8A-44FF-853A-82068FF5C43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68" y="4327504"/>
            <a:ext cx="2458927" cy="220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16E57BA-EF01-4509-816A-045BFE68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87" y="2682396"/>
            <a:ext cx="2976166" cy="24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EC288E-8C87-4B71-ADE7-78D3140442D0}"/>
              </a:ext>
            </a:extLst>
          </p:cNvPr>
          <p:cNvSpPr txBox="1"/>
          <p:nvPr/>
        </p:nvSpPr>
        <p:spPr>
          <a:xfrm>
            <a:off x="416401" y="5262622"/>
            <a:ext cx="6119768" cy="129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Победителям конкурса «Лучший коллективный договор в нефтегазовом комплексе» вручаются благодарственные письма Министерства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энергетики Российской Федерации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73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716B7-B560-4235-A8EF-83C93A84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0" y="180567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следующий период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769A58-3A06-4315-B6FF-C045160E6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862" y="936392"/>
            <a:ext cx="4983758" cy="554829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6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Профсоюза по социально-экономическому направлению</a:t>
            </a:r>
            <a:endParaRPr lang="ru-RU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6400" dirty="0">
                <a:solidFill>
                  <a:srgbClr val="252D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Максимальное использование возможностей социального партнерства в сфере труда</a:t>
            </a:r>
            <a:endParaRPr lang="ru-RU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6400" dirty="0">
                <a:solidFill>
                  <a:srgbClr val="252D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Активное сотрудничество с представителями органов власти, научными и общественными организациями, c политическими партиями</a:t>
            </a:r>
            <a:endParaRPr lang="ru-RU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Усиление роли профсоюзной стороны в Российской трехсторонней комиссии по регулированию социально-трудовых отношений</a:t>
            </a:r>
            <a:endParaRPr lang="ru-RU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Контроль за выполнением Отраслевого соглашения и коллективных договоров, распространение Отраслевого соглашения на как можно большее количество работодателей отрасли</a:t>
            </a:r>
            <a:endParaRPr lang="ru-RU" sz="6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FAFCAD-0868-42FF-B735-6BE7D9E3C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8679" y="936392"/>
            <a:ext cx="6278460" cy="435133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Профсоюза в части защиты прав работников – «северян» 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5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Недопущение снижения гарантий и компенсаций, предоставляемых работникам, работающим на Севере</a:t>
            </a:r>
            <a:endParaRPr lang="ru-RU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5600" dirty="0">
                <a:solidFill>
                  <a:srgbClr val="252D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Усиление и развитие вопросов</a:t>
            </a: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рамках в Российской трехсторонней комиссии по регулированию социально-трудовых отношений</a:t>
            </a:r>
            <a:r>
              <a:rPr lang="ru-RU" sz="5600" dirty="0">
                <a:solidFill>
                  <a:srgbClr val="252D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связанных:</a:t>
            </a:r>
            <a:r>
              <a:rPr lang="ru-RU" sz="5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>
                <a:solidFill>
                  <a:srgbClr val="252D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повышением доступности транспортных услуг;</a:t>
            </a:r>
            <a:r>
              <a:rPr lang="ru-RU" sz="5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разработкой подходов к сохранению и формированию социально-бытовой и медицинской инфраструктур;  с формированием дополнительных стимулов привлечения и закрепления молодых кадров</a:t>
            </a:r>
            <a:endParaRPr lang="ru-RU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Осуществление контроля за выполнением VI «северного» раздела Генерального соглашения</a:t>
            </a:r>
            <a:endParaRPr lang="ru-RU" sz="5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Максимальное использование механизмов социального партнерства на региональном уровне, в том числе Соглашений, заключенных между Профсоюзом и правительствами «северных» регионов. </a:t>
            </a:r>
            <a:endParaRPr lang="ru-RU" sz="5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Включение в коллективные договоры, соглашения дополнительных гарантий и компенсаций для работающих и проживающих в «северных» регионах работников и членов их семей. </a:t>
            </a:r>
            <a:endParaRPr lang="ru-RU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415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112F3A-856B-41C7-84D1-573E251F2B42}"/>
              </a:ext>
            </a:extLst>
          </p:cNvPr>
          <p:cNvSpPr/>
          <p:nvPr/>
        </p:nvSpPr>
        <p:spPr>
          <a:xfrm>
            <a:off x="1598748" y="2075955"/>
            <a:ext cx="8791303" cy="97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000"/>
              </a:lnSpc>
            </a:pPr>
            <a:r>
              <a:rPr lang="ru-RU" sz="3200" dirty="0">
                <a:ln w="12700">
                  <a:noFill/>
                  <a:prstDash val="solid"/>
                </a:ln>
                <a:solidFill>
                  <a:srgbClr val="324A92"/>
                </a:solidFill>
                <a:latin typeface="+mj-lt"/>
              </a:rPr>
              <a:t>СПАСИБО ЗА ВНИМАНИЕ!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88C28-7834-4812-84CD-4F743B257817}"/>
              </a:ext>
            </a:extLst>
          </p:cNvPr>
          <p:cNvSpPr txBox="1"/>
          <p:nvPr/>
        </p:nvSpPr>
        <p:spPr>
          <a:xfrm>
            <a:off x="3744685" y="5503817"/>
            <a:ext cx="4702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24A92"/>
                </a:solidFill>
              </a:rPr>
              <a:t>Россия, 119119, г. Москва, Ленинский пр-т, 42</a:t>
            </a:r>
          </a:p>
          <a:p>
            <a:pPr algn="ctr"/>
            <a:r>
              <a:rPr lang="ru-RU" dirty="0">
                <a:solidFill>
                  <a:srgbClr val="324A92"/>
                </a:solidFill>
              </a:rPr>
              <a:t>Тел.: +7 495 930-69-74</a:t>
            </a:r>
          </a:p>
          <a:p>
            <a:pPr algn="ctr"/>
            <a:r>
              <a:rPr lang="en-US" dirty="0">
                <a:solidFill>
                  <a:srgbClr val="324A9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rogwu@rogwu.ru</a:t>
            </a:r>
            <a:endParaRPr lang="en-US" dirty="0">
              <a:solidFill>
                <a:srgbClr val="324A92"/>
              </a:solidFill>
            </a:endParaRPr>
          </a:p>
          <a:p>
            <a:pPr algn="ctr"/>
            <a:r>
              <a:rPr lang="en-US" dirty="0">
                <a:solidFill>
                  <a:srgbClr val="324A92"/>
                </a:solidFill>
              </a:rPr>
              <a:t>www.rogwu.ru</a:t>
            </a:r>
            <a:endParaRPr lang="ru-RU" dirty="0">
              <a:solidFill>
                <a:srgbClr val="324A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0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D0A2CDC-D870-405B-8264-4C18AEFEE599}"/>
              </a:ext>
            </a:extLst>
          </p:cNvPr>
          <p:cNvGrpSpPr/>
          <p:nvPr/>
        </p:nvGrpSpPr>
        <p:grpSpPr>
          <a:xfrm>
            <a:off x="316791" y="1077333"/>
            <a:ext cx="5986041" cy="1850425"/>
            <a:chOff x="4083447" y="3838876"/>
            <a:chExt cx="5986041" cy="1850425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18D1D654-88D1-4C37-AFB5-8E698E2015FE}"/>
                </a:ext>
              </a:extLst>
            </p:cNvPr>
            <p:cNvGrpSpPr/>
            <p:nvPr/>
          </p:nvGrpSpPr>
          <p:grpSpPr>
            <a:xfrm>
              <a:off x="4083447" y="3838876"/>
              <a:ext cx="5986041" cy="1038446"/>
              <a:chOff x="755575" y="1412776"/>
              <a:chExt cx="7358064" cy="1368152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7AFE6E83-257A-4F50-95DA-79B69F404844}"/>
                  </a:ext>
                </a:extLst>
              </p:cNvPr>
              <p:cNvSpPr/>
              <p:nvPr/>
            </p:nvSpPr>
            <p:spPr>
              <a:xfrm>
                <a:off x="4716016" y="2348880"/>
                <a:ext cx="3397621" cy="43204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87313" indent="-87313" algn="ctr">
                  <a:defRPr/>
                </a:pPr>
                <a:r>
                  <a:rPr lang="ru-RU" sz="1200" dirty="0"/>
                  <a:t> </a:t>
                </a:r>
                <a:r>
                  <a:rPr lang="ru-RU" sz="1400" dirty="0"/>
                  <a:t>Работодатель</a:t>
                </a:r>
                <a:endParaRPr lang="ru-RU" sz="1200" dirty="0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FCE9950-AB38-4DDF-A172-348B13B9B4D2}"/>
                  </a:ext>
                </a:extLst>
              </p:cNvPr>
              <p:cNvSpPr/>
              <p:nvPr/>
            </p:nvSpPr>
            <p:spPr>
              <a:xfrm>
                <a:off x="755575" y="2348880"/>
                <a:ext cx="3461248" cy="43204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87313" indent="-87313" algn="ctr">
                  <a:defRPr/>
                </a:pPr>
                <a:r>
                  <a:rPr lang="ru-RU" sz="1400" dirty="0"/>
                  <a:t>Работник</a:t>
                </a:r>
                <a:endParaRPr lang="ru-RU" sz="1200" dirty="0"/>
              </a:p>
            </p:txBody>
          </p:sp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DBB16073-22C2-4B41-9091-5D18005177F9}"/>
                  </a:ext>
                </a:extLst>
              </p:cNvPr>
              <p:cNvCxnSpPr/>
              <p:nvPr/>
            </p:nvCxnSpPr>
            <p:spPr>
              <a:xfrm>
                <a:off x="5508104" y="1916832"/>
                <a:ext cx="1224136" cy="432048"/>
              </a:xfrm>
              <a:prstGeom prst="straightConnector1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71686414-B713-420C-A05A-79C80E418A63}"/>
                  </a:ext>
                </a:extLst>
              </p:cNvPr>
              <p:cNvCxnSpPr/>
              <p:nvPr/>
            </p:nvCxnSpPr>
            <p:spPr>
              <a:xfrm flipH="1">
                <a:off x="2267744" y="1916832"/>
                <a:ext cx="1245816" cy="432048"/>
              </a:xfrm>
              <a:prstGeom prst="straightConnector1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8215BE86-162D-400E-9B8B-141039B50D57}"/>
                  </a:ext>
                </a:extLst>
              </p:cNvPr>
              <p:cNvSpPr/>
              <p:nvPr/>
            </p:nvSpPr>
            <p:spPr>
              <a:xfrm>
                <a:off x="755576" y="1412776"/>
                <a:ext cx="7358063" cy="50405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87313" indent="-87313" algn="ctr">
                  <a:defRPr/>
                </a:pPr>
                <a:r>
                  <a:rPr lang="ru-RU" sz="1200" dirty="0"/>
                  <a:t> </a:t>
                </a:r>
                <a:r>
                  <a:rPr lang="ru-RU" sz="1400" dirty="0"/>
                  <a:t>Стороны социального партнерства</a:t>
                </a:r>
              </a:p>
            </p:txBody>
          </p:sp>
        </p:grp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F19B743C-1CF4-4AE9-B5B4-6C23DA00EEF0}"/>
                </a:ext>
              </a:extLst>
            </p:cNvPr>
            <p:cNvCxnSpPr>
              <a:cxnSpLocks/>
            </p:cNvCxnSpPr>
            <p:nvPr/>
          </p:nvCxnSpPr>
          <p:spPr>
            <a:xfrm>
              <a:off x="7069990" y="4221461"/>
              <a:ext cx="0" cy="866470"/>
            </a:xfrm>
            <a:prstGeom prst="straightConnector1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8C9625D-C8F0-4C42-9190-F431DAEBEE6B}"/>
                </a:ext>
              </a:extLst>
            </p:cNvPr>
            <p:cNvSpPr/>
            <p:nvPr/>
          </p:nvSpPr>
          <p:spPr>
            <a:xfrm>
              <a:off x="4083448" y="5082839"/>
              <a:ext cx="5986040" cy="60646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87313" indent="-87313" algn="ctr">
                <a:defRPr/>
              </a:pPr>
              <a:r>
                <a:rPr lang="ru-RU" sz="1400" dirty="0" bmk="sub_150001">
                  <a:ea typeface="Calibri" pitchFamily="34" charset="0"/>
                  <a:cs typeface="Times New Roman" pitchFamily="18" charset="0"/>
                </a:rPr>
                <a:t>Органы государственной власти, органы местного самоуправления</a:t>
              </a:r>
              <a:endParaRPr lang="ru-RU" sz="12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1CCE5F-0109-4293-82D2-92F162A9AE76}"/>
              </a:ext>
            </a:extLst>
          </p:cNvPr>
          <p:cNvSpPr txBox="1"/>
          <p:nvPr/>
        </p:nvSpPr>
        <p:spPr>
          <a:xfrm>
            <a:off x="5516322" y="4242923"/>
            <a:ext cx="609460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1992 по 2021 год заключено 14 Генеральных соглашений. Этот документ затрагивает интересы более чем 70 млн граждан, занятых в различных секторах экономики.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D8358F-A8B0-4A29-AE6E-941E47F1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440" y="914703"/>
            <a:ext cx="4992484" cy="25918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F92F36-A4F0-49F5-9344-D266944C6560}"/>
              </a:ext>
            </a:extLst>
          </p:cNvPr>
          <p:cNvSpPr txBox="1"/>
          <p:nvPr/>
        </p:nvSpPr>
        <p:spPr>
          <a:xfrm>
            <a:off x="316791" y="200170"/>
            <a:ext cx="824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Е Н Е Р А Л Ь Н О 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О Г Л А Ш Е Н И Е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DC0617-85A6-429A-9ACC-159570A0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6" y="3329292"/>
            <a:ext cx="4392375" cy="306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8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5A821-AAEA-4539-8D5C-D6F192BE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04" y="0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Генеральное соглашение на 2021-2023 гг. содержит семь разделов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6">
            <a:extLst>
              <a:ext uri="{FF2B5EF4-FFF2-40B4-BE49-F238E27FC236}">
                <a16:creationId xmlns:a16="http://schemas.microsoft.com/office/drawing/2014/main" id="{D8CB4059-490A-4585-8CD7-CA2BF7020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201650"/>
              </p:ext>
            </p:extLst>
          </p:nvPr>
        </p:nvGraphicFramePr>
        <p:xfrm>
          <a:off x="44954" y="662781"/>
          <a:ext cx="12147046" cy="6027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624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4CF165A-014F-422A-8028-886389BDA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849"/>
            <a:ext cx="9348107" cy="933214"/>
          </a:xfrm>
        </p:spPr>
        <p:txBody>
          <a:bodyPr>
            <a:normAutofit/>
          </a:bodyPr>
          <a:lstStyle/>
          <a:p>
            <a:r>
              <a:rPr lang="ru-RU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Российская трехсторонняя комиссия </a:t>
            </a:r>
            <a:br>
              <a:rPr lang="ru-RU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регулированию социально-трудовых отношений</a:t>
            </a: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615E6C2E-6D8F-40B5-B565-3C1E2A5934BC}"/>
              </a:ext>
            </a:extLst>
          </p:cNvPr>
          <p:cNvSpPr/>
          <p:nvPr/>
        </p:nvSpPr>
        <p:spPr>
          <a:xfrm>
            <a:off x="7258108" y="2929809"/>
            <a:ext cx="4780866" cy="2998768"/>
          </a:xfrm>
          <a:prstGeom prst="roundRect">
            <a:avLst>
              <a:gd name="adj" fmla="val 2922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Рассматриваемые вопросы в рамках  6 Рабочей группы </a:t>
            </a:r>
          </a:p>
          <a:p>
            <a:pPr algn="ctr"/>
            <a:r>
              <a:rPr lang="ru-RU" sz="1200" b="1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 последний период:</a:t>
            </a:r>
          </a:p>
          <a:p>
            <a:pPr algn="ctr"/>
            <a:endParaRPr lang="ru-RU" sz="1200" b="1" dirty="0"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качество и доступность транспортных услуг для жителей северных регионов;</a:t>
            </a:r>
          </a:p>
          <a:p>
            <a:pPr marL="193675" indent="-193675">
              <a:buFont typeface="Wingdings" panose="05000000000000000000" pitchFamily="2" charset="2"/>
              <a:buChar char="ü"/>
            </a:pPr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безопасность авиаперевозок работников-вахтовиков;</a:t>
            </a:r>
          </a:p>
          <a:p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реформа здравоохранения и оптимизация медицинских учреждений;</a:t>
            </a:r>
          </a:p>
          <a:p>
            <a:pPr marL="193675" indent="-193675">
              <a:buFont typeface="Wingdings" panose="05000000000000000000" pitchFamily="2" charset="2"/>
              <a:buChar char="ü"/>
            </a:pPr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необходимость поддержки российских судоходных компаний, выполняющих социально значимые перевозки пассажиров водным транспортом на территории Севера;</a:t>
            </a:r>
          </a:p>
          <a:p>
            <a:pPr marL="193675" indent="-193675">
              <a:buFont typeface="Wingdings" panose="05000000000000000000" pitchFamily="2" charset="2"/>
              <a:buChar char="ü"/>
            </a:pPr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госпрограммы «Обеспечение доступным и комфортным жильем и коммунальными услугами граждан Российской Федерации» и другие.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500" b="1" dirty="0">
              <a:solidFill>
                <a:srgbClr val="FF66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100" b="1" dirty="0">
                <a:solidFill>
                  <a:srgbClr val="FF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Итоги и материалы заседаний используются Профсоюзом </a:t>
            </a:r>
          </a:p>
          <a:p>
            <a:pPr algn="ctr"/>
            <a:r>
              <a:rPr lang="ru-RU" sz="1100" b="1" dirty="0">
                <a:solidFill>
                  <a:srgbClr val="FF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информационной и аналитической работе!</a:t>
            </a:r>
            <a:endParaRPr lang="ru-RU" sz="12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33505" y="838200"/>
            <a:ext cx="6740696" cy="1897380"/>
            <a:chOff x="233505" y="731520"/>
            <a:chExt cx="6740696" cy="1897380"/>
          </a:xfrm>
        </p:grpSpPr>
        <p:grpSp>
          <p:nvGrpSpPr>
            <p:cNvPr id="2" name="Группа 19"/>
            <p:cNvGrpSpPr/>
            <p:nvPr/>
          </p:nvGrpSpPr>
          <p:grpSpPr>
            <a:xfrm>
              <a:off x="233505" y="731520"/>
              <a:ext cx="6740696" cy="925772"/>
              <a:chOff x="287606" y="782806"/>
              <a:chExt cx="8582661" cy="999623"/>
            </a:xfrm>
          </p:grpSpPr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7510533" y="1052736"/>
                <a:ext cx="0" cy="648072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4612259" y="1134357"/>
                <a:ext cx="0" cy="648072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1567068" y="1052735"/>
                <a:ext cx="0" cy="648072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" name="Скругленный прямоугольник 4"/>
              <p:cNvSpPr/>
              <p:nvPr/>
            </p:nvSpPr>
            <p:spPr>
              <a:xfrm>
                <a:off x="287606" y="782806"/>
                <a:ext cx="8582661" cy="593539"/>
              </a:xfrm>
              <a:prstGeom prst="roundRect">
                <a:avLst>
                  <a:gd name="adj" fmla="val 13958"/>
                </a:avLst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Координатор РТК (не является членом РТК)</a:t>
                </a:r>
              </a:p>
              <a:p>
                <a:pPr algn="ctr"/>
                <a:r>
                  <a:rPr lang="ru-RU" sz="13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Голикова Татьяна Алексеевна</a:t>
                </a:r>
                <a:r>
                  <a:rPr lang="ru-RU" sz="13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заместитель Председателя Правительства РФ</a:t>
                </a: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233505" y="1392796"/>
              <a:ext cx="2052495" cy="1236104"/>
              <a:chOff x="262083" y="1340403"/>
              <a:chExt cx="2052495" cy="1311764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262083" y="1996285"/>
                <a:ext cx="2052495" cy="65588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Open Sans 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262083" y="1340403"/>
                <a:ext cx="2052495" cy="655882"/>
              </a:xfrm>
              <a:prstGeom prst="rect">
                <a:avLst/>
              </a:prstGeom>
              <a:solidFill>
                <a:srgbClr val="DAEFC3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ru-RU" sz="1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Правительство РФ</a:t>
                </a: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9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ru-RU" sz="1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Антон </a:t>
                </a:r>
                <a:r>
                  <a:rPr lang="ru-RU" sz="1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Котяков</a:t>
                </a:r>
                <a:r>
                  <a:rPr lang="ru-RU" sz="1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</a:t>
                </a:r>
              </a:p>
              <a:p>
                <a:pPr algn="ctr"/>
                <a:r>
                  <a:rPr lang="ru-RU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Министр труда</a:t>
                </a: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Open Sans "/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2598422" y="1392796"/>
              <a:ext cx="2052496" cy="1236104"/>
              <a:chOff x="2573660" y="1340403"/>
              <a:chExt cx="2052496" cy="1311764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2573661" y="1996285"/>
                <a:ext cx="2052495" cy="65588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Open Sans "/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2573660" y="1340403"/>
                <a:ext cx="2052495" cy="655882"/>
              </a:xfrm>
              <a:prstGeom prst="rect">
                <a:avLst/>
              </a:prstGeom>
              <a:solidFill>
                <a:srgbClr val="DAEFC3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ru-RU" sz="1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Общероссийские объединения профсоюзов</a:t>
                </a:r>
              </a:p>
              <a:p>
                <a:pPr algn="ctr"/>
                <a:endParaRPr lang="en-US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ru-RU" sz="1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Михаил Шмаков, </a:t>
                </a:r>
                <a:endParaRPr lang="en-US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ru-RU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Председатель ФНПР</a:t>
                </a:r>
              </a:p>
              <a:p>
                <a:pPr algn="ctr"/>
                <a:endParaRPr lang="ru-RU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Open Sans "/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4914017" y="1399854"/>
              <a:ext cx="2052495" cy="1229046"/>
              <a:chOff x="4942596" y="3199838"/>
              <a:chExt cx="2052495" cy="1311764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4942596" y="3855720"/>
                <a:ext cx="2052495" cy="65588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Open Sans 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4942596" y="3199838"/>
                <a:ext cx="2052495" cy="655882"/>
              </a:xfrm>
              <a:prstGeom prst="rect">
                <a:avLst/>
              </a:prstGeom>
              <a:solidFill>
                <a:srgbClr val="DAEFC3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ru-RU" sz="1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Общероссийские объединения работодателей</a:t>
                </a:r>
              </a:p>
              <a:p>
                <a:pPr algn="ctr"/>
                <a:endParaRPr lang="en-US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ru-RU" sz="1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Александр Шохин, </a:t>
                </a:r>
                <a:endParaRPr lang="en-US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ru-RU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Президент РСПП</a:t>
                </a: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1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20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Cambria" pitchFamily="18" charset="0"/>
                </a:endParaRPr>
              </a:p>
              <a:p>
                <a:pPr algn="ctr"/>
                <a:endParaRPr lang="ru-RU" sz="1400" b="1" dirty="0">
                  <a:latin typeface="Open Sans "/>
                </a:endParaRPr>
              </a:p>
            </p:txBody>
          </p:sp>
        </p:grpSp>
      </p:grpSp>
      <p:sp>
        <p:nvSpPr>
          <p:cNvPr id="50" name="Объект 2">
            <a:extLst>
              <a:ext uri="{FF2B5EF4-FFF2-40B4-BE49-F238E27FC236}">
                <a16:creationId xmlns:a16="http://schemas.microsoft.com/office/drawing/2014/main" id="{148559BD-B12F-445A-ABF4-4E645D1CCD0F}"/>
              </a:ext>
            </a:extLst>
          </p:cNvPr>
          <p:cNvSpPr txBox="1">
            <a:spLocks/>
          </p:cNvSpPr>
          <p:nvPr/>
        </p:nvSpPr>
        <p:spPr>
          <a:xfrm>
            <a:off x="185877" y="3002577"/>
            <a:ext cx="6788324" cy="432591"/>
          </a:xfrm>
          <a:prstGeom prst="roundRect">
            <a:avLst/>
          </a:prstGeom>
          <a:solidFill>
            <a:srgbClr val="FFDB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latin typeface="Open Sans "/>
                <a:ea typeface="Open Sans" panose="020B0606030504020204" pitchFamily="34" charset="0"/>
                <a:cs typeface="Open Sans" panose="020B0606030504020204" pitchFamily="34" charset="0"/>
              </a:rPr>
              <a:t>Заседания Российской трехсторонней комиссии</a:t>
            </a:r>
            <a:endParaRPr lang="ru-RU" sz="3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21289" y="3672275"/>
            <a:ext cx="6818793" cy="2850446"/>
            <a:chOff x="221290" y="3489395"/>
            <a:chExt cx="6818793" cy="2850446"/>
          </a:xfrm>
        </p:grpSpPr>
        <p:sp>
          <p:nvSpPr>
            <p:cNvPr id="59" name="Объект 2">
              <a:extLst>
                <a:ext uri="{FF2B5EF4-FFF2-40B4-BE49-F238E27FC236}">
                  <a16:creationId xmlns:a16="http://schemas.microsoft.com/office/drawing/2014/main" id="{148559BD-B12F-445A-ABF4-4E645D1CCD0F}"/>
                </a:ext>
              </a:extLst>
            </p:cNvPr>
            <p:cNvSpPr txBox="1">
              <a:spLocks/>
            </p:cNvSpPr>
            <p:nvPr/>
          </p:nvSpPr>
          <p:spPr>
            <a:xfrm>
              <a:off x="221290" y="3489395"/>
              <a:ext cx="6818793" cy="2850446"/>
            </a:xfrm>
            <a:prstGeom prst="roundRect">
              <a:avLst>
                <a:gd name="adj" fmla="val 4363"/>
              </a:avLst>
            </a:prstGeom>
            <a:ln w="19050">
              <a:solidFill>
                <a:srgbClr val="5781D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Char char="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 pitchFamily="18" charset="2"/>
                <a:buNone/>
              </a:pPr>
              <a:endParaRPr lang="ru-RU" sz="500" dirty="0">
                <a:solidFill>
                  <a:schemeClr val="bg1"/>
                </a:solidFill>
              </a:endParaRPr>
            </a:p>
            <a:p>
              <a:pPr marL="0" lvl="0" indent="0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346711" y="4115005"/>
              <a:ext cx="3309528" cy="291126"/>
            </a:xfrm>
            <a:prstGeom prst="roundRect">
              <a:avLst/>
            </a:prstGeom>
            <a:solidFill>
              <a:srgbClr val="C1D8ED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None/>
              </a:pPr>
              <a:r>
                <a:rPr lang="ru-RU" sz="1100" dirty="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РГ № 1 (в области экономической политики)</a:t>
              </a:r>
            </a:p>
          </p:txBody>
        </p:sp>
        <p:sp>
          <p:nvSpPr>
            <p:cNvPr id="60" name="Объект 2">
              <a:extLst>
                <a:ext uri="{FF2B5EF4-FFF2-40B4-BE49-F238E27FC236}">
                  <a16:creationId xmlns:a16="http://schemas.microsoft.com/office/drawing/2014/main" id="{148559BD-B12F-445A-ABF4-4E645D1CCD0F}"/>
                </a:ext>
              </a:extLst>
            </p:cNvPr>
            <p:cNvSpPr txBox="1">
              <a:spLocks/>
            </p:cNvSpPr>
            <p:nvPr/>
          </p:nvSpPr>
          <p:spPr>
            <a:xfrm>
              <a:off x="346710" y="3578129"/>
              <a:ext cx="6574084" cy="382596"/>
            </a:xfrm>
            <a:prstGeom prst="roundRect">
              <a:avLst/>
            </a:prstGeom>
            <a:solidFill>
              <a:srgbClr val="9AC0E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Char char="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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800" dirty="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Заседания рабочих групп РТК</a:t>
              </a:r>
            </a:p>
            <a:p>
              <a:pPr marL="0" indent="0" algn="ctr">
                <a:buNone/>
              </a:pPr>
              <a:endParaRPr lang="ru-RU" sz="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346710" y="4547273"/>
              <a:ext cx="3309528" cy="410462"/>
            </a:xfrm>
            <a:prstGeom prst="roundRect">
              <a:avLst/>
            </a:prstGeom>
            <a:solidFill>
              <a:srgbClr val="C1D8ED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normAutofit lnSpcReduction="10000"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None/>
              </a:pPr>
              <a:r>
                <a:rPr lang="ru-RU" sz="1100" dirty="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РГ № 2 (по доходам, заработной плате и уровню жизни населения)</a:t>
              </a: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46710" y="5108401"/>
              <a:ext cx="3309528" cy="405425"/>
            </a:xfrm>
            <a:prstGeom prst="roundRect">
              <a:avLst>
                <a:gd name="adj" fmla="val 11028"/>
              </a:avLst>
            </a:prstGeom>
            <a:solidFill>
              <a:srgbClr val="C1D8ED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normAutofit lnSpcReduction="10000"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None/>
              </a:pPr>
              <a:r>
                <a:rPr lang="ru-RU" sz="1100" dirty="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РГ № 3 (по развитию рынка труда и содействию занятости населения)</a:t>
              </a: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3873911" y="4115005"/>
              <a:ext cx="3046881" cy="599686"/>
            </a:xfrm>
            <a:prstGeom prst="roundRect">
              <a:avLst>
                <a:gd name="adj" fmla="val 11584"/>
              </a:avLst>
            </a:prstGeom>
            <a:solidFill>
              <a:srgbClr val="C1D8ED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None/>
              </a:pPr>
              <a:r>
                <a:rPr lang="ru-RU" sz="1100" dirty="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РГ № 5 (по защите трудовых прав, охране труда, промышленной и экологической безопасности)</a:t>
              </a:r>
            </a:p>
          </p:txBody>
        </p:sp>
        <p:sp>
          <p:nvSpPr>
            <p:cNvPr id="56" name="Скругленный прямоугольник 55"/>
            <p:cNvSpPr/>
            <p:nvPr/>
          </p:nvSpPr>
          <p:spPr>
            <a:xfrm>
              <a:off x="346710" y="5638800"/>
              <a:ext cx="3309528" cy="613742"/>
            </a:xfrm>
            <a:prstGeom prst="roundRect">
              <a:avLst>
                <a:gd name="adj" fmla="val 9217"/>
              </a:avLst>
            </a:prstGeom>
            <a:solidFill>
              <a:srgbClr val="C1D8ED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None/>
              </a:pPr>
              <a:r>
                <a:rPr lang="ru-RU" sz="1100" dirty="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РГ № 4 (по социальному страхованию, социальной защите, отраслям </a:t>
              </a:r>
              <a:r>
                <a:rPr lang="ru-RU" sz="110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социальной сферы)</a:t>
              </a:r>
              <a:endParaRPr lang="ru-RU" sz="1100" dirty="0">
                <a:latin typeface="Open Sans 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3888053" y="4850482"/>
              <a:ext cx="3032740" cy="515837"/>
            </a:xfrm>
            <a:prstGeom prst="roundRect">
              <a:avLst>
                <a:gd name="adj" fmla="val 10512"/>
              </a:avLst>
            </a:prstGeom>
            <a:solidFill>
              <a:srgbClr val="C1D8ED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None/>
              </a:pPr>
              <a:r>
                <a:rPr lang="ru-RU" sz="1100" dirty="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РГ № 6 (в области социально-экономических проблем северных регионов России)</a:t>
              </a: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3888051" y="5513826"/>
              <a:ext cx="3032741" cy="738716"/>
            </a:xfrm>
            <a:prstGeom prst="roundRect">
              <a:avLst>
                <a:gd name="adj" fmla="val 11048"/>
              </a:avLst>
            </a:prstGeom>
            <a:solidFill>
              <a:srgbClr val="C1D8ED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Wingdings 2" pitchFamily="18" charset="2"/>
                <a:buNone/>
              </a:pPr>
              <a:r>
                <a:rPr lang="ru-RU" sz="1100" dirty="0">
                  <a:latin typeface="Open Sans "/>
                  <a:ea typeface="Open Sans" panose="020B0606030504020204" pitchFamily="34" charset="0"/>
                  <a:cs typeface="Open Sans" panose="020B0606030504020204" pitchFamily="34" charset="0"/>
                </a:rPr>
                <a:t>РГ № 7 (по социальному партнерству и координации действий Сторон Соглашения)</a:t>
              </a:r>
            </a:p>
          </p:txBody>
        </p:sp>
      </p:grpSp>
      <p:sp>
        <p:nvSpPr>
          <p:cNvPr id="61" name="Объект 2">
            <a:extLst>
              <a:ext uri="{FF2B5EF4-FFF2-40B4-BE49-F238E27FC236}">
                <a16:creationId xmlns:a16="http://schemas.microsoft.com/office/drawing/2014/main" id="{148559BD-B12F-445A-ABF4-4E645D1CCD0F}"/>
              </a:ext>
            </a:extLst>
          </p:cNvPr>
          <p:cNvSpPr txBox="1">
            <a:spLocks/>
          </p:cNvSpPr>
          <p:nvPr/>
        </p:nvSpPr>
        <p:spPr>
          <a:xfrm>
            <a:off x="7258108" y="856365"/>
            <a:ext cx="4780866" cy="1798204"/>
          </a:xfrm>
          <a:prstGeom prst="roundRect">
            <a:avLst>
              <a:gd name="adj" fmla="val 5872"/>
            </a:avLst>
          </a:prstGeom>
          <a:solidFill>
            <a:srgbClr val="FFE89F"/>
          </a:solidFill>
          <a:ln w="1270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Open Sans "/>
                <a:ea typeface="Open Sans" panose="020B0606030504020204" pitchFamily="34" charset="0"/>
                <a:cs typeface="Open Sans" panose="020B0606030504020204" pitchFamily="34" charset="0"/>
              </a:rPr>
              <a:t>Председатель Нефтегазстройпрофсоюза России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Open Sans "/>
                <a:ea typeface="Open Sans" panose="020B0606030504020204" pitchFamily="34" charset="0"/>
                <a:cs typeface="Open Sans" panose="020B0606030504020204" pitchFamily="34" charset="0"/>
              </a:rPr>
              <a:t>Александр Корчагин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Open Sans "/>
                <a:ea typeface="Open Sans" panose="020B0606030504020204" pitchFamily="34" charset="0"/>
                <a:cs typeface="Open Sans" panose="020B0606030504020204" pitchFamily="34" charset="0"/>
              </a:rPr>
              <a:t>– член Российской трехсторонней комиссии,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Open Sans "/>
                <a:ea typeface="Open Sans" panose="020B0606030504020204" pitchFamily="34" charset="0"/>
                <a:cs typeface="Open Sans" panose="020B0606030504020204" pitchFamily="34" charset="0"/>
              </a:rPr>
              <a:t>руководитель Рабочей группы в области социально-экономических проблем северных регионов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295905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05DE23-75D1-47E7-97A3-877726208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102"/>
            <a:ext cx="12186334" cy="4819971"/>
          </a:xfrm>
        </p:spPr>
      </p:pic>
    </p:spTree>
    <p:extLst>
      <p:ext uri="{BB962C8B-B14F-4D97-AF65-F5344CB8AC3E}">
        <p14:creationId xmlns:p14="http://schemas.microsoft.com/office/powerpoint/2010/main" val="2987698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2">
            <a:extLst>
              <a:ext uri="{FF2B5EF4-FFF2-40B4-BE49-F238E27FC236}">
                <a16:creationId xmlns:a16="http://schemas.microsoft.com/office/drawing/2014/main" id="{8AB190E5-4C01-4DDF-A20E-8470C99AA17E}"/>
              </a:ext>
            </a:extLst>
          </p:cNvPr>
          <p:cNvSpPr/>
          <p:nvPr/>
        </p:nvSpPr>
        <p:spPr>
          <a:xfrm>
            <a:off x="174386" y="3046927"/>
            <a:ext cx="8197825" cy="3791188"/>
          </a:xfrm>
          <a:prstGeom prst="roundRect">
            <a:avLst>
              <a:gd name="adj" fmla="val 2922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Рассматриваемые вопросы в рамках  </a:t>
            </a:r>
          </a:p>
          <a:p>
            <a:pPr algn="ctr"/>
            <a:r>
              <a:rPr lang="ru-RU" sz="1400" b="1" dirty="0"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Рабочей группы</a:t>
            </a: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качество и доступность транспортных услуг для жителей северных регионов;</a:t>
            </a:r>
          </a:p>
          <a:p>
            <a:pPr marL="193675" indent="-193675">
              <a:buFont typeface="Wingdings" panose="05000000000000000000" pitchFamily="2" charset="2"/>
              <a:buChar char="ü"/>
            </a:pP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безопасность авиаперевозок работников-вахтовиков;</a:t>
            </a:r>
          </a:p>
          <a:p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реформа здравоохранения и оптимизация медицинских учреждений;</a:t>
            </a:r>
          </a:p>
          <a:p>
            <a:pPr marL="193675" indent="-193675">
              <a:buFont typeface="Wingdings" panose="05000000000000000000" pitchFamily="2" charset="2"/>
              <a:buChar char="ü"/>
            </a:pP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необходимость поддержки российских судоходных компаний, выполняющих социально значимые перевозки пассажиров водным транспортом на территории Севера;</a:t>
            </a:r>
          </a:p>
          <a:p>
            <a:pPr marL="193675" indent="-193675">
              <a:buFont typeface="Wingdings" panose="05000000000000000000" pitchFamily="2" charset="2"/>
              <a:buChar char="ü"/>
            </a:pP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3675" indent="-193675">
              <a:buFont typeface="Wingdings" panose="05000000000000000000" pitchFamily="2" charset="2"/>
              <a:buChar char="ü"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гос. программы «Обеспечение доступным и комфортным жильем и коммунальными услугами граждан Российской Федерации» и другие.</a:t>
            </a:r>
          </a:p>
          <a:p>
            <a:pPr algn="ctr"/>
            <a:endParaRPr lang="ru-RU" sz="1400" b="1" dirty="0">
              <a:solidFill>
                <a:srgbClr val="FF66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>
                <a:solidFill>
                  <a:srgbClr val="FF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Итоги заседаний используются Профсоюзом </a:t>
            </a:r>
          </a:p>
          <a:p>
            <a:pPr algn="ctr"/>
            <a:r>
              <a:rPr lang="ru-RU" sz="1400" b="1" dirty="0">
                <a:solidFill>
                  <a:srgbClr val="FF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информационной, аналитической, правозащитной, социально-экономической деятельности и работе по вопросам охраны труда!</a:t>
            </a:r>
            <a:endParaRPr lang="ru-RU" sz="14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093242-6395-480B-BFE5-C23053945FC8}"/>
              </a:ext>
            </a:extLst>
          </p:cNvPr>
          <p:cNvSpPr txBox="1">
            <a:spLocks/>
          </p:cNvSpPr>
          <p:nvPr/>
        </p:nvSpPr>
        <p:spPr>
          <a:xfrm>
            <a:off x="652561" y="1248723"/>
            <a:ext cx="5381897" cy="1798204"/>
          </a:xfrm>
          <a:prstGeom prst="roundRect">
            <a:avLst>
              <a:gd name="adj" fmla="val 5872"/>
            </a:avLst>
          </a:prstGeom>
          <a:solidFill>
            <a:srgbClr val="FFE89F"/>
          </a:solidFill>
          <a:ln w="1270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Председатель Нефтегазстройпрофсоюза России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Александр Корчагин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член Российской трехсторонней комиссии,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сопредседатель  Рабочей группы по социально-экономическим проблемам развития регионов России, в том числе районов Крайнего Севера и приравненных к них местностей (6 РГ)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011AC4-FA7C-4729-8FD9-2F6E45E3ECC1}"/>
              </a:ext>
            </a:extLst>
          </p:cNvPr>
          <p:cNvSpPr/>
          <p:nvPr/>
        </p:nvSpPr>
        <p:spPr>
          <a:xfrm>
            <a:off x="276836" y="68419"/>
            <a:ext cx="8841997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</a:pPr>
            <a:r>
              <a:rPr lang="ru-RU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Рабочая группа № 6 (в области социально-экономических проблем развития регионов России, в том числе районов Крайнего Севера и приравненных к них местностей 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7CA5D2-C1DC-4583-83F3-4CEBD9445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354" y="1526549"/>
            <a:ext cx="4385309" cy="27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1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C96210-AB1D-49C6-8BE4-B24BFCBD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C74A-4241-44BD-A278-F4AA7398E93F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E9E87E-918C-4B81-8119-63FA0100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" r="3324"/>
          <a:stretch/>
        </p:blipFill>
        <p:spPr>
          <a:xfrm>
            <a:off x="4406298" y="1139456"/>
            <a:ext cx="7691745" cy="57185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91DD6-5706-4442-AA12-22931A49D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57" y="440478"/>
            <a:ext cx="4221669" cy="6087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828E0-1954-43ED-AC37-F3E8EA64B6D6}"/>
              </a:ext>
            </a:extLst>
          </p:cNvPr>
          <p:cNvSpPr txBox="1"/>
          <p:nvPr/>
        </p:nvSpPr>
        <p:spPr>
          <a:xfrm>
            <a:off x="1381387" y="117312"/>
            <a:ext cx="6993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отраслевой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3366794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57FE8ACC-3D79-4176-A724-2815E1DB762A}" vid="{0B105576-CB70-4993-82CA-8D3239CCE41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614599B489ACE4C98556584C2512FB3" ma:contentTypeVersion="10" ma:contentTypeDescription="Создание документа." ma:contentTypeScope="" ma:versionID="2b7b012c3e2703add5699dea109c23d7">
  <xsd:schema xmlns:xsd="http://www.w3.org/2001/XMLSchema" xmlns:xs="http://www.w3.org/2001/XMLSchema" xmlns:p="http://schemas.microsoft.com/office/2006/metadata/properties" xmlns:ns2="ffbbaca9-2892-4ef6-8b83-294e11478586" targetNamespace="http://schemas.microsoft.com/office/2006/metadata/properties" ma:root="true" ma:fieldsID="1c88d1b216a42c09415f46ca53c3f95c" ns2:_="">
    <xsd:import namespace="ffbbaca9-2892-4ef6-8b83-294e114785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baca9-2892-4ef6-8b83-294e114785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D717F6-1A12-405A-9B38-64C11C83CEED}">
  <ds:schemaRefs>
    <ds:schemaRef ds:uri="http://purl.org/dc/elements/1.1/"/>
    <ds:schemaRef ds:uri="ffbbaca9-2892-4ef6-8b83-294e11478586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4C054D3-F5AB-448C-8E18-D44EF99547C5}"/>
</file>

<file path=customXml/itemProps3.xml><?xml version="1.0" encoding="utf-8"?>
<ds:datastoreItem xmlns:ds="http://schemas.openxmlformats.org/officeDocument/2006/customXml" ds:itemID="{BB3A1DB8-ADE0-453B-BFB1-C82AF9BC1F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1913</TotalTime>
  <Words>2743</Words>
  <Application>Microsoft Office PowerPoint</Application>
  <PresentationFormat>Широкоэкранный</PresentationFormat>
  <Paragraphs>386</Paragraphs>
  <Slides>36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Open Sans</vt:lpstr>
      <vt:lpstr>Open Sans </vt:lpstr>
      <vt:lpstr>Roboto</vt:lpstr>
      <vt:lpstr>Tahoma</vt:lpstr>
      <vt:lpstr>Times New Roman</vt:lpstr>
      <vt:lpstr>Wingdings</vt:lpstr>
      <vt:lpstr>Wingdings 2</vt:lpstr>
      <vt:lpstr>Тема1</vt:lpstr>
      <vt:lpstr>CorelDRAW</vt:lpstr>
      <vt:lpstr>Презентация PowerPoint</vt:lpstr>
      <vt:lpstr>Цели и задачи по направлению</vt:lpstr>
      <vt:lpstr>УРОВНИ СОЦИАЛЬНОГО ПАРТНЕРСТВА</vt:lpstr>
      <vt:lpstr>Презентация PowerPoint</vt:lpstr>
      <vt:lpstr>Генеральное соглашение на 2021-2023 гг. содержит семь разделов </vt:lpstr>
      <vt:lpstr>Российская трехсторонняя комиссия  по регулированию социально-трудовых отношений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Отраслевая комиссия</vt:lpstr>
      <vt:lpstr>Презентация PowerPoint</vt:lpstr>
      <vt:lpstr>Взаимодействие с Федерацией независимых профсоюзов России</vt:lpstr>
      <vt:lpstr>Соглашения о взаимодействии по вопросам регулирования социально-трудовых  и связанных с ними экономических отношений </vt:lpstr>
      <vt:lpstr>Презентация PowerPoint</vt:lpstr>
      <vt:lpstr>Конкурсы </vt:lpstr>
      <vt:lpstr>Задачи на следующий период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Нефтегазстройпрофсоюз России</dc:title>
  <dc:creator>Евгений Портной</dc:creator>
  <cp:lastModifiedBy>Анастасия Владимировна</cp:lastModifiedBy>
  <cp:revision>161</cp:revision>
  <cp:lastPrinted>2020-01-28T06:26:30Z</cp:lastPrinted>
  <dcterms:created xsi:type="dcterms:W3CDTF">2019-11-07T06:11:59Z</dcterms:created>
  <dcterms:modified xsi:type="dcterms:W3CDTF">2021-03-29T05:24:49Z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0x0101007614599B489ACE4C98556584C2512FB3</vt:lpwstr>
  </property>
</Properties>
</file>