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6" d="100"/>
          <a:sy n="106" d="100"/>
        </p:scale>
        <p:origin x="672" y="78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presProps" Target="presProps.xml" /><Relationship Id="rId9" Type="http://schemas.openxmlformats.org/officeDocument/2006/relationships/tableStyles" Target="tableStyles.xml" /><Relationship Id="rId1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882901" y="201600"/>
            <a:ext cx="9017000" cy="114300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279399" y="1600201"/>
            <a:ext cx="11620500" cy="533480"/>
          </a:xfrm>
        </p:spPr>
        <p:txBody>
          <a:bodyPr lIns="0" tIns="0" rIns="0" bIns="0">
            <a:spAutoFit/>
          </a:bodyPr>
          <a:lstStyle>
            <a:lvl1pPr>
              <a:buNone/>
              <a:defRPr sz="3450" b="0"/>
            </a:lvl1pPr>
            <a:lvl2pPr>
              <a:buNone/>
              <a:defRPr sz="2650"/>
            </a:lvl2pPr>
            <a:lvl3pPr>
              <a:buNone/>
              <a:defRPr sz="2650"/>
            </a:lvl3pPr>
            <a:lvl4pPr>
              <a:buNone/>
              <a:defRPr sz="2650"/>
            </a:lvl4pPr>
            <a:lvl5pPr>
              <a:buNone/>
              <a:defRPr sz="265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 bwMode="auto">
          <a:xfrm>
            <a:off x="2887135" y="6342622"/>
            <a:ext cx="9394909" cy="410369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650" b="0">
                <a:solidFill>
                  <a:schemeClr val="bg1"/>
                </a:solidFill>
              </a:defRPr>
            </a:lvl1pPr>
            <a:lvl2pPr>
              <a:buNone/>
              <a:defRPr sz="2650"/>
            </a:lvl2pPr>
            <a:lvl3pPr>
              <a:buNone/>
              <a:defRPr sz="2650"/>
            </a:lvl3pPr>
            <a:lvl4pPr>
              <a:buNone/>
              <a:defRPr sz="2650"/>
            </a:lvl4pPr>
            <a:lvl5pPr>
              <a:buNone/>
              <a:defRPr sz="2650"/>
            </a:lvl5pPr>
          </a:lstStyle>
          <a:p>
            <a:pPr lvl="0">
              <a:defRPr/>
            </a:pPr>
            <a:r>
              <a:rPr lang="ru-RU"/>
              <a:t>НАЗВАНИЕ ПРЕЗЕНТАЦИИ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2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882901" y="201600"/>
            <a:ext cx="9017000" cy="114300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279399" y="1600201"/>
            <a:ext cx="11620500" cy="533480"/>
          </a:xfrm>
        </p:spPr>
        <p:txBody>
          <a:bodyPr lIns="0" tIns="0" rIns="0" bIns="0">
            <a:spAutoFit/>
          </a:bodyPr>
          <a:lstStyle>
            <a:lvl1pPr>
              <a:buNone/>
              <a:defRPr sz="3450" b="0"/>
            </a:lvl1pPr>
            <a:lvl2pPr>
              <a:buNone/>
              <a:defRPr sz="2650"/>
            </a:lvl2pPr>
            <a:lvl3pPr>
              <a:buNone/>
              <a:defRPr sz="2650"/>
            </a:lvl3pPr>
            <a:lvl4pPr>
              <a:buNone/>
              <a:defRPr sz="2650"/>
            </a:lvl4pPr>
            <a:lvl5pPr>
              <a:buNone/>
              <a:defRPr sz="265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 bwMode="auto">
          <a:xfrm>
            <a:off x="2887135" y="6342622"/>
            <a:ext cx="9394909" cy="410369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650" b="0">
                <a:solidFill>
                  <a:schemeClr val="bg1"/>
                </a:solidFill>
              </a:defRPr>
            </a:lvl1pPr>
            <a:lvl2pPr>
              <a:buNone/>
              <a:defRPr sz="2650"/>
            </a:lvl2pPr>
            <a:lvl3pPr>
              <a:buNone/>
              <a:defRPr sz="2650"/>
            </a:lvl3pPr>
            <a:lvl4pPr>
              <a:buNone/>
              <a:defRPr sz="2650"/>
            </a:lvl4pPr>
            <a:lvl5pPr>
              <a:buNone/>
              <a:defRPr sz="2650"/>
            </a:lvl5pPr>
          </a:lstStyle>
          <a:p>
            <a:pPr lvl="0">
              <a:defRPr/>
            </a:pPr>
            <a:r>
              <a:rPr lang="ru-RU"/>
              <a:t>НАЗВАНИЕ ПРЕЗЕНТАЦИИ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882901" y="201600"/>
            <a:ext cx="9029699" cy="1143000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0" hasCustomPrompt="1"/>
          </p:nvPr>
        </p:nvSpPr>
        <p:spPr bwMode="auto">
          <a:xfrm>
            <a:off x="2887135" y="6342622"/>
            <a:ext cx="9394909" cy="410369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650" b="0">
                <a:solidFill>
                  <a:schemeClr val="bg1"/>
                </a:solidFill>
              </a:defRPr>
            </a:lvl1pPr>
            <a:lvl2pPr>
              <a:buNone/>
              <a:defRPr sz="2650"/>
            </a:lvl2pPr>
            <a:lvl3pPr>
              <a:buNone/>
              <a:defRPr sz="2650"/>
            </a:lvl3pPr>
            <a:lvl4pPr>
              <a:buNone/>
              <a:defRPr sz="2650"/>
            </a:lvl4pPr>
            <a:lvl5pPr>
              <a:buNone/>
              <a:defRPr sz="2650"/>
            </a:lvl5pPr>
          </a:lstStyle>
          <a:p>
            <a:pPr lvl="0">
              <a:defRPr/>
            </a:pPr>
            <a:r>
              <a:rPr lang="ru-RU"/>
              <a:t>НАЗВАНИЕ ПРЕЗЕНТАЦИИ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5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 bwMode="auto">
          <a:xfrm>
            <a:off x="2887135" y="1600201"/>
            <a:ext cx="9012765" cy="4415851"/>
          </a:xfrm>
        </p:spPr>
        <p:txBody>
          <a:bodyPr lIns="0" tIns="0" rIns="0" bIns="0">
            <a:noAutofit/>
          </a:bodyPr>
          <a:lstStyle>
            <a:lvl1pPr>
              <a:buNone/>
              <a:defRPr sz="3450" b="0"/>
            </a:lvl1pPr>
            <a:lvl2pPr>
              <a:buNone/>
              <a:defRPr sz="2650"/>
            </a:lvl2pPr>
            <a:lvl3pPr>
              <a:buNone/>
              <a:defRPr sz="2650"/>
            </a:lvl3pPr>
            <a:lvl4pPr>
              <a:buNone/>
              <a:defRPr sz="2650"/>
            </a:lvl4pPr>
            <a:lvl5pPr>
              <a:buNone/>
              <a:defRPr sz="2650"/>
            </a:lvl5pPr>
          </a:lstStyle>
          <a:p>
            <a:pPr lvl="0">
              <a:defRPr/>
            </a:pPr>
            <a:r>
              <a:rPr lang="ru-RU"/>
              <a:t>НАЗВАНИЕ ПРЕЗЕНТАЦИИ</a:t>
            </a:r>
            <a:endParaRPr/>
          </a:p>
        </p:txBody>
      </p:sp>
      <p:sp>
        <p:nvSpPr>
          <p:cNvPr id="4" name="Содержимое 2"/>
          <p:cNvSpPr>
            <a:spLocks noGrp="1"/>
          </p:cNvSpPr>
          <p:nvPr>
            <p:ph idx="10" hasCustomPrompt="1"/>
          </p:nvPr>
        </p:nvSpPr>
        <p:spPr bwMode="auto">
          <a:xfrm>
            <a:off x="2887135" y="6342622"/>
            <a:ext cx="9394909" cy="410369"/>
          </a:xfrm>
        </p:spPr>
        <p:txBody>
          <a:bodyPr wrap="square" lIns="0" tIns="0" rIns="0" bIns="0">
            <a:spAutoFit/>
          </a:bodyPr>
          <a:lstStyle>
            <a:lvl1pPr>
              <a:buNone/>
              <a:defRPr sz="2650" b="0">
                <a:solidFill>
                  <a:schemeClr val="bg1"/>
                </a:solidFill>
              </a:defRPr>
            </a:lvl1pPr>
            <a:lvl2pPr>
              <a:buNone/>
              <a:defRPr sz="2650"/>
            </a:lvl2pPr>
            <a:lvl3pPr>
              <a:buNone/>
              <a:defRPr sz="2650"/>
            </a:lvl3pPr>
            <a:lvl4pPr>
              <a:buNone/>
              <a:defRPr sz="2650"/>
            </a:lvl4pPr>
            <a:lvl5pPr>
              <a:buNone/>
              <a:defRPr sz="2650"/>
            </a:lvl5pPr>
          </a:lstStyle>
          <a:p>
            <a:pPr lvl="0">
              <a:defRPr/>
            </a:pPr>
            <a:r>
              <a:rPr lang="ru-RU"/>
              <a:t>НАЗВАНИЕ МЕПОПРИЯТИЯ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 userDrawn="1"/>
        </p:nvGrpSpPr>
        <p:grpSpPr bwMode="auto">
          <a:xfrm>
            <a:off x="0" y="6163734"/>
            <a:ext cx="12192000" cy="719668"/>
            <a:chOff x="0" y="3974"/>
            <a:chExt cx="5760" cy="340"/>
          </a:xfrm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2400">
                <a:solidFill>
                  <a:prstClr val="black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>
                <a:defRPr/>
              </a:pPr>
              <a:endParaRPr lang="ru-RU" sz="2400">
                <a:solidFill>
                  <a:prstClr val="black"/>
                </a:solidFill>
              </a:endParaRPr>
            </a:p>
          </p:txBody>
        </p:sp>
        <p:sp>
          <p:nvSpPr>
            <p:cNvPr id="14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>
                <a:defRPr/>
              </a:pPr>
              <a:endParaRPr lang="ru-RU" sz="240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9"/>
          <p:cNvSpPr>
            <a:spLocks noChangeArrowheads="1"/>
          </p:cNvSpPr>
          <p:nvPr userDrawn="1"/>
        </p:nvSpPr>
        <p:spPr bwMode="auto">
          <a:xfrm>
            <a:off x="2590800" y="3"/>
            <a:ext cx="9601200" cy="1439333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15" name="Rectangle 8"/>
          <p:cNvSpPr>
            <a:spLocks noChangeArrowheads="1"/>
          </p:cNvSpPr>
          <p:nvPr userDrawn="1"/>
        </p:nvSpPr>
        <p:spPr bwMode="auto">
          <a:xfrm>
            <a:off x="0" y="3"/>
            <a:ext cx="2582333" cy="1439333"/>
          </a:xfrm>
          <a:prstGeom prst="rect">
            <a:avLst/>
          </a:prstGeom>
          <a:solidFill>
            <a:srgbClr val="0066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17" name="Line 10"/>
          <p:cNvSpPr>
            <a:spLocks noChangeShapeType="1"/>
          </p:cNvSpPr>
          <p:nvPr userDrawn="1"/>
        </p:nvSpPr>
        <p:spPr bwMode="auto">
          <a:xfrm>
            <a:off x="2582333" y="3"/>
            <a:ext cx="0" cy="1439333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0" y="6159499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21" name="Line 17"/>
          <p:cNvSpPr>
            <a:spLocks noChangeShapeType="1"/>
          </p:cNvSpPr>
          <p:nvPr userDrawn="1"/>
        </p:nvSpPr>
        <p:spPr bwMode="auto">
          <a:xfrm>
            <a:off x="0" y="1439333"/>
            <a:ext cx="12192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ru-RU" sz="2400">
              <a:solidFill>
                <a:prstClr val="black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279400" y="1600201"/>
            <a:ext cx="11303000" cy="53348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18" name="Номер слайда 3"/>
          <p:cNvSpPr txBox="1"/>
          <p:nvPr userDrawn="1"/>
        </p:nvSpPr>
        <p:spPr bwMode="auto">
          <a:xfrm>
            <a:off x="279402" y="6223001"/>
            <a:ext cx="1976969" cy="635001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>
              <a:defRPr/>
            </a:pPr>
            <a:fld id="{E4274F02-7521-4F9B-A76E-13D583AC38B1}" type="slidenum">
              <a:rPr lang="ru-RU" sz="2650" b="1">
                <a:solidFill>
                  <a:prstClr val="white"/>
                </a:solidFill>
                <a:latin typeface="Arial Narrow"/>
              </a:rPr>
              <a:t/>
            </a:fld>
            <a:endParaRPr lang="ru-RU" sz="2650" b="1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23" name="Picture 3" descr="C:\Users\v.aprelkov\Desktop\transgaz.png"/>
          <p:cNvPicPr>
            <a:picLocks noChangeAspect="1" noChangeArrowheads="1"/>
          </p:cNvPicPr>
          <p:nvPr userDrawn="1"/>
        </p:nvPicPr>
        <p:blipFill>
          <a:blip r:embed="rId7"/>
          <a:stretch/>
        </p:blipFill>
        <p:spPr bwMode="auto">
          <a:xfrm>
            <a:off x="239538" y="124800"/>
            <a:ext cx="2056695" cy="11424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1219140">
        <a:spcBef>
          <a:spcPts val="0"/>
        </a:spcBef>
        <a:buNone/>
        <a:defRPr lang="ru-RU" sz="3450" b="0" i="0" u="none" strike="noStrike" cap="none" spc="0">
          <a:ln>
            <a:noFill/>
          </a:ln>
          <a:solidFill>
            <a:schemeClr val="bg1"/>
          </a:solidFill>
          <a:latin typeface="Arial Narrow"/>
          <a:ea typeface="+mj-ea"/>
          <a:cs typeface="+mj-cs"/>
        </a:defRPr>
      </a:lvl1pPr>
    </p:titleStyle>
    <p:bodyStyle>
      <a:lvl1pPr marL="0" indent="0" algn="l" defTabSz="1219140">
        <a:spcBef>
          <a:spcPts val="0"/>
        </a:spcBef>
        <a:buFont typeface="Arial"/>
        <a:buNone/>
        <a:defRPr sz="3450" b="0">
          <a:solidFill>
            <a:srgbClr val="003366"/>
          </a:solidFill>
          <a:latin typeface="Arial Narrow"/>
          <a:ea typeface="+mn-ea"/>
          <a:cs typeface="+mn-cs"/>
        </a:defRPr>
      </a:lvl1pPr>
      <a:lvl2pPr marL="990550" indent="-380981" algn="l" defTabSz="1219140">
        <a:spcBef>
          <a:spcPts val="0"/>
        </a:spcBef>
        <a:buFont typeface="Arial"/>
        <a:buNone/>
        <a:defRPr sz="3450">
          <a:solidFill>
            <a:schemeClr val="bg1"/>
          </a:solidFill>
          <a:latin typeface="Arial Narrow"/>
          <a:ea typeface="+mn-ea"/>
          <a:cs typeface="+mn-cs"/>
        </a:defRPr>
      </a:lvl2pPr>
      <a:lvl3pPr marL="1523925" indent="-304784" algn="l" defTabSz="1219140">
        <a:spcBef>
          <a:spcPts val="0"/>
        </a:spcBef>
        <a:buFont typeface="Arial"/>
        <a:buNone/>
        <a:defRPr sz="3450">
          <a:solidFill>
            <a:schemeClr val="bg1"/>
          </a:solidFill>
          <a:latin typeface="Arial Narrow"/>
          <a:ea typeface="+mn-ea"/>
          <a:cs typeface="+mn-cs"/>
        </a:defRPr>
      </a:lvl3pPr>
      <a:lvl4pPr marL="2133493" indent="-304784" algn="l" defTabSz="1219140">
        <a:spcBef>
          <a:spcPts val="0"/>
        </a:spcBef>
        <a:buFont typeface="Arial"/>
        <a:buNone/>
        <a:defRPr sz="3450">
          <a:solidFill>
            <a:schemeClr val="bg1"/>
          </a:solidFill>
          <a:latin typeface="Arial Narrow"/>
          <a:ea typeface="+mn-ea"/>
          <a:cs typeface="+mn-cs"/>
        </a:defRPr>
      </a:lvl4pPr>
      <a:lvl5pPr marL="2743062" indent="-304784" algn="l" defTabSz="1219140">
        <a:spcBef>
          <a:spcPts val="0"/>
        </a:spcBef>
        <a:buFont typeface="Arial"/>
        <a:buNone/>
        <a:defRPr sz="3450">
          <a:solidFill>
            <a:schemeClr val="bg1"/>
          </a:solidFill>
          <a:latin typeface="Arial Narrow"/>
          <a:ea typeface="+mn-ea"/>
          <a:cs typeface="+mn-cs"/>
        </a:defRPr>
      </a:lvl5pPr>
      <a:lvl6pPr marL="3352632" indent="-304784" algn="l" defTabSz="1219140">
        <a:spcBef>
          <a:spcPts val="0"/>
        </a:spcBef>
        <a:buFont typeface="Arial"/>
        <a:buChar char="•"/>
        <a:defRPr sz="265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>
        <a:spcBef>
          <a:spcPts val="0"/>
        </a:spcBef>
        <a:buFont typeface="Arial"/>
        <a:buChar char="•"/>
        <a:defRPr sz="265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>
        <a:spcBef>
          <a:spcPts val="0"/>
        </a:spcBef>
        <a:buFont typeface="Arial"/>
        <a:buChar char="•"/>
        <a:defRPr sz="265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>
        <a:spcBef>
          <a:spcPts val="0"/>
        </a:spcBef>
        <a:buFont typeface="Arial"/>
        <a:buChar char="•"/>
        <a:defRPr sz="26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40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/>
          <p:cNvCxnSpPr>
            <a:cxnSpLocks/>
          </p:cNvCxnSpPr>
          <p:nvPr/>
        </p:nvCxnSpPr>
        <p:spPr bwMode="auto">
          <a:xfrm flipH="1">
            <a:off x="22128" y="6214464"/>
            <a:ext cx="121600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 bwMode="auto">
          <a:xfrm>
            <a:off x="362139" y="2326741"/>
            <a:ext cx="5305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Деловая игра по производственной безопасности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«Опасность в безопасности»</a:t>
            </a:r>
            <a:endParaRPr lang="ru-RU" sz="2800" b="1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94764" y="1783532"/>
            <a:ext cx="5160476" cy="3870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6641013" name=""/>
          <p:cNvSpPr txBox="1"/>
          <p:nvPr/>
        </p:nvSpPr>
        <p:spPr bwMode="auto">
          <a:xfrm flipH="0" flipV="0">
            <a:off x="514095" y="4522062"/>
            <a:ext cx="5002857" cy="14634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1" u="sng"/>
              <a:t>Автор:</a:t>
            </a:r>
            <a:r>
              <a:rPr/>
              <a:t> Железнева Мария Николаевна - ведущий специалист по охране труда - руководитель группы ОТ, ППБ и ООС </a:t>
            </a:r>
            <a:endParaRPr/>
          </a:p>
          <a:p>
            <a:pPr>
              <a:defRPr/>
            </a:pPr>
            <a:r>
              <a:rPr/>
              <a:t>филиала Инженерно-технический центр </a:t>
            </a:r>
            <a:endParaRPr/>
          </a:p>
          <a:p>
            <a:pPr>
              <a:defRPr/>
            </a:pPr>
            <a:r>
              <a:rPr/>
              <a:t>ООО «Газпром трансгаз Краснодар»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/>
          <p:cNvCxnSpPr>
            <a:cxnSpLocks/>
          </p:cNvCxnSpPr>
          <p:nvPr/>
        </p:nvCxnSpPr>
        <p:spPr bwMode="auto">
          <a:xfrm flipH="1">
            <a:off x="22128" y="6214464"/>
            <a:ext cx="121600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9714940" name="TextBox 4"/>
          <p:cNvSpPr txBox="1"/>
          <p:nvPr/>
        </p:nvSpPr>
        <p:spPr bwMode="auto">
          <a:xfrm flipH="0" flipV="0">
            <a:off x="2699246" y="227541"/>
            <a:ext cx="9278746" cy="94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rPr>
              <a:t>Деловая игра по производственной безопасности </a:t>
            </a:r>
            <a:endParaRPr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r>
              <a:rPr lang="ru-RU" sz="2800" b="1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rPr>
              <a:t>«Опасность в безопасности»</a:t>
            </a:r>
            <a:endParaRPr sz="2800" b="1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703446649" name=""/>
          <p:cNvPicPr>
            <a:picLocks noChangeAspect="1"/>
          </p:cNvPicPr>
          <p:nvPr/>
        </p:nvPicPr>
        <p:blipFill>
          <a:blip r:embed="rId2"/>
          <a:srcRect l="32093" t="29623" r="31048" b="19263"/>
          <a:stretch/>
        </p:blipFill>
        <p:spPr bwMode="auto">
          <a:xfrm flipH="0" flipV="0">
            <a:off x="8512321" y="1444865"/>
            <a:ext cx="3669846" cy="2862646"/>
          </a:xfrm>
          <a:prstGeom prst="rect">
            <a:avLst/>
          </a:prstGeom>
        </p:spPr>
      </p:pic>
      <p:pic>
        <p:nvPicPr>
          <p:cNvPr id="413398526" name=""/>
          <p:cNvPicPr>
            <a:picLocks noChangeAspect="1"/>
          </p:cNvPicPr>
          <p:nvPr/>
        </p:nvPicPr>
        <p:blipFill>
          <a:blip r:embed="rId3"/>
          <a:srcRect l="32563" t="25810" r="31650" b="23926"/>
          <a:stretch/>
        </p:blipFill>
        <p:spPr bwMode="auto">
          <a:xfrm flipH="0" flipV="0">
            <a:off x="109173" y="3429000"/>
            <a:ext cx="3350675" cy="2647184"/>
          </a:xfrm>
          <a:prstGeom prst="rect">
            <a:avLst/>
          </a:prstGeom>
        </p:spPr>
      </p:pic>
      <p:pic>
        <p:nvPicPr>
          <p:cNvPr id="19728468" name=""/>
          <p:cNvPicPr>
            <a:picLocks noChangeAspect="1"/>
          </p:cNvPicPr>
          <p:nvPr/>
        </p:nvPicPr>
        <p:blipFill>
          <a:blip r:embed="rId4"/>
          <a:srcRect l="39088" t="24640" r="36257" b="25109"/>
          <a:stretch/>
        </p:blipFill>
        <p:spPr bwMode="auto">
          <a:xfrm flipH="0" flipV="0">
            <a:off x="4410253" y="1486479"/>
            <a:ext cx="1685746" cy="1932742"/>
          </a:xfrm>
          <a:prstGeom prst="rect">
            <a:avLst/>
          </a:prstGeom>
        </p:spPr>
      </p:pic>
      <p:pic>
        <p:nvPicPr>
          <p:cNvPr id="366500620" name=""/>
          <p:cNvPicPr>
            <a:picLocks noChangeAspect="1"/>
          </p:cNvPicPr>
          <p:nvPr/>
        </p:nvPicPr>
        <p:blipFill>
          <a:blip r:embed="rId5"/>
          <a:srcRect l="38019" t="20553" r="34817" b="19085"/>
          <a:stretch/>
        </p:blipFill>
        <p:spPr bwMode="auto">
          <a:xfrm flipH="0" flipV="0">
            <a:off x="2980134" y="1486479"/>
            <a:ext cx="1553591" cy="1941990"/>
          </a:xfrm>
          <a:prstGeom prst="rect">
            <a:avLst/>
          </a:prstGeom>
        </p:spPr>
      </p:pic>
      <p:pic>
        <p:nvPicPr>
          <p:cNvPr id="2123928930" name=""/>
          <p:cNvPicPr>
            <a:picLocks noChangeAspect="1"/>
          </p:cNvPicPr>
          <p:nvPr/>
        </p:nvPicPr>
        <p:blipFill>
          <a:blip r:embed="rId6"/>
          <a:srcRect l="40109" t="24245" r="37405" b="21223"/>
          <a:stretch/>
        </p:blipFill>
        <p:spPr bwMode="auto">
          <a:xfrm flipH="0" flipV="0">
            <a:off x="1482027" y="1440241"/>
            <a:ext cx="1498105" cy="2043713"/>
          </a:xfrm>
          <a:prstGeom prst="rect">
            <a:avLst/>
          </a:prstGeom>
        </p:spPr>
      </p:pic>
      <p:pic>
        <p:nvPicPr>
          <p:cNvPr id="117767917" name=""/>
          <p:cNvPicPr>
            <a:picLocks noChangeAspect="1"/>
          </p:cNvPicPr>
          <p:nvPr/>
        </p:nvPicPr>
        <p:blipFill>
          <a:blip r:embed="rId7"/>
          <a:srcRect l="39224" t="23311" r="37003" b="21114"/>
          <a:stretch/>
        </p:blipFill>
        <p:spPr bwMode="auto">
          <a:xfrm flipH="0" flipV="0">
            <a:off x="22127" y="1444865"/>
            <a:ext cx="1459899" cy="1919838"/>
          </a:xfrm>
          <a:prstGeom prst="rect">
            <a:avLst/>
          </a:prstGeom>
        </p:spPr>
      </p:pic>
      <p:pic>
        <p:nvPicPr>
          <p:cNvPr id="1613294182" name=""/>
          <p:cNvPicPr>
            <a:picLocks noChangeAspect="1"/>
          </p:cNvPicPr>
          <p:nvPr/>
        </p:nvPicPr>
        <p:blipFill>
          <a:blip r:embed="rId8"/>
          <a:srcRect l="37732" t="23801" r="35141" b="15611"/>
          <a:stretch/>
        </p:blipFill>
        <p:spPr bwMode="auto">
          <a:xfrm flipH="0" flipV="0">
            <a:off x="5778482" y="1486479"/>
            <a:ext cx="1442621" cy="1812524"/>
          </a:xfrm>
          <a:prstGeom prst="rect">
            <a:avLst/>
          </a:prstGeom>
        </p:spPr>
      </p:pic>
      <p:pic>
        <p:nvPicPr>
          <p:cNvPr id="2055008445" name=""/>
          <p:cNvPicPr>
            <a:picLocks noChangeAspect="1"/>
          </p:cNvPicPr>
          <p:nvPr/>
        </p:nvPicPr>
        <p:blipFill>
          <a:blip r:embed="rId9"/>
          <a:srcRect l="39105" t="19792" r="36728" b="17107"/>
          <a:stretch/>
        </p:blipFill>
        <p:spPr bwMode="auto">
          <a:xfrm flipH="0" flipV="0">
            <a:off x="7221104" y="1465672"/>
            <a:ext cx="1278790" cy="1878224"/>
          </a:xfrm>
          <a:prstGeom prst="rect">
            <a:avLst/>
          </a:prstGeom>
        </p:spPr>
      </p:pic>
      <p:pic>
        <p:nvPicPr>
          <p:cNvPr id="1908654996" name=""/>
          <p:cNvPicPr>
            <a:picLocks noChangeAspect="1"/>
          </p:cNvPicPr>
          <p:nvPr/>
        </p:nvPicPr>
        <p:blipFill>
          <a:blip r:embed="rId10"/>
          <a:srcRect l="40021" t="22749" r="37506" b="19607"/>
          <a:stretch/>
        </p:blipFill>
        <p:spPr bwMode="auto">
          <a:xfrm flipH="0" flipV="0">
            <a:off x="10887205" y="4207740"/>
            <a:ext cx="1294961" cy="1868444"/>
          </a:xfrm>
          <a:prstGeom prst="rect">
            <a:avLst/>
          </a:prstGeom>
        </p:spPr>
      </p:pic>
      <p:pic>
        <p:nvPicPr>
          <p:cNvPr id="847367276" name=""/>
          <p:cNvPicPr>
            <a:picLocks noChangeAspect="1"/>
          </p:cNvPicPr>
          <p:nvPr/>
        </p:nvPicPr>
        <p:blipFill>
          <a:blip r:embed="rId11"/>
          <a:srcRect l="39729" t="24189" r="36917" b="11914"/>
          <a:stretch/>
        </p:blipFill>
        <p:spPr bwMode="auto">
          <a:xfrm flipH="0" flipV="0">
            <a:off x="9560310" y="4307512"/>
            <a:ext cx="1214058" cy="1868444"/>
          </a:xfrm>
          <a:prstGeom prst="rect">
            <a:avLst/>
          </a:prstGeom>
        </p:spPr>
      </p:pic>
      <p:pic>
        <p:nvPicPr>
          <p:cNvPr id="1554475467" name=""/>
          <p:cNvPicPr>
            <a:picLocks noChangeAspect="1"/>
          </p:cNvPicPr>
          <p:nvPr/>
        </p:nvPicPr>
        <p:blipFill>
          <a:blip r:embed="rId12"/>
          <a:srcRect l="37937" t="27179" r="36777" b="7509"/>
          <a:stretch/>
        </p:blipFill>
        <p:spPr bwMode="auto">
          <a:xfrm flipH="0" flipV="0">
            <a:off x="4027818" y="3440197"/>
            <a:ext cx="1750664" cy="2543612"/>
          </a:xfrm>
          <a:prstGeom prst="rect">
            <a:avLst/>
          </a:prstGeom>
        </p:spPr>
      </p:pic>
      <p:pic>
        <p:nvPicPr>
          <p:cNvPr id="1592167569" name=""/>
          <p:cNvPicPr>
            <a:picLocks noChangeAspect="1"/>
          </p:cNvPicPr>
          <p:nvPr/>
        </p:nvPicPr>
        <p:blipFill>
          <a:blip r:embed="rId13"/>
          <a:srcRect l="39635" t="25017" r="37218" b="21354"/>
          <a:stretch/>
        </p:blipFill>
        <p:spPr bwMode="auto">
          <a:xfrm flipH="0" flipV="0">
            <a:off x="5979226" y="3419222"/>
            <a:ext cx="1983879" cy="2585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/>
          <p:cNvCxnSpPr>
            <a:cxnSpLocks/>
          </p:cNvCxnSpPr>
          <p:nvPr/>
        </p:nvCxnSpPr>
        <p:spPr bwMode="auto">
          <a:xfrm flipH="1">
            <a:off x="22128" y="6214464"/>
            <a:ext cx="121600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487557" name="TextBox 4"/>
          <p:cNvSpPr txBox="1"/>
          <p:nvPr/>
        </p:nvSpPr>
        <p:spPr bwMode="auto">
          <a:xfrm flipH="0" flipV="0">
            <a:off x="2689998" y="199798"/>
            <a:ext cx="9279105" cy="94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rPr>
              <a:t>Деловая игра по производственной безопасности </a:t>
            </a:r>
            <a:endParaRPr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r>
              <a:rPr lang="ru-RU" sz="2800" b="1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rPr>
              <a:t>«Опасность в безопасности»</a:t>
            </a:r>
            <a:endParaRPr sz="2800" b="1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4164900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399978" flipH="0" flipV="0">
            <a:off x="22127" y="1468760"/>
            <a:ext cx="3021269" cy="2939740"/>
          </a:xfrm>
          <a:prstGeom prst="rect">
            <a:avLst/>
          </a:prstGeom>
        </p:spPr>
      </p:pic>
      <p:pic>
        <p:nvPicPr>
          <p:cNvPr id="171944178" name=""/>
          <p:cNvPicPr>
            <a:picLocks noChangeAspect="1"/>
          </p:cNvPicPr>
          <p:nvPr/>
        </p:nvPicPr>
        <p:blipFill>
          <a:blip r:embed="rId3"/>
          <a:srcRect l="44016" t="6328" r="27744" b="27146"/>
          <a:stretch/>
        </p:blipFill>
        <p:spPr bwMode="auto">
          <a:xfrm flipH="0" flipV="0">
            <a:off x="9444886" y="1468760"/>
            <a:ext cx="2737281" cy="3627179"/>
          </a:xfrm>
          <a:prstGeom prst="rect">
            <a:avLst/>
          </a:prstGeom>
        </p:spPr>
      </p:pic>
      <p:pic>
        <p:nvPicPr>
          <p:cNvPr id="1960685757" name=""/>
          <p:cNvPicPr>
            <a:picLocks noChangeAspect="1"/>
          </p:cNvPicPr>
          <p:nvPr/>
        </p:nvPicPr>
        <p:blipFill>
          <a:blip r:embed="rId4"/>
          <a:srcRect l="33281" t="6503" r="17465" b="27915"/>
          <a:stretch/>
        </p:blipFill>
        <p:spPr bwMode="auto">
          <a:xfrm flipH="0" flipV="0">
            <a:off x="5294048" y="1468760"/>
            <a:ext cx="4150837" cy="3108786"/>
          </a:xfrm>
          <a:prstGeom prst="rect">
            <a:avLst/>
          </a:prstGeom>
        </p:spPr>
      </p:pic>
      <p:pic>
        <p:nvPicPr>
          <p:cNvPr id="878222186" name=""/>
          <p:cNvPicPr>
            <a:picLocks noChangeAspect="1"/>
          </p:cNvPicPr>
          <p:nvPr/>
        </p:nvPicPr>
        <p:blipFill>
          <a:blip r:embed="rId5"/>
          <a:srcRect l="33417" t="6417" r="17111" b="27353"/>
          <a:stretch/>
        </p:blipFill>
        <p:spPr bwMode="auto">
          <a:xfrm flipH="0" flipV="0">
            <a:off x="1110856" y="3780502"/>
            <a:ext cx="3158283" cy="2378380"/>
          </a:xfrm>
          <a:prstGeom prst="rect">
            <a:avLst/>
          </a:prstGeom>
        </p:spPr>
      </p:pic>
      <p:sp>
        <p:nvSpPr>
          <p:cNvPr id="1923671412" name=""/>
          <p:cNvSpPr txBox="1"/>
          <p:nvPr/>
        </p:nvSpPr>
        <p:spPr bwMode="auto">
          <a:xfrm flipH="0" flipV="0">
            <a:off x="4346784" y="4646064"/>
            <a:ext cx="7705189" cy="156398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indent="450214" algn="l">
              <a:lnSpc>
                <a:spcPct val="114999"/>
              </a:lnSpc>
              <a:spcAft>
                <a:spcPts val="0"/>
              </a:spcAft>
              <a:defRPr/>
            </a:pPr>
            <a:r>
              <a:rPr sz="1400">
                <a:latin typeface="Times New Roman"/>
                <a:cs typeface="Times New Roman"/>
              </a:rPr>
              <a:t>Уже два года подряд в преддверии Всемирного дня охраны </a:t>
            </a:r>
            <a:endParaRPr sz="1400">
              <a:latin typeface="Times New Roman"/>
              <a:cs typeface="Times New Roman"/>
            </a:endParaRPr>
          </a:p>
          <a:p>
            <a:pPr indent="450214" algn="l">
              <a:lnSpc>
                <a:spcPct val="114999"/>
              </a:lnSpc>
              <a:spcAft>
                <a:spcPts val="0"/>
              </a:spcAft>
              <a:defRPr/>
            </a:pPr>
            <a:r>
              <a:rPr sz="1400">
                <a:latin typeface="Times New Roman"/>
                <a:cs typeface="Times New Roman"/>
              </a:rPr>
              <a:t>труда данная игра проводится среди всех 18 филиалов </a:t>
            </a:r>
            <a:endParaRPr sz="1400">
              <a:latin typeface="Times New Roman"/>
              <a:cs typeface="Times New Roman"/>
            </a:endParaRPr>
          </a:p>
          <a:p>
            <a:pPr indent="450214" algn="l">
              <a:lnSpc>
                <a:spcPct val="114999"/>
              </a:lnSpc>
              <a:spcAft>
                <a:spcPts val="0"/>
              </a:spcAft>
              <a:defRPr/>
            </a:pPr>
            <a:r>
              <a:rPr sz="1400">
                <a:latin typeface="Times New Roman"/>
                <a:cs typeface="Times New Roman"/>
              </a:rPr>
              <a:t>Общества, в которой участвуют не только представители групп/служб по производственной, но и привлекаются уполномоченные по охране труда.</a:t>
            </a:r>
            <a:endParaRPr sz="1400">
              <a:latin typeface="Times New Roman"/>
              <a:cs typeface="Times New Roman"/>
            </a:endParaRPr>
          </a:p>
          <a:p>
            <a:pPr indent="450214" algn="l">
              <a:lnSpc>
                <a:spcPct val="114999"/>
              </a:lnSpc>
              <a:defRPr/>
            </a:pPr>
            <a:r>
              <a:rPr sz="1400">
                <a:latin typeface="Times New Roman"/>
                <a:cs typeface="Times New Roman"/>
              </a:rPr>
              <a:t>Участники деловой игры отмечают ее направленность на вовлечение работников в систему управления производственной безопасностью</a:t>
            </a:r>
            <a:r>
              <a:rPr sz="1400">
                <a:latin typeface="Times New Roman"/>
                <a:cs typeface="Times New Roman"/>
              </a:rPr>
              <a:t>, лучшее усвоение изученного материала.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/>
          <p:cNvCxnSpPr>
            <a:cxnSpLocks/>
          </p:cNvCxnSpPr>
          <p:nvPr/>
        </p:nvCxnSpPr>
        <p:spPr bwMode="auto">
          <a:xfrm flipH="1">
            <a:off x="22128" y="6214464"/>
            <a:ext cx="121600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6251431" name=""/>
          <p:cNvPicPr>
            <a:picLocks noChangeAspect="1"/>
          </p:cNvPicPr>
          <p:nvPr/>
        </p:nvPicPr>
        <p:blipFill>
          <a:blip r:embed="rId2"/>
          <a:srcRect l="7695" t="11543" r="39800" b="19010"/>
          <a:stretch/>
        </p:blipFill>
        <p:spPr bwMode="auto">
          <a:xfrm flipH="0" flipV="0">
            <a:off x="4123910" y="3198192"/>
            <a:ext cx="3956475" cy="2943663"/>
          </a:xfrm>
          <a:prstGeom prst="rect">
            <a:avLst/>
          </a:prstGeom>
        </p:spPr>
      </p:pic>
      <p:pic>
        <p:nvPicPr>
          <p:cNvPr id="726338031" name=""/>
          <p:cNvPicPr>
            <a:picLocks noChangeAspect="1"/>
          </p:cNvPicPr>
          <p:nvPr/>
        </p:nvPicPr>
        <p:blipFill>
          <a:blip r:embed="rId3"/>
          <a:srcRect l="7800" t="12152" r="39820" b="18408"/>
          <a:stretch/>
        </p:blipFill>
        <p:spPr bwMode="auto">
          <a:xfrm flipH="0" flipV="0">
            <a:off x="8126964" y="1424126"/>
            <a:ext cx="4055202" cy="3023956"/>
          </a:xfrm>
          <a:prstGeom prst="rect">
            <a:avLst/>
          </a:prstGeom>
        </p:spPr>
      </p:pic>
      <p:pic>
        <p:nvPicPr>
          <p:cNvPr id="41689613" name=""/>
          <p:cNvPicPr>
            <a:picLocks noChangeAspect="1"/>
          </p:cNvPicPr>
          <p:nvPr/>
        </p:nvPicPr>
        <p:blipFill>
          <a:blip r:embed="rId4"/>
          <a:srcRect l="19822" t="13522" r="51870" b="19557"/>
          <a:stretch/>
        </p:blipFill>
        <p:spPr bwMode="auto">
          <a:xfrm flipH="0" flipV="0">
            <a:off x="22127" y="1491633"/>
            <a:ext cx="2913810" cy="3874732"/>
          </a:xfrm>
          <a:prstGeom prst="rect">
            <a:avLst/>
          </a:prstGeom>
        </p:spPr>
      </p:pic>
      <p:sp>
        <p:nvSpPr>
          <p:cNvPr id="1077223646" name=""/>
          <p:cNvSpPr txBox="1"/>
          <p:nvPr/>
        </p:nvSpPr>
        <p:spPr bwMode="auto">
          <a:xfrm flipH="0" flipV="0">
            <a:off x="2983530" y="1491633"/>
            <a:ext cx="5144154" cy="1798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indent="450214" algn="l">
              <a:defRPr/>
            </a:pPr>
            <a:r>
              <a:rPr sz="1400">
                <a:latin typeface="Times New Roman"/>
                <a:cs typeface="Times New Roman"/>
              </a:rPr>
              <a:t>Осень</a:t>
            </a:r>
            <a:r>
              <a:rPr sz="1400">
                <a:latin typeface="Times New Roman"/>
                <a:cs typeface="Times New Roman"/>
              </a:rPr>
              <a:t>ю</a:t>
            </a:r>
            <a:r>
              <a:rPr sz="1400">
                <a:latin typeface="Times New Roman"/>
                <a:cs typeface="Times New Roman"/>
              </a:rPr>
              <a:t> 2024 года игра по производственной безопасности проводилась среди лучших студентов двух ВУЗов: ФГБОУ ВО «КубГТУ» и ФГБОУ ВО «КубГУ» по направлению подготовки «Техносферная безопасность». </a:t>
            </a:r>
            <a:r>
              <a:rPr sz="1400">
                <a:latin typeface="Times New Roman"/>
                <a:cs typeface="Times New Roman"/>
              </a:rPr>
              <a:t>Будущим коллегам представилась возможность испытать на себе </a:t>
            </a:r>
            <a:r>
              <a:rPr sz="1400">
                <a:latin typeface="Times New Roman"/>
                <a:cs typeface="Times New Roman"/>
              </a:rPr>
              <a:t>современные</a:t>
            </a:r>
            <a:r>
              <a:rPr sz="1400">
                <a:latin typeface="Times New Roman"/>
                <a:cs typeface="Times New Roman"/>
              </a:rPr>
              <a:t> инструменты в области обучения работников на производстве</a:t>
            </a:r>
            <a:r>
              <a:rPr sz="1400">
                <a:latin typeface="Times New Roman"/>
                <a:cs typeface="Times New Roman"/>
              </a:rPr>
              <a:t>, </a:t>
            </a:r>
            <a:r>
              <a:rPr sz="1400">
                <a:latin typeface="Times New Roman"/>
                <a:cs typeface="Times New Roman"/>
              </a:rPr>
              <a:t>вовлечения их в единую систему управления производственной безопасностью. 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93963309" name="TextBox 4"/>
          <p:cNvSpPr txBox="1"/>
          <p:nvPr/>
        </p:nvSpPr>
        <p:spPr bwMode="auto">
          <a:xfrm flipH="0" flipV="0">
            <a:off x="2699245" y="227540"/>
            <a:ext cx="9279105" cy="94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rPr>
              <a:t>Деловая игра по производственной безопасности </a:t>
            </a:r>
            <a:endParaRPr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r>
              <a:rPr lang="ru-RU" sz="2800" b="1">
                <a:solidFill>
                  <a:schemeClr val="bg1">
                    <a:lumMod val="95000"/>
                  </a:schemeClr>
                </a:solidFill>
                <a:latin typeface="Times New Roman"/>
                <a:cs typeface="Times New Roman"/>
              </a:rPr>
              <a:t>«Опасность в безопасности»</a:t>
            </a:r>
            <a:endParaRPr sz="2800" b="1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/>
          <p:cNvCxnSpPr>
            <a:cxnSpLocks/>
          </p:cNvCxnSpPr>
          <p:nvPr/>
        </p:nvCxnSpPr>
        <p:spPr bwMode="auto">
          <a:xfrm flipH="1">
            <a:off x="22128" y="6214464"/>
            <a:ext cx="121600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 bwMode="auto">
          <a:xfrm>
            <a:off x="362139" y="2326741"/>
            <a:ext cx="53053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Деловая игра по производственной безопасности </a:t>
            </a:r>
            <a:endParaRPr/>
          </a:p>
          <a:p>
            <a:pPr algn="ctr">
              <a:defRPr/>
            </a:pPr>
            <a:r>
              <a:rPr lang="ru-RU" sz="2800" b="1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«Опасность в безопасности»</a:t>
            </a:r>
            <a:endParaRPr lang="ru-RU" sz="2800" b="1">
              <a:solidFill>
                <a:schemeClr val="tx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94764" y="1783532"/>
            <a:ext cx="5160476" cy="3870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Р7-Офис/7.3.3.0</Application>
  <DocSecurity>0</DocSecurity>
  <PresentationFormat>Широкоэкранный</PresentationFormat>
  <Paragraphs>0</Paragraphs>
  <Slides>5</Slides>
  <Notes>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Theme 1</vt:lpstr>
      <vt:lpstr>Slide 1</vt:lpstr>
      <vt:lpstr>Slide 2</vt:lpstr>
      <vt:lpstr>Slide 3</vt:lpstr>
      <vt:lpstr>Slide 4</vt:lpstr>
      <vt:lpstr>Slide 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Несчастный случай, произошедший в Яблоновском УАВР 08.09.2022</dc:title>
  <dc:subject/>
  <dc:creator>Железнева Мария Николаевна</dc:creator>
  <cp:keywords/>
  <dc:description/>
  <dc:identifier/>
  <dc:language/>
  <cp:lastModifiedBy/>
  <cp:revision>40</cp:revision>
  <dcterms:created xsi:type="dcterms:W3CDTF">2022-11-22T06:03:50Z</dcterms:created>
  <dcterms:modified xsi:type="dcterms:W3CDTF">2025-02-18T10:02:31Z</dcterms:modified>
  <cp:category/>
  <cp:contentStatus/>
  <cp:version/>
</cp:coreProperties>
</file>