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3"/>
  </p:notesMasterIdLst>
  <p:sldIdLst>
    <p:sldId id="775" r:id="rId2"/>
  </p:sldIdLst>
  <p:sldSz cx="12192000" cy="6858000"/>
  <p:notesSz cx="6797675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C9DC"/>
    <a:srgbClr val="C7DCFB"/>
    <a:srgbClr val="C60202"/>
    <a:srgbClr val="8FAADC"/>
    <a:srgbClr val="A5A5A5"/>
    <a:srgbClr val="B3D1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Светлый стиль 2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8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5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1538016732283464E-2"/>
          <c:y val="0.1055508670305815"/>
          <c:w val="0.93635396161417328"/>
          <c:h val="0.6640587066893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4B6-45AE-9D08-A262F0B0985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Лист1!$A$2:$A$22</c:f>
              <c:strCache>
                <c:ptCount val="21"/>
                <c:pt idx="0">
                  <c:v>Мальта</c:v>
                </c:pt>
                <c:pt idx="1">
                  <c:v>Франция</c:v>
                </c:pt>
                <c:pt idx="2">
                  <c:v>Финляндия</c:v>
                </c:pt>
                <c:pt idx="3">
                  <c:v>Италия</c:v>
                </c:pt>
                <c:pt idx="4">
                  <c:v>Еврозона ср.знач.</c:v>
                </c:pt>
                <c:pt idx="5">
                  <c:v>Австрия</c:v>
                </c:pt>
                <c:pt idx="6">
                  <c:v>Португалия</c:v>
                </c:pt>
                <c:pt idx="7">
                  <c:v>Ирландия</c:v>
                </c:pt>
                <c:pt idx="8">
                  <c:v>Испания</c:v>
                </c:pt>
                <c:pt idx="9">
                  <c:v>США</c:v>
                </c:pt>
                <c:pt idx="10">
                  <c:v>Германия</c:v>
                </c:pt>
                <c:pt idx="11">
                  <c:v>Словения</c:v>
                </c:pt>
                <c:pt idx="12">
                  <c:v>Кипр</c:v>
                </c:pt>
                <c:pt idx="13">
                  <c:v>Люксембург</c:v>
                </c:pt>
                <c:pt idx="14">
                  <c:v>Бельгия </c:v>
                </c:pt>
                <c:pt idx="15">
                  <c:v>Нидерланды </c:v>
                </c:pt>
                <c:pt idx="16">
                  <c:v>Греция</c:v>
                </c:pt>
                <c:pt idx="17">
                  <c:v>Словакия</c:v>
                </c:pt>
                <c:pt idx="18">
                  <c:v>Латвия</c:v>
                </c:pt>
                <c:pt idx="19">
                  <c:v>Литва</c:v>
                </c:pt>
                <c:pt idx="20">
                  <c:v>Эстония</c:v>
                </c:pt>
              </c:strCache>
            </c:strRef>
          </c:cat>
          <c:val>
            <c:numRef>
              <c:f>Лист1!$B$2:$B$22</c:f>
              <c:numCache>
                <c:formatCode>General</c:formatCode>
                <c:ptCount val="21"/>
                <c:pt idx="0">
                  <c:v>5.6</c:v>
                </c:pt>
                <c:pt idx="1">
                  <c:v>5.8</c:v>
                </c:pt>
                <c:pt idx="2">
                  <c:v>7.1</c:v>
                </c:pt>
                <c:pt idx="3">
                  <c:v>7.3</c:v>
                </c:pt>
                <c:pt idx="4">
                  <c:v>8.1</c:v>
                </c:pt>
                <c:pt idx="5">
                  <c:v>8.1</c:v>
                </c:pt>
                <c:pt idx="6">
                  <c:v>8.1</c:v>
                </c:pt>
                <c:pt idx="7">
                  <c:v>8.1999999999999993</c:v>
                </c:pt>
                <c:pt idx="8">
                  <c:v>8.5</c:v>
                </c:pt>
                <c:pt idx="9">
                  <c:v>8.6</c:v>
                </c:pt>
                <c:pt idx="10">
                  <c:v>8.6999999999999993</c:v>
                </c:pt>
                <c:pt idx="11">
                  <c:v>8.6999999999999993</c:v>
                </c:pt>
                <c:pt idx="12">
                  <c:v>8.8000000000000007</c:v>
                </c:pt>
                <c:pt idx="13">
                  <c:v>9.1</c:v>
                </c:pt>
                <c:pt idx="14">
                  <c:v>9.9</c:v>
                </c:pt>
                <c:pt idx="15">
                  <c:v>10.199999999999999</c:v>
                </c:pt>
                <c:pt idx="16">
                  <c:v>10.7</c:v>
                </c:pt>
                <c:pt idx="17">
                  <c:v>11.8</c:v>
                </c:pt>
                <c:pt idx="18">
                  <c:v>16.399999999999999</c:v>
                </c:pt>
                <c:pt idx="19">
                  <c:v>18.5</c:v>
                </c:pt>
                <c:pt idx="20">
                  <c:v>20.100000000000001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4B6-45AE-9D08-A262F0B098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36267280"/>
        <c:axId val="236256880"/>
      </c:barChart>
      <c:catAx>
        <c:axId val="236267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36256880"/>
        <c:crosses val="autoZero"/>
        <c:auto val="1"/>
        <c:lblAlgn val="ctr"/>
        <c:lblOffset val="100"/>
        <c:noMultiLvlLbl val="0"/>
      </c:catAx>
      <c:valAx>
        <c:axId val="23625688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36267280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7AAA00-57B5-4210-A3A0-06393A537B9C}" type="datetimeFigureOut">
              <a:rPr lang="ru-RU" smtClean="0"/>
              <a:t>20.06.2022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5075"/>
            <a:ext cx="5921375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7318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377318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15BFF0-1238-451C-87A4-3F053F731D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1106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CCCBC7-F0B4-4508-BA97-F1A587EDF5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A2858D3-DA98-4921-97D4-08FEC5CFE9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79079" y="5636712"/>
            <a:ext cx="3991628" cy="926806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3502895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75EE67-C147-4ACB-A172-19F1462C6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CA23D48-998A-48BB-A18E-C09FCD937C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D4A2D0D-AD92-4615-B199-EF8D7A16E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6EC3A6F-583D-434C-BC38-95DB73059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9074031-1AE3-4857-8755-F67A4F452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81BDDB4-85E8-4954-8CF5-1D33ADD2F0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5527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E2E6589-BE96-4258-B525-18FD9855D2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18CFCC1-BF64-4D5E-A4AC-48216C6922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5370983-5FE2-4051-899B-2C02277B7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5F3EAAA-84F5-439D-8A80-2DE38A823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726CB6D-75E8-4DE5-B19A-3C926CB50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81BDDB4-85E8-4954-8CF5-1D33ADD2F0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635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D61DF9-50A7-480F-952F-DC658A1AAF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5415" y="365125"/>
            <a:ext cx="9580100" cy="816561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E542D48-DAC7-4BCE-BF0B-44A6555038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5414" y="1617786"/>
            <a:ext cx="9895449" cy="462826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13037E5-E21B-4D84-B529-6122E87A5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80980F1-46E2-42A7-9D28-773C37486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D906A6D-B167-41FF-BCBA-A9EE9A5DC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81BDDB4-85E8-4954-8CF5-1D33ADD2F0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6261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6F481C-AF5A-4C89-958B-637E1BD77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1CFFFEC-E9A9-47B0-BD60-7C33A9CAC5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F4F8AEA-F441-4CB8-A802-E6C0AE56A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13D7D66-4136-4036-84FE-B9784C8FD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6661E0D-00CE-4656-839B-B12614B69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81BDDB4-85E8-4954-8CF5-1D33ADD2F0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3230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FA0698-47E7-46C9-A3B7-129DB7113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C76D542-EFA4-4B4C-A8AE-1BDD9865A7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E6A47EE-C832-4E63-8DE3-046D7C1C22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81E57EC-91FC-4147-8EBD-F3E3A295A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0292318-838C-420B-944F-88F86911D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5504C14-0EA5-4F7F-A955-A057B7720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81BDDB4-85E8-4954-8CF5-1D33ADD2F0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418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5CF077-5C91-4D7E-9D94-68AC01F06C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E4FC821-8135-42AA-ADFD-6C397CD625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A2AD944-E02C-4586-A2F4-BBC78586E9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C3B8879-1E07-4C44-9751-CB37C07B72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3721EBA-F6E4-4EA8-837D-B63438FB60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5174AE75-4FD0-4CF4-9C22-D4C8406C0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D6C0D5E-7F0E-4C18-B70C-DCEDB92C5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BA4E895-4B1C-4CD8-B86D-2B366AEC1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81BDDB4-85E8-4954-8CF5-1D33ADD2F0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00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4B8CF6-90D9-416F-891A-E863A845B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9C55659-BD88-4542-A612-48AF8C773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25D7DA4-8253-4A40-9908-765057AF0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1AEA2F4-B847-41AC-BBB1-124CFE825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81BDDB4-85E8-4954-8CF5-1D33ADD2F0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3181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E93F134-1543-4752-A479-851F17363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EA0ECB8-8EAF-4835-94AD-F382AE702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8322F21-47C5-41F3-93B2-493C1634D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81BDDB4-85E8-4954-8CF5-1D33ADD2F0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335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8D42E8-4A0E-4F68-9753-142036FD69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530C793-6D7C-4DE5-96A4-8BF0B0A25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F19C1F2-5173-40B9-B685-73449C5A4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9B855FE-F550-47EE-8C30-BAF15F94B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A109D31-E115-4D24-AA64-20FD41484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3F4FA0A-CCE1-4B59-9E9A-61CB0E422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81BDDB4-85E8-4954-8CF5-1D33ADD2F0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830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9241CD-5281-460A-A46F-3A0D7B16A6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62EAB6C-7FA4-4109-8ACD-205C8AB8A1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7AA98CB-BD73-4192-A26D-5AE5ADC70A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BE960AF-C369-4E2C-83AD-389A2A00A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4938424-B8D6-414A-9264-BC34BFB2D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3E0228B-C96B-4FD2-99F3-88A951C11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81BDDB4-85E8-4954-8CF5-1D33ADD2F0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1681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A2944C-E667-4ED6-A3C6-A8B7A2BA6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9839178" cy="7462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A3868B4-5EC3-47CB-AD02-8888BAECEE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09B04EF-4ABD-44D5-BF4C-02F4E42D61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85A9C26-A43F-40C2-A5EB-8EF55B89DC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FA9105F-6DB0-4E7B-9DDE-2448C16673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81BDDB4-85E8-4954-8CF5-1D33ADD2F0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7005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294A98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46C7DB5E-A822-DC6D-E24C-5C320E3BD271}"/>
              </a:ext>
            </a:extLst>
          </p:cNvPr>
          <p:cNvSpPr txBox="1"/>
          <p:nvPr/>
        </p:nvSpPr>
        <p:spPr>
          <a:xfrm>
            <a:off x="9690802" y="6488668"/>
            <a:ext cx="2501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/>
              <a:t>По данным Евростата</a:t>
            </a: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96D11F64-0AEF-5E77-AC1D-2C19C28C6E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2560" y="4051036"/>
            <a:ext cx="5397368" cy="466803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1600" b="1" cap="all" spc="120" dirty="0">
                <a:solidFill>
                  <a:srgbClr val="202124"/>
                </a:solidFill>
                <a:latin typeface="inherit"/>
              </a:rPr>
              <a:t>Уровень годовой инфляции в Европейском Союзе, %, Май 2022</a:t>
            </a:r>
            <a:r>
              <a:rPr lang="ru-RU" altLang="ru-RU" sz="1400" b="1" cap="all" spc="120" dirty="0">
                <a:solidFill>
                  <a:srgbClr val="202124"/>
                </a:solidFill>
                <a:latin typeface="inherit"/>
              </a:rPr>
              <a:t> г</a:t>
            </a:r>
            <a:r>
              <a:rPr lang="ru-RU" altLang="ru-RU" sz="1600" b="1" cap="all" spc="120" dirty="0">
                <a:solidFill>
                  <a:srgbClr val="202124"/>
                </a:solidFill>
                <a:latin typeface="inherit"/>
              </a:rPr>
              <a:t>.</a:t>
            </a:r>
          </a:p>
        </p:txBody>
      </p:sp>
      <p:graphicFrame>
        <p:nvGraphicFramePr>
          <p:cNvPr id="8" name="Таблица 8">
            <a:extLst>
              <a:ext uri="{FF2B5EF4-FFF2-40B4-BE49-F238E27FC236}">
                <a16:creationId xmlns:a16="http://schemas.microsoft.com/office/drawing/2014/main" id="{DEA275E7-1491-DE36-43A8-3A04E3E05A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1292042"/>
              </p:ext>
            </p:extLst>
          </p:nvPr>
        </p:nvGraphicFramePr>
        <p:xfrm>
          <a:off x="582560" y="4600728"/>
          <a:ext cx="5315882" cy="22572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57941">
                  <a:extLst>
                    <a:ext uri="{9D8B030D-6E8A-4147-A177-3AD203B41FA5}">
                      <a16:colId xmlns:a16="http://schemas.microsoft.com/office/drawing/2014/main" val="1522518612"/>
                    </a:ext>
                  </a:extLst>
                </a:gridCol>
                <a:gridCol w="2657941">
                  <a:extLst>
                    <a:ext uri="{9D8B030D-6E8A-4147-A177-3AD203B41FA5}">
                      <a16:colId xmlns:a16="http://schemas.microsoft.com/office/drawing/2014/main" val="1672451538"/>
                    </a:ext>
                  </a:extLst>
                </a:gridCol>
              </a:tblGrid>
              <a:tr h="519912">
                <a:tc>
                  <a:txBody>
                    <a:bodyPr/>
                    <a:lstStyle/>
                    <a:p>
                      <a:r>
                        <a:rPr lang="ru-RU" dirty="0"/>
                        <a:t>Всего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8,1%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0533406"/>
                  </a:ext>
                </a:extLst>
              </a:tr>
              <a:tr h="327068">
                <a:tc>
                  <a:txBody>
                    <a:bodyPr/>
                    <a:lstStyle/>
                    <a:p>
                      <a:r>
                        <a:rPr lang="ru-RU" dirty="0"/>
                        <a:t>Еда, алкоголь, табак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7,5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0067710"/>
                  </a:ext>
                </a:extLst>
              </a:tr>
              <a:tr h="327068">
                <a:tc>
                  <a:txBody>
                    <a:bodyPr/>
                    <a:lstStyle/>
                    <a:p>
                      <a:r>
                        <a:rPr lang="ru-RU" dirty="0"/>
                        <a:t>Энергоносители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39,2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7374257"/>
                  </a:ext>
                </a:extLst>
              </a:tr>
              <a:tr h="5645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Неэнергетические </a:t>
                      </a:r>
                      <a:r>
                        <a:rPr lang="ru-RU" dirty="0" err="1"/>
                        <a:t>пром</a:t>
                      </a:r>
                      <a:r>
                        <a:rPr lang="ru-RU" dirty="0"/>
                        <a:t>. товары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4,2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347518"/>
                  </a:ext>
                </a:extLst>
              </a:tr>
              <a:tr h="182747">
                <a:tc>
                  <a:txBody>
                    <a:bodyPr/>
                    <a:lstStyle/>
                    <a:p>
                      <a:r>
                        <a:rPr lang="ru-RU" dirty="0"/>
                        <a:t>Услуги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5315745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022E5261-37ED-E96A-5AF2-A8CE775F903B}"/>
              </a:ext>
            </a:extLst>
          </p:cNvPr>
          <p:cNvSpPr txBox="1"/>
          <p:nvPr/>
        </p:nvSpPr>
        <p:spPr>
          <a:xfrm>
            <a:off x="6299333" y="5011340"/>
            <a:ext cx="589266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>
                <a:solidFill>
                  <a:srgbClr val="FF0000"/>
                </a:solidFill>
              </a:rPr>
              <a:t>СПРАВОЧНО:</a:t>
            </a:r>
          </a:p>
          <a:p>
            <a:pPr algn="l"/>
            <a:r>
              <a:rPr lang="ru-RU" sz="1800" b="0" i="0" dirty="0">
                <a:solidFill>
                  <a:srgbClr val="202736"/>
                </a:solidFill>
                <a:effectLst/>
                <a:latin typeface="Arial" panose="020B0604020202020204" pitchFamily="34" charset="0"/>
              </a:rPr>
              <a:t>Инфляция превышает целевой показатель Европейского центрального банка (ЕЦБ), составляющий 2%, более чем в четыре раза. </a:t>
            </a:r>
            <a:endParaRPr lang="ru-RU" b="0" i="0" dirty="0">
              <a:solidFill>
                <a:srgbClr val="2C2D2E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ru-RU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 </a:t>
            </a:r>
            <a:endParaRPr lang="ru-RU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38F658A-1E49-B773-7990-505CEAE9E8B0}"/>
              </a:ext>
            </a:extLst>
          </p:cNvPr>
          <p:cNvSpPr txBox="1"/>
          <p:nvPr/>
        </p:nvSpPr>
        <p:spPr>
          <a:xfrm>
            <a:off x="3047114" y="-20872"/>
            <a:ext cx="609777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</a:rPr>
              <a:t>Рекордные  значения инфляции в Еврозоне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C41F27F-8561-793B-00F1-BB87EAF39DD0}"/>
              </a:ext>
            </a:extLst>
          </p:cNvPr>
          <p:cNvSpPr txBox="1"/>
          <p:nvPr/>
        </p:nvSpPr>
        <p:spPr>
          <a:xfrm>
            <a:off x="3597044" y="720106"/>
            <a:ext cx="499791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>
              <a:defRPr sz="1600" b="1" i="0" u="none" strike="noStrike" kern="1200" cap="all" spc="120" normalizeH="0" baseline="0">
                <a:solidFill>
                  <a:srgbClr val="000000">
                    <a:lumMod val="65000"/>
                    <a:lumOff val="35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ru-RU" dirty="0">
                <a:solidFill>
                  <a:srgbClr val="202124"/>
                </a:solidFill>
                <a:latin typeface="inherit"/>
              </a:rPr>
              <a:t>Уровень инфляции в мае в годовом выражении, в %</a:t>
            </a:r>
          </a:p>
        </p:txBody>
      </p:sp>
      <p:graphicFrame>
        <p:nvGraphicFramePr>
          <p:cNvPr id="20" name="Диаграмма 19">
            <a:extLst>
              <a:ext uri="{FF2B5EF4-FFF2-40B4-BE49-F238E27FC236}">
                <a16:creationId xmlns:a16="http://schemas.microsoft.com/office/drawing/2014/main" id="{B1F29FF3-D2C6-72A6-0D93-2877556399A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71377055"/>
              </p:ext>
            </p:extLst>
          </p:nvPr>
        </p:nvGraphicFramePr>
        <p:xfrm>
          <a:off x="0" y="-125848"/>
          <a:ext cx="10632034" cy="41768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92102624"/>
      </p:ext>
    </p:extLst>
  </p:cSld>
  <p:clrMapOvr>
    <a:masterClrMapping/>
  </p:clrMapOvr>
</p:sld>
</file>

<file path=ppt/theme/theme1.xml><?xml version="1.0" encoding="utf-8"?>
<a:theme xmlns:a="http://schemas.openxmlformats.org/drawingml/2006/main" name="Презентация2_РС_Президиум_комиссии">
  <a:themeElements>
    <a:clrScheme name="НГСП">
      <a:dk1>
        <a:srgbClr val="000000"/>
      </a:dk1>
      <a:lt1>
        <a:sysClr val="window" lastClr="FFFFFF"/>
      </a:lt1>
      <a:dk2>
        <a:srgbClr val="44546A"/>
      </a:dk2>
      <a:lt2>
        <a:srgbClr val="E7E6E6"/>
      </a:lt2>
      <a:accent1>
        <a:srgbClr val="294A98"/>
      </a:accent1>
      <a:accent2>
        <a:srgbClr val="E31E24"/>
      </a:accent2>
      <a:accent3>
        <a:srgbClr val="3F3F3F"/>
      </a:accent3>
      <a:accent4>
        <a:srgbClr val="D7B56D"/>
      </a:accent4>
      <a:accent5>
        <a:srgbClr val="00A0E3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Презентация3" id="{E1A3619F-70BF-485B-9B10-D2C8DA727EC2}" vid="{F0CF0001-5327-4C28-AAE9-975E995481B8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Презентация2_РС_Президиум_комиссии</Template>
  <TotalTime>2375</TotalTime>
  <Words>70</Words>
  <Application>Microsoft Office PowerPoint</Application>
  <PresentationFormat>Широкоэкранный</PresentationFormat>
  <Paragraphs>17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inherit</vt:lpstr>
      <vt:lpstr>Презентация2_РС_Президиум_комиссии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Александра Константиновна</dc:creator>
  <cp:lastModifiedBy>Анастасия Владимировна</cp:lastModifiedBy>
  <cp:revision>134</cp:revision>
  <cp:lastPrinted>2022-06-20T07:54:45Z</cp:lastPrinted>
  <dcterms:created xsi:type="dcterms:W3CDTF">2022-04-11T11:51:06Z</dcterms:created>
  <dcterms:modified xsi:type="dcterms:W3CDTF">2022-06-20T10:26:25Z</dcterms:modified>
</cp:coreProperties>
</file>